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E879606-80BB-4BCB-B47E-7505425349CF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B2CE70C-2570-4A49-A279-9DD090F1C40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3556992"/>
          </a:xfrm>
        </p:spPr>
        <p:txBody>
          <a:bodyPr>
            <a:normAutofit fontScale="90000"/>
          </a:bodyPr>
          <a:lstStyle/>
          <a:p>
            <a:pPr marR="467995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/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Calibri"/>
                <a:cs typeface="Times New Roman"/>
              </a:rPr>
            </a:br>
            <a:r>
              <a:rPr lang="ru-RU" sz="53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«Духовно </a:t>
            </a:r>
            <a:r>
              <a:rPr lang="ru-RU" sz="53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– нравственное воспитание учащихся с ОВЗ в коррекционной школе</a:t>
            </a:r>
            <a:r>
              <a:rPr lang="ru-RU" sz="53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»</a:t>
            </a:r>
            <a:endParaRPr lang="ru-RU" sz="53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6594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Autofit/>
          </a:bodyPr>
          <a:lstStyle/>
          <a:p>
            <a:r>
              <a:rPr lang="ru-RU" sz="6000" b="1" i="1" dirty="0" smtClean="0"/>
              <a:t>В каждом человеке – солнце. Только дайте ему светить!</a:t>
            </a:r>
          </a:p>
          <a:p>
            <a:pPr marL="0" indent="0">
              <a:buNone/>
            </a:pPr>
            <a:r>
              <a:rPr lang="ru-RU" sz="6000" b="1" i="1" dirty="0" smtClean="0"/>
              <a:t>                         Сократ</a:t>
            </a:r>
            <a:endParaRPr lang="ru-RU" sz="60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72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7408333" cy="58326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300" dirty="0">
                <a:ea typeface="Calibri"/>
                <a:cs typeface="Times New Roman"/>
              </a:rPr>
              <a:t>На</a:t>
            </a:r>
            <a:r>
              <a:rPr lang="ru-RU" sz="4200" b="1" dirty="0">
                <a:ea typeface="Calibri"/>
                <a:cs typeface="Times New Roman"/>
              </a:rPr>
              <a:t>ши дети –это наша старость. Правильное воспитание – это наша счастливая старость, плохое воспитание – это наше будущее горе , это наши слёзы, это наша вина перед другими людьми, перед всей </a:t>
            </a:r>
            <a:r>
              <a:rPr lang="ru-RU" sz="3900" b="1" dirty="0">
                <a:ea typeface="Calibri"/>
                <a:cs typeface="Times New Roman"/>
              </a:rPr>
              <a:t>страной. А.С. Макаренко</a:t>
            </a:r>
            <a:br>
              <a:rPr lang="ru-RU" sz="3900" b="1" dirty="0">
                <a:ea typeface="Calibri"/>
                <a:cs typeface="Times New Roman"/>
              </a:rPr>
            </a:br>
            <a:endParaRPr lang="ru-RU" sz="3300" b="1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480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404664"/>
            <a:ext cx="7408333" cy="5721499"/>
          </a:xfrm>
        </p:spPr>
        <p:txBody>
          <a:bodyPr>
            <a:no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b="1" dirty="0">
                <a:ea typeface="Calibri"/>
                <a:cs typeface="Times New Roman"/>
              </a:rPr>
              <a:t>Ты живешь среди людей. Не забывай, что каждый твой поступок, каждое твое желание отражается на окружающих тебя людях. Знай, что существует граница между тем, что тебе хочется, и тем, что можно. Проверяй свои поступки вопросом к самому к себе: не делаешь ли ты зла, неудобства людям? Делай все так, чтобы людям, окружающим тебя, было хорошо.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b="1" dirty="0">
                <a:ea typeface="Calibri"/>
                <a:cs typeface="Times New Roman"/>
              </a:rPr>
              <a:t>Ты пользуешься благами, созданными другими людьми. Люди делают тебе счастье детства. Плати им за это добром.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b="1" dirty="0">
                <a:ea typeface="Calibri"/>
                <a:cs typeface="Times New Roman"/>
              </a:rPr>
              <a:t>Все блага и радости жизни создаются трудом. Без труда нельзя честно жить.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b="1" dirty="0">
                <a:ea typeface="Calibri"/>
                <a:cs typeface="Times New Roman"/>
              </a:rPr>
              <a:t>Будь добрым и чутким к людям. Помогай слабым и беззащитным. Помогай товарищу в беде. Не причиняй людям зла. Уважай и почитай мать и отца – они дали тебе жизнь, они воспитывают тебя, они хотят, чтобы ты стал честным гражданином, человеком с добрым сердцем и чистой душой.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b="1" dirty="0">
                <a:ea typeface="Calibri"/>
                <a:cs typeface="Times New Roman"/>
              </a:rPr>
              <a:t>Будь неравнодушен к злу. Борись против зла, обмана, несправедливости.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1800" b="1" dirty="0">
                <a:ea typeface="Calibri"/>
                <a:cs typeface="Times New Roman"/>
              </a:rPr>
              <a:t>Будь непримиримым к тому, кто стремится жить за счет других людей, причиняет зло другим людям, обкрадывает общество.</a:t>
            </a:r>
          </a:p>
          <a:p>
            <a:endParaRPr lang="ru-RU" sz="1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365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800" b="1" dirty="0">
                <a:latin typeface="Calibri"/>
                <a:ea typeface="Calibri"/>
                <a:cs typeface="Times New Roman"/>
              </a:rPr>
              <a:t>При организации внеурочной деятельности в максимальной степени учитываются интересы и потребности </a:t>
            </a:r>
            <a:r>
              <a:rPr lang="ru-RU" sz="3800" b="1" dirty="0" smtClean="0">
                <a:latin typeface="Calibri"/>
                <a:ea typeface="Calibri"/>
                <a:cs typeface="Times New Roman"/>
              </a:rPr>
              <a:t>детей с ОВЗ, </a:t>
            </a:r>
            <a:r>
              <a:rPr lang="ru-RU" sz="3800" b="1" dirty="0">
                <a:latin typeface="Calibri"/>
                <a:ea typeface="Calibri"/>
                <a:cs typeface="Times New Roman"/>
              </a:rPr>
              <a:t>поддерживаются процессы становления и проявления индивидуальности и </a:t>
            </a:r>
            <a:r>
              <a:rPr lang="ru-RU" sz="3800" b="1" dirty="0" err="1">
                <a:latin typeface="Calibri"/>
                <a:ea typeface="Calibri"/>
                <a:cs typeface="Times New Roman"/>
              </a:rPr>
              <a:t>субъектности</a:t>
            </a:r>
            <a:r>
              <a:rPr lang="ru-RU" sz="3800" b="1" dirty="0">
                <a:latin typeface="Calibri"/>
                <a:ea typeface="Calibri"/>
                <a:cs typeface="Times New Roman"/>
              </a:rPr>
              <a:t> школьников, создаются условия для формирования у учащихся умений и навыков самопознания, самоопределения, </a:t>
            </a:r>
            <a:r>
              <a:rPr lang="ru-RU" sz="3800" b="1" dirty="0" err="1">
                <a:latin typeface="Calibri"/>
                <a:ea typeface="Calibri"/>
                <a:cs typeface="Times New Roman"/>
              </a:rPr>
              <a:t>самостроительства</a:t>
            </a:r>
            <a:r>
              <a:rPr lang="ru-RU" sz="3800" b="1" dirty="0">
                <a:latin typeface="Calibri"/>
                <a:ea typeface="Calibri"/>
                <a:cs typeface="Times New Roman"/>
              </a:rPr>
              <a:t>, самореализации, самоутверждения.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b="1" dirty="0" smtClean="0">
                <a:latin typeface="Calibri"/>
                <a:ea typeface="Calibri"/>
                <a:cs typeface="Times New Roman"/>
              </a:rPr>
            </a:br>
            <a:r>
              <a:rPr lang="ru-RU" b="1" dirty="0" smtClean="0">
                <a:latin typeface="Calibri"/>
                <a:ea typeface="Calibri"/>
                <a:cs typeface="Times New Roman"/>
              </a:rPr>
              <a:t>Принцип гуманистической направленности.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4566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Создается система внеурочной деятельности школьников, в которой устанавливаются взаимосвязи между: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- всеми участниками внеурочной деятельности;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основными компонентами организуемой;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урочной и внеурочной деятельностью;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региональной, муниципальной, общешкольной, классной, индивидуальной системами воспитания и дополнительного образования школьников.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b="1" dirty="0" smtClean="0">
                <a:latin typeface="Calibri"/>
                <a:ea typeface="Calibri"/>
                <a:cs typeface="Times New Roman"/>
              </a:rPr>
            </a:br>
            <a:r>
              <a:rPr lang="ru-RU" b="1" dirty="0" smtClean="0">
                <a:latin typeface="Calibri"/>
                <a:ea typeface="Calibri"/>
                <a:cs typeface="Times New Roman"/>
              </a:rPr>
              <a:t>Принцип </a:t>
            </a:r>
            <a:r>
              <a:rPr lang="ru-RU" b="1" dirty="0">
                <a:latin typeface="Calibri"/>
                <a:ea typeface="Calibri"/>
                <a:cs typeface="Times New Roman"/>
              </a:rPr>
              <a:t>системности.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32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Calibri"/>
                <a:ea typeface="Calibri"/>
                <a:cs typeface="Times New Roman"/>
              </a:rPr>
              <a:t>В образовательном учреждении используется широкий спектр видов (направлений), форм и способов организации внеурочной деятельности, представляющий для детей реальные возможности свободного выбора и добровольного участия в ней.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b="1" dirty="0" smtClean="0">
                <a:latin typeface="Calibri"/>
                <a:ea typeface="Calibri"/>
                <a:cs typeface="Times New Roman"/>
              </a:rPr>
            </a:br>
            <a:r>
              <a:rPr lang="ru-RU" b="1" dirty="0" smtClean="0">
                <a:latin typeface="Calibri"/>
                <a:ea typeface="Calibri"/>
                <a:cs typeface="Times New Roman"/>
              </a:rPr>
              <a:t>Принцип </a:t>
            </a:r>
            <a:r>
              <a:rPr lang="ru-RU" b="1" dirty="0">
                <a:latin typeface="Calibri"/>
                <a:ea typeface="Calibri"/>
                <a:cs typeface="Times New Roman"/>
              </a:rPr>
              <a:t>вариативности.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6189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900" b="1" dirty="0">
                <a:latin typeface="Calibri"/>
                <a:ea typeface="Calibri"/>
                <a:cs typeface="Times New Roman"/>
              </a:rPr>
              <a:t>Во внеурочной деятельности педагоги поддерживают развитие творческой активности детей, желание заниматься индивидуальным и коллективным жизнетворчеством.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b="1" dirty="0" smtClean="0">
                <a:latin typeface="Calibri"/>
                <a:ea typeface="Calibri"/>
                <a:cs typeface="Times New Roman"/>
              </a:rPr>
            </a:br>
            <a:r>
              <a:rPr lang="ru-RU" b="1" dirty="0" smtClean="0">
                <a:latin typeface="Calibri"/>
                <a:ea typeface="Calibri"/>
                <a:cs typeface="Times New Roman"/>
              </a:rPr>
              <a:t>Принцип </a:t>
            </a:r>
            <a:r>
              <a:rPr lang="ru-RU" b="1" dirty="0">
                <a:latin typeface="Calibri"/>
                <a:ea typeface="Calibri"/>
                <a:cs typeface="Times New Roman"/>
              </a:rPr>
              <a:t>креативности.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3755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896544"/>
          </a:xfrm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Calibri"/>
                <a:ea typeface="Calibri"/>
                <a:cs typeface="Times New Roman"/>
              </a:rPr>
              <a:t>Усилия организаторов внеурочной деятельности направляются на формирование у детей потребности в достижении успеха. Важно, чтобы достигаемые ребенком результаты были не только личностно значимыми, но и ценными для окружающих, особенно для его одноклассников, членов школьного коллектива, представителей ближайшего социального окружения учебного заведения.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86653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Calibri"/>
                <a:ea typeface="Calibri"/>
                <a:cs typeface="Times New Roman"/>
              </a:rPr>
              <a:t>Принцип успешности и социальной значимости.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dirty="0" smtClean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174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53650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1</a:t>
            </a:r>
            <a:r>
              <a:rPr lang="ru-RU" sz="2600" b="1" dirty="0">
                <a:latin typeface="Calibri"/>
                <a:ea typeface="Calibri"/>
                <a:cs typeface="Times New Roman"/>
              </a:rPr>
              <a:t>) игровую деятельность;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2) познавательную деятельность;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3) проблемно-ценностное общение;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4) досугово-развлекательную деятельность (досуговое общение);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5) художественное творчество;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6) социальное творчество (социально преобразующую добровольческую деятельность);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7) трудовую (производственную) деятельность;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>
                <a:latin typeface="Calibri"/>
                <a:ea typeface="Calibri"/>
                <a:cs typeface="Times New Roman"/>
              </a:rPr>
              <a:t>8) спортивно-оздоровительную деятельность;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16268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latin typeface="Calibri"/>
                <a:ea typeface="Calibri"/>
                <a:cs typeface="Times New Roman"/>
              </a:rPr>
              <a:t>Создатели методического конструктора внеурочной деятельности считают, что в школе целесообразно использовать такие виды деятельности: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5254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503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  «Духовно – нравственное воспитание учащихся с ОВЗ в коррекционной школе»</vt:lpstr>
      <vt:lpstr> </vt:lpstr>
      <vt:lpstr>Презентация PowerPoint</vt:lpstr>
      <vt:lpstr> Принцип гуманистической направленности. </vt:lpstr>
      <vt:lpstr> Принцип системности. </vt:lpstr>
      <vt:lpstr> Принцип вариативности. </vt:lpstr>
      <vt:lpstr> Принцип креативности. </vt:lpstr>
      <vt:lpstr>Принцип успешности и социальной значимости. </vt:lpstr>
      <vt:lpstr>Создатели методического конструктора внеурочной деятельности считают, что в школе целесообразно использовать такие виды деятельности: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16</cp:revision>
  <dcterms:created xsi:type="dcterms:W3CDTF">2019-04-12T12:37:45Z</dcterms:created>
  <dcterms:modified xsi:type="dcterms:W3CDTF">2019-04-17T11:50:33Z</dcterms:modified>
</cp:coreProperties>
</file>