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40"/>
  </p:handoutMasterIdLst>
  <p:sldIdLst>
    <p:sldId id="294" r:id="rId2"/>
    <p:sldId id="256" r:id="rId3"/>
    <p:sldId id="257" r:id="rId4"/>
    <p:sldId id="281" r:id="rId5"/>
    <p:sldId id="258" r:id="rId6"/>
    <p:sldId id="259" r:id="rId7"/>
    <p:sldId id="260" r:id="rId8"/>
    <p:sldId id="282" r:id="rId9"/>
    <p:sldId id="261" r:id="rId10"/>
    <p:sldId id="283" r:id="rId11"/>
    <p:sldId id="262" r:id="rId12"/>
    <p:sldId id="284" r:id="rId13"/>
    <p:sldId id="263" r:id="rId14"/>
    <p:sldId id="285" r:id="rId15"/>
    <p:sldId id="264" r:id="rId16"/>
    <p:sldId id="286" r:id="rId17"/>
    <p:sldId id="265" r:id="rId18"/>
    <p:sldId id="287" r:id="rId19"/>
    <p:sldId id="280" r:id="rId20"/>
    <p:sldId id="288" r:id="rId21"/>
    <p:sldId id="266" r:id="rId22"/>
    <p:sldId id="289" r:id="rId23"/>
    <p:sldId id="267" r:id="rId24"/>
    <p:sldId id="290" r:id="rId25"/>
    <p:sldId id="268" r:id="rId26"/>
    <p:sldId id="291" r:id="rId27"/>
    <p:sldId id="269" r:id="rId28"/>
    <p:sldId id="270" r:id="rId29"/>
    <p:sldId id="271" r:id="rId30"/>
    <p:sldId id="292" r:id="rId31"/>
    <p:sldId id="272" r:id="rId32"/>
    <p:sldId id="293" r:id="rId33"/>
    <p:sldId id="273" r:id="rId34"/>
    <p:sldId id="274" r:id="rId35"/>
    <p:sldId id="275" r:id="rId36"/>
    <p:sldId id="278" r:id="rId37"/>
    <p:sldId id="276" r:id="rId38"/>
    <p:sldId id="277" r:id="rId39"/>
  </p:sldIdLst>
  <p:sldSz cx="6858000" cy="9906000" type="A4"/>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61" autoAdjust="0"/>
    <p:restoredTop sz="94660"/>
  </p:normalViewPr>
  <p:slideViewPr>
    <p:cSldViewPr snapToGrid="0">
      <p:cViewPr varScale="1">
        <p:scale>
          <a:sx n="36" d="100"/>
          <a:sy n="36" d="100"/>
        </p:scale>
        <p:origin x="16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BE124B3C-FFB7-4234-86D1-4443FE4ED5E1}" type="datetimeFigureOut">
              <a:rPr lang="ru-RU" smtClean="0"/>
              <a:t>14.04.2021</a:t>
            </a:fld>
            <a:endParaRPr lang="ru-RU"/>
          </a:p>
        </p:txBody>
      </p:sp>
      <p:sp>
        <p:nvSpPr>
          <p:cNvPr id="4" name="Нижний колонтитул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6C5D6853-5FA3-4810-B087-F51FBE018A73}" type="slidenum">
              <a:rPr lang="ru-RU" smtClean="0"/>
              <a:t>‹#›</a:t>
            </a:fld>
            <a:endParaRPr lang="ru-RU"/>
          </a:p>
        </p:txBody>
      </p:sp>
    </p:spTree>
    <p:extLst>
      <p:ext uri="{BB962C8B-B14F-4D97-AF65-F5344CB8AC3E}">
        <p14:creationId xmlns:p14="http://schemas.microsoft.com/office/powerpoint/2010/main" val="280331347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ru-RU" smtClean="0"/>
              <a:t>Образец заголовка</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7568734-084D-43C6-9576-4C8DCF99EA5F}" type="datetimeFigureOut">
              <a:rPr lang="ru-RU" smtClean="0"/>
              <a:t>14.04.2021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1020870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568734-084D-43C6-9576-4C8DCF99EA5F}" type="datetimeFigureOut">
              <a:rPr lang="ru-RU" smtClean="0"/>
              <a:t>14.04.2021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1550315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568734-084D-43C6-9576-4C8DCF99EA5F}" type="datetimeFigureOut">
              <a:rPr lang="ru-RU" smtClean="0"/>
              <a:t>14.04.2021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3201753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7568734-084D-43C6-9576-4C8DCF99EA5F}" type="datetimeFigureOut">
              <a:rPr lang="ru-RU" smtClean="0"/>
              <a:t>14.04.2021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4188919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ru-RU" smtClean="0"/>
              <a:t>Образец заголовка</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7568734-084D-43C6-9576-4C8DCF99EA5F}" type="datetimeFigureOut">
              <a:rPr lang="ru-RU" smtClean="0"/>
              <a:t>14.04.2021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2145879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7568734-084D-43C6-9576-4C8DCF99EA5F}" type="datetimeFigureOut">
              <a:rPr lang="ru-RU" smtClean="0"/>
              <a:t>14.04.2021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31478648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472381" y="3618442"/>
            <a:ext cx="2901255" cy="532218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3471863" y="3618442"/>
            <a:ext cx="2915543" cy="532218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7568734-084D-43C6-9576-4C8DCF99EA5F}" type="datetimeFigureOut">
              <a:rPr lang="ru-RU" smtClean="0"/>
              <a:t>14.04.2021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125691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7568734-084D-43C6-9576-4C8DCF99EA5F}" type="datetimeFigureOut">
              <a:rPr lang="ru-RU" smtClean="0"/>
              <a:t>14.04.2021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32969700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68734-084D-43C6-9576-4C8DCF99EA5F}" type="datetimeFigureOut">
              <a:rPr lang="ru-RU" smtClean="0"/>
              <a:t>14.04.2021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6460638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ru-RU" smtClean="0"/>
              <a:t>Образец заголовка</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7568734-084D-43C6-9576-4C8DCF99EA5F}" type="datetimeFigureOut">
              <a:rPr lang="ru-RU" smtClean="0"/>
              <a:t>14.04.2021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31876104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7568734-084D-43C6-9576-4C8DCF99EA5F}" type="datetimeFigureOut">
              <a:rPr lang="ru-RU" smtClean="0"/>
              <a:t>14.04.2021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53AE0D3-002F-4A43-A379-9BC5BC76267D}" type="slidenum">
              <a:rPr lang="ru-RU" smtClean="0"/>
              <a:t>‹#›</a:t>
            </a:fld>
            <a:endParaRPr lang="ru-RU"/>
          </a:p>
        </p:txBody>
      </p:sp>
    </p:spTree>
    <p:extLst>
      <p:ext uri="{BB962C8B-B14F-4D97-AF65-F5344CB8AC3E}">
        <p14:creationId xmlns:p14="http://schemas.microsoft.com/office/powerpoint/2010/main" val="2019110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6000" r="-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7568734-084D-43C6-9576-4C8DCF99EA5F}" type="datetimeFigureOut">
              <a:rPr lang="ru-RU" smtClean="0"/>
              <a:t>14.04.2021</a:t>
            </a:fld>
            <a:endParaRPr lang="ru-R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53AE0D3-002F-4A43-A379-9BC5BC76267D}" type="slidenum">
              <a:rPr lang="ru-RU" smtClean="0"/>
              <a:t>‹#›</a:t>
            </a:fld>
            <a:endParaRPr lang="ru-RU"/>
          </a:p>
        </p:txBody>
      </p:sp>
    </p:spTree>
    <p:extLst>
      <p:ext uri="{BB962C8B-B14F-4D97-AF65-F5344CB8AC3E}">
        <p14:creationId xmlns:p14="http://schemas.microsoft.com/office/powerpoint/2010/main" val="27010190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398494"/>
            <a:ext cx="5915025" cy="6831105"/>
          </a:xfrm>
        </p:spPr>
        <p:txBody>
          <a:bodyPr/>
          <a:lstStyle/>
          <a:p>
            <a:pPr algn="ctr"/>
            <a:r>
              <a:rPr lang="ru-RU" sz="4000" b="1" dirty="0" smtClean="0">
                <a:solidFill>
                  <a:srgbClr val="FF0000"/>
                </a:solidFill>
              </a:rPr>
              <a:t>Картотека </a:t>
            </a:r>
            <a:br>
              <a:rPr lang="ru-RU" sz="4000" b="1" dirty="0" smtClean="0">
                <a:solidFill>
                  <a:srgbClr val="FF0000"/>
                </a:solidFill>
              </a:rPr>
            </a:br>
            <a:r>
              <a:rPr lang="ru-RU" b="1" dirty="0" smtClean="0">
                <a:solidFill>
                  <a:srgbClr val="FF0000"/>
                </a:solidFill>
              </a:rPr>
              <a:t/>
            </a:r>
            <a:br>
              <a:rPr lang="ru-RU" b="1" dirty="0" smtClean="0">
                <a:solidFill>
                  <a:srgbClr val="FF0000"/>
                </a:solidFill>
              </a:rPr>
            </a:br>
            <a:r>
              <a:rPr lang="ru-RU" b="1" dirty="0" smtClean="0">
                <a:solidFill>
                  <a:srgbClr val="7030A0"/>
                </a:solidFill>
              </a:rPr>
              <a:t>«Игры, </a:t>
            </a:r>
            <a:br>
              <a:rPr lang="ru-RU" b="1" dirty="0" smtClean="0">
                <a:solidFill>
                  <a:srgbClr val="7030A0"/>
                </a:solidFill>
              </a:rPr>
            </a:br>
            <a:r>
              <a:rPr lang="ru-RU" b="1" dirty="0" smtClean="0">
                <a:solidFill>
                  <a:srgbClr val="7030A0"/>
                </a:solidFill>
              </a:rPr>
              <a:t>способствующие развитию интонационной выразительности разучивания стихов.</a:t>
            </a:r>
            <a:endParaRPr lang="ru-RU" b="1" dirty="0">
              <a:solidFill>
                <a:srgbClr val="7030A0"/>
              </a:solidFill>
            </a:endParaRPr>
          </a:p>
        </p:txBody>
      </p:sp>
    </p:spTree>
    <p:extLst>
      <p:ext uri="{BB962C8B-B14F-4D97-AF65-F5344CB8AC3E}">
        <p14:creationId xmlns:p14="http://schemas.microsoft.com/office/powerpoint/2010/main" val="905145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41293"/>
            <a:ext cx="5915025" cy="8041342"/>
          </a:xfrm>
        </p:spPr>
        <p:txBody>
          <a:bodyPr>
            <a:normAutofit fontScale="90000"/>
          </a:bodyPr>
          <a:lstStyle/>
          <a:p>
            <a:r>
              <a:rPr lang="ru-RU" sz="3100" b="1" dirty="0" smtClean="0">
                <a:solidFill>
                  <a:srgbClr val="FF0000"/>
                </a:solidFill>
                <a:latin typeface="Times New Roman" panose="02020603050405020304" pitchFamily="18" charset="0"/>
                <a:cs typeface="Times New Roman" panose="02020603050405020304" pitchFamily="18" charset="0"/>
              </a:rPr>
              <a:t>        Игра </a:t>
            </a:r>
            <a:r>
              <a:rPr lang="ru-RU" sz="3100" b="1" dirty="0">
                <a:solidFill>
                  <a:srgbClr val="FF0000"/>
                </a:solidFill>
                <a:latin typeface="Times New Roman" panose="02020603050405020304" pitchFamily="18" charset="0"/>
                <a:cs typeface="Times New Roman" panose="02020603050405020304" pitchFamily="18" charset="0"/>
              </a:rPr>
              <a:t>«Бабочка, лети</a:t>
            </a:r>
            <a:r>
              <a:rPr lang="ru-RU" sz="3100" b="1" dirty="0" smtClean="0">
                <a:solidFill>
                  <a:srgbClr val="FF0000"/>
                </a:solidFill>
                <a:latin typeface="Times New Roman" panose="02020603050405020304" pitchFamily="18" charset="0"/>
                <a:cs typeface="Times New Roman" panose="02020603050405020304" pitchFamily="18" charset="0"/>
              </a:rPr>
              <a:t>!»</a:t>
            </a:r>
            <a:br>
              <a:rPr lang="ru-RU" sz="3100" b="1"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dirty="0">
                <a:latin typeface="Times New Roman" panose="02020603050405020304" pitchFamily="18" charset="0"/>
                <a:cs typeface="Times New Roman" panose="02020603050405020304" pitchFamily="18" charset="0"/>
              </a:rPr>
              <a:t>. Добиваться длительного, непрерывного ротового выдоха.</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dirty="0">
                <a:latin typeface="Times New Roman" panose="02020603050405020304" pitchFamily="18" charset="0"/>
                <a:cs typeface="Times New Roman" panose="02020603050405020304" pitchFamily="18" charset="0"/>
              </a:rPr>
              <a:t>. Приготовить 5 бумажных ярко окрашенных бабочек. К каждой привязать нитку длиной 50 см и прикрепить их к шнуру на расстоянии 35 см друг от друга. Шнур натянуть между двумя стойками так, чтобы бабочки висели на уровне лица стоящего ребенка.</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b="1" dirty="0" smtClean="0">
                <a:latin typeface="Times New Roman" panose="02020603050405020304" pitchFamily="18" charset="0"/>
                <a:cs typeface="Times New Roman" panose="02020603050405020304" pitchFamily="18" charset="0"/>
              </a:rPr>
              <a:t/>
            </a:r>
            <a:br>
              <a:rPr lang="ru-RU" sz="2700" b="1"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Дети </a:t>
            </a:r>
            <a:r>
              <a:rPr lang="ru-RU" sz="2700" dirty="0">
                <a:latin typeface="Times New Roman" panose="02020603050405020304" pitchFamily="18" charset="0"/>
                <a:cs typeface="Times New Roman" panose="02020603050405020304" pitchFamily="18" charset="0"/>
              </a:rPr>
              <a:t>сидят на </a:t>
            </a:r>
            <a:r>
              <a:rPr lang="ru-RU" sz="2700" dirty="0" smtClean="0">
                <a:latin typeface="Times New Roman" panose="02020603050405020304" pitchFamily="18" charset="0"/>
                <a:cs typeface="Times New Roman" panose="02020603050405020304" pitchFamily="18" charset="0"/>
              </a:rPr>
              <a:t>стульях</a:t>
            </a:r>
            <a:r>
              <a:rPr lang="ru-RU" sz="2700" dirty="0">
                <a:latin typeface="Times New Roman" panose="02020603050405020304" pitchFamily="18" charset="0"/>
                <a:cs typeface="Times New Roman" panose="02020603050405020304" pitchFamily="18" charset="0"/>
              </a:rPr>
              <a:t>. Взрослый говорит: «Дети, посмотрите, какие красивые бабочки: синие, желтые, красные! Как их много! Они как живые! Посмотрим, могут ли они летать. (Дует на них.) Смотрите, полетели. Попробуйте и вы подуть. У кого дальше полетит?» Взрослый предлагает детям встать по одному возле каждой бабочки. Дети дуют на бабочек.</a:t>
            </a:r>
            <a:br>
              <a:rPr lang="ru-RU" sz="2700" dirty="0">
                <a:latin typeface="Times New Roman" panose="02020603050405020304" pitchFamily="18" charset="0"/>
                <a:cs typeface="Times New Roman" panose="02020603050405020304" pitchFamily="18" charset="0"/>
              </a:rPr>
            </a:br>
            <a:r>
              <a:rPr lang="ru-RU" sz="2700" i="1" u="sng" dirty="0" smtClean="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3814987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8929" y="855406"/>
            <a:ext cx="5737584" cy="8259097"/>
          </a:xfrm>
        </p:spPr>
        <p:txBody>
          <a:bodyPr/>
          <a:lstStyle/>
          <a:p>
            <a:r>
              <a:rPr lang="ru-RU" b="1" dirty="0" smtClean="0"/>
              <a:t>          Дидактическая игра </a:t>
            </a:r>
            <a:br>
              <a:rPr lang="ru-RU" b="1" dirty="0" smtClean="0"/>
            </a:br>
            <a:r>
              <a:rPr lang="ru-RU" b="1" dirty="0" smtClean="0">
                <a:solidFill>
                  <a:srgbClr val="FF0000"/>
                </a:solidFill>
              </a:rPr>
              <a:t>         «Доскажи словечко».</a:t>
            </a:r>
            <a:br>
              <a:rPr lang="ru-RU" b="1" dirty="0" smtClean="0">
                <a:solidFill>
                  <a:srgbClr val="FF0000"/>
                </a:solidFill>
              </a:rPr>
            </a:br>
            <a:r>
              <a:rPr lang="ru-RU" dirty="0"/>
              <a:t/>
            </a:r>
            <a:br>
              <a:rPr lang="ru-RU" dirty="0"/>
            </a:br>
            <a:r>
              <a:rPr lang="ru-RU" b="1" i="1" dirty="0" smtClean="0"/>
              <a:t>Цель:</a:t>
            </a:r>
            <a:r>
              <a:rPr lang="ru-RU" dirty="0" smtClean="0"/>
              <a:t> Развивать фонематический слух, чувство ритма, умение раскладывать слова на слоги.</a:t>
            </a:r>
            <a:br>
              <a:rPr lang="ru-RU" dirty="0" smtClean="0"/>
            </a:br>
            <a:r>
              <a:rPr lang="ru-RU" b="1" dirty="0" smtClean="0"/>
              <a:t>Ход игры: </a:t>
            </a:r>
            <a:r>
              <a:rPr lang="ru-RU" dirty="0" smtClean="0"/>
              <a:t>Воспитатель говорит слог, который должен быть в конце слова столько раз, сколько слогов должно быть в искомом слове.</a:t>
            </a:r>
            <a:br>
              <a:rPr lang="ru-RU" dirty="0" smtClean="0"/>
            </a:br>
            <a:r>
              <a:rPr lang="ru-RU" b="1" dirty="0" smtClean="0"/>
              <a:t>Образец:</a:t>
            </a:r>
            <a:r>
              <a:rPr lang="ru-RU" dirty="0" smtClean="0"/>
              <a:t> то-то – пальто</a:t>
            </a:r>
            <a:br>
              <a:rPr lang="ru-RU" dirty="0" smtClean="0"/>
            </a:br>
            <a:r>
              <a:rPr lang="ru-RU" dirty="0" smtClean="0"/>
              <a:t>                  но-но – кино</a:t>
            </a:r>
            <a:br>
              <a:rPr lang="ru-RU" dirty="0" smtClean="0"/>
            </a:br>
            <a:r>
              <a:rPr lang="ru-RU" dirty="0" smtClean="0"/>
              <a:t>                  со-со-со - колесо</a:t>
            </a:r>
            <a:endParaRPr lang="ru-RU" dirty="0"/>
          </a:p>
        </p:txBody>
      </p:sp>
    </p:spTree>
    <p:extLst>
      <p:ext uri="{BB962C8B-B14F-4D97-AF65-F5344CB8AC3E}">
        <p14:creationId xmlns:p14="http://schemas.microsoft.com/office/powerpoint/2010/main" val="16539736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887505"/>
            <a:ext cx="5915025" cy="8122024"/>
          </a:xfrm>
        </p:spPr>
        <p:txBody>
          <a:bodyPr>
            <a:normAutofit fontScale="90000"/>
          </a:bodyPr>
          <a:lstStyle/>
          <a:p>
            <a:r>
              <a:rPr lang="ru-RU" sz="2700" b="1" u="sng" dirty="0">
                <a:latin typeface="Times New Roman" panose="02020603050405020304" pitchFamily="18" charset="0"/>
                <a:cs typeface="Times New Roman" panose="02020603050405020304" pitchFamily="18" charset="0"/>
              </a:rPr>
              <a:t>РАЗВИТИЕ СЛУХОВОГО ВНИМАНИЯ</a:t>
            </a:r>
            <a:r>
              <a:rPr lang="ru-RU" sz="2700" b="1" u="sng" dirty="0" smtClean="0">
                <a:latin typeface="Times New Roman" panose="02020603050405020304" pitchFamily="18" charset="0"/>
                <a:cs typeface="Times New Roman" panose="02020603050405020304" pitchFamily="18" charset="0"/>
              </a:rPr>
              <a:t>.</a:t>
            </a:r>
            <a:br>
              <a:rPr lang="ru-RU" sz="2700" b="1" u="sng"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3100" b="1" dirty="0" smtClean="0">
                <a:solidFill>
                  <a:srgbClr val="FF0000"/>
                </a:solidFill>
                <a:latin typeface="Times New Roman" panose="02020603050405020304" pitchFamily="18" charset="0"/>
                <a:cs typeface="Times New Roman" panose="02020603050405020304" pitchFamily="18" charset="0"/>
              </a:rPr>
              <a:t>Игра </a:t>
            </a:r>
            <a:r>
              <a:rPr lang="ru-RU" sz="3100" b="1" dirty="0">
                <a:solidFill>
                  <a:srgbClr val="FF0000"/>
                </a:solidFill>
                <a:latin typeface="Times New Roman" panose="02020603050405020304" pitchFamily="18" charset="0"/>
                <a:cs typeface="Times New Roman" panose="02020603050405020304" pitchFamily="18" charset="0"/>
              </a:rPr>
              <a:t>«Где позвонили</a:t>
            </a:r>
            <a:r>
              <a:rPr lang="ru-RU" sz="3100" b="1" dirty="0" smtClean="0">
                <a:solidFill>
                  <a:srgbClr val="FF0000"/>
                </a:solidFill>
                <a:latin typeface="Times New Roman" panose="02020603050405020304" pitchFamily="18" charset="0"/>
                <a:cs typeface="Times New Roman" panose="02020603050405020304" pitchFamily="18" charset="0"/>
              </a:rPr>
              <a:t>?»</a:t>
            </a:r>
            <a:br>
              <a:rPr lang="ru-RU" sz="3100" b="1"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b="1" dirty="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Учить детей определять направление звука. Развитие направленности слухового внимания.</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Взрослый готовит звоночек.</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dirty="0" smtClean="0">
                <a:latin typeface="Times New Roman" panose="02020603050405020304" pitchFamily="18" charset="0"/>
                <a:cs typeface="Times New Roman" panose="02020603050405020304" pitchFamily="18" charset="0"/>
              </a:rPr>
              <a:t>:</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Дети </a:t>
            </a:r>
            <a:r>
              <a:rPr lang="ru-RU" sz="2700" dirty="0">
                <a:latin typeface="Times New Roman" panose="02020603050405020304" pitchFamily="18" charset="0"/>
                <a:cs typeface="Times New Roman" panose="02020603050405020304" pitchFamily="18" charset="0"/>
              </a:rPr>
              <a:t>садятся в </a:t>
            </a:r>
            <a:r>
              <a:rPr lang="ru-RU" sz="2700" dirty="0" smtClean="0">
                <a:latin typeface="Times New Roman" panose="02020603050405020304" pitchFamily="18" charset="0"/>
                <a:cs typeface="Times New Roman" panose="02020603050405020304" pitchFamily="18" charset="0"/>
              </a:rPr>
              <a:t>кружок</a:t>
            </a:r>
            <a:r>
              <a:rPr lang="ru-RU" sz="2700" dirty="0">
                <a:latin typeface="Times New Roman" panose="02020603050405020304" pitchFamily="18" charset="0"/>
                <a:cs typeface="Times New Roman" panose="02020603050405020304" pitchFamily="18" charset="0"/>
              </a:rPr>
              <a:t>. Взрослый выбирает водящего, который становится в центре круга. По сигналу водящий закрывает глаза. Затем воспитатель дает кому-нибудь из детей звоночек и предлагает позвонить. Водящий, не открывая глаз, должен рукой указать направление, откуда доносится звук. Если он укажет правильно, взрослый говорит: «Пора» - и водящий открывает глаза, а тот, кто позвонил, поднимает и показывает звонок. Если водящий ошибся, он отгадывает еще раз, затем назначают другого водящего.</a:t>
            </a:r>
            <a:br>
              <a:rPr lang="ru-RU" sz="2700" dirty="0">
                <a:latin typeface="Times New Roman" panose="02020603050405020304" pitchFamily="18" charset="0"/>
                <a:cs typeface="Times New Roman" panose="02020603050405020304" pitchFamily="18" charset="0"/>
              </a:rPr>
            </a:br>
            <a:r>
              <a:rPr lang="ru-RU" sz="2700" i="1" u="sng" dirty="0" smtClean="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20954384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43897"/>
            <a:ext cx="5915025" cy="7993626"/>
          </a:xfrm>
        </p:spPr>
        <p:txBody>
          <a:bodyPr>
            <a:normAutofit fontScale="90000"/>
          </a:bodyPr>
          <a:lstStyle/>
          <a:p>
            <a:r>
              <a:rPr lang="ru-RU" b="1" dirty="0" smtClean="0"/>
              <a:t>             Дидактическая игра</a:t>
            </a:r>
            <a:br>
              <a:rPr lang="ru-RU" b="1" dirty="0" smtClean="0"/>
            </a:br>
            <a:r>
              <a:rPr lang="ru-RU" b="1" dirty="0" smtClean="0"/>
              <a:t>                    </a:t>
            </a:r>
            <a:r>
              <a:rPr lang="ru-RU" b="1" dirty="0" smtClean="0">
                <a:solidFill>
                  <a:srgbClr val="FF0000"/>
                </a:solidFill>
              </a:rPr>
              <a:t>«Телеграф»</a:t>
            </a:r>
            <a:br>
              <a:rPr lang="ru-RU" b="1" dirty="0" smtClean="0">
                <a:solidFill>
                  <a:srgbClr val="FF0000"/>
                </a:solidFill>
              </a:rPr>
            </a:br>
            <a:r>
              <a:rPr lang="ru-RU" dirty="0">
                <a:solidFill>
                  <a:srgbClr val="FF0000"/>
                </a:solidFill>
              </a:rPr>
              <a:t/>
            </a:r>
            <a:br>
              <a:rPr lang="ru-RU" dirty="0">
                <a:solidFill>
                  <a:srgbClr val="FF0000"/>
                </a:solidFill>
              </a:rPr>
            </a:br>
            <a:r>
              <a:rPr lang="ru-RU" sz="2900" dirty="0" smtClean="0">
                <a:solidFill>
                  <a:srgbClr val="FF0000"/>
                </a:solidFill>
              </a:rPr>
              <a:t>    </a:t>
            </a:r>
            <a:r>
              <a:rPr lang="ru-RU" sz="2900" b="1" i="1" dirty="0" smtClean="0">
                <a:latin typeface="Times New Roman" panose="02020603050405020304" pitchFamily="18" charset="0"/>
                <a:cs typeface="Times New Roman" panose="02020603050405020304" pitchFamily="18" charset="0"/>
              </a:rPr>
              <a:t>Цель</a:t>
            </a:r>
            <a:r>
              <a:rPr lang="ru-RU" sz="2900" b="1" i="1" dirty="0">
                <a:latin typeface="Times New Roman" panose="02020603050405020304" pitchFamily="18" charset="0"/>
                <a:cs typeface="Times New Roman" panose="02020603050405020304" pitchFamily="18" charset="0"/>
              </a:rPr>
              <a:t>.</a:t>
            </a:r>
            <a:r>
              <a:rPr lang="ru-RU" sz="2900" dirty="0">
                <a:latin typeface="Times New Roman" panose="02020603050405020304" pitchFamily="18" charset="0"/>
                <a:cs typeface="Times New Roman" panose="02020603050405020304" pitchFamily="18" charset="0"/>
              </a:rPr>
              <a:t> Обучение слоговому анализу слов.</a:t>
            </a:r>
            <a:br>
              <a:rPr lang="ru-RU" sz="2900" dirty="0">
                <a:latin typeface="Times New Roman" panose="02020603050405020304" pitchFamily="18" charset="0"/>
                <a:cs typeface="Times New Roman" panose="02020603050405020304" pitchFamily="18" charset="0"/>
              </a:rPr>
            </a:br>
            <a:r>
              <a:rPr lang="ru-RU" sz="2900" dirty="0" smtClean="0">
                <a:latin typeface="Times New Roman" panose="02020603050405020304" pitchFamily="18" charset="0"/>
                <a:cs typeface="Times New Roman" panose="02020603050405020304" pitchFamily="18" charset="0"/>
              </a:rPr>
              <a:t>    </a:t>
            </a:r>
            <a:r>
              <a:rPr lang="ru-RU" sz="2900" b="1" i="1" dirty="0" smtClean="0">
                <a:latin typeface="Times New Roman" panose="02020603050405020304" pitchFamily="18" charset="0"/>
                <a:cs typeface="Times New Roman" panose="02020603050405020304" pitchFamily="18" charset="0"/>
              </a:rPr>
              <a:t>Ход </a:t>
            </a:r>
            <a:r>
              <a:rPr lang="ru-RU" sz="2900" b="1" i="1" dirty="0">
                <a:latin typeface="Times New Roman" panose="02020603050405020304" pitchFamily="18" charset="0"/>
                <a:cs typeface="Times New Roman" panose="02020603050405020304" pitchFamily="18" charset="0"/>
              </a:rPr>
              <a:t>игры. </a:t>
            </a:r>
            <a:r>
              <a:rPr lang="ru-RU" sz="2900" dirty="0">
                <a:latin typeface="Times New Roman" panose="02020603050405020304" pitchFamily="18" charset="0"/>
                <a:cs typeface="Times New Roman" panose="02020603050405020304" pitchFamily="18" charset="0"/>
              </a:rPr>
              <a:t>Педагог говорит: «Дети, сейчас мы с вами поиграем в телеграф. Я буду называть слова, а выбудете по очереди их передавать по телеграфу в другой город». Первые слова педагог произносит по слогам сам и сопровождает их хлопками. Сначала детям дают двусложные слова, подбирая их по степени трудности (папа, мама, окно, кровать). Затем постепенно вводятся трёхсложные слова (</a:t>
            </a:r>
            <a:r>
              <a:rPr lang="ru-RU" sz="2900" dirty="0" err="1">
                <a:latin typeface="Times New Roman" panose="02020603050405020304" pitchFamily="18" charset="0"/>
                <a:cs typeface="Times New Roman" panose="02020603050405020304" pitchFamily="18" charset="0"/>
              </a:rPr>
              <a:t>ма</a:t>
            </a:r>
            <a:r>
              <a:rPr lang="ru-RU" sz="2900" dirty="0">
                <a:latin typeface="Times New Roman" panose="02020603050405020304" pitchFamily="18" charset="0"/>
                <a:cs typeface="Times New Roman" panose="02020603050405020304" pitchFamily="18" charset="0"/>
              </a:rPr>
              <a:t>-ши-на, стол, дверь). Только после такой предварительной работы можно дать детям самостоятельно придумать слова, которые надо передавать по телеграфу.</a:t>
            </a:r>
            <a:br>
              <a:rPr lang="ru-RU" sz="2900" dirty="0">
                <a:latin typeface="Times New Roman" panose="02020603050405020304" pitchFamily="18" charset="0"/>
                <a:cs typeface="Times New Roman" panose="02020603050405020304" pitchFamily="18" charset="0"/>
              </a:rPr>
            </a:br>
            <a:endParaRPr lang="ru-RU"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59795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290917"/>
            <a:ext cx="5915025" cy="7879977"/>
          </a:xfrm>
        </p:spPr>
        <p:txBody>
          <a:bodyPr>
            <a:normAutofit fontScale="90000"/>
          </a:bodyPr>
          <a:lstStyle/>
          <a:p>
            <a:r>
              <a:rPr lang="ru-RU" sz="2700" b="1" u="sng" dirty="0">
                <a:latin typeface="Times New Roman" panose="02020603050405020304" pitchFamily="18" charset="0"/>
                <a:cs typeface="Times New Roman" panose="02020603050405020304" pitchFamily="18" charset="0"/>
              </a:rPr>
              <a:t>РАЗВИТИЕ РЕЧЕВОГО ДЫХАНИЯ.</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u="sng" dirty="0">
                <a:solidFill>
                  <a:srgbClr val="FF0000"/>
                </a:solidFill>
                <a:latin typeface="Times New Roman" panose="02020603050405020304" pitchFamily="18" charset="0"/>
                <a:cs typeface="Times New Roman" panose="02020603050405020304" pitchFamily="18" charset="0"/>
              </a:rPr>
              <a:t>Игра «Чья птичка дальше улетит</a:t>
            </a:r>
            <a:r>
              <a:rPr lang="ru-RU" sz="2700" b="1" u="sng" dirty="0" smtClean="0">
                <a:solidFill>
                  <a:srgbClr val="FF0000"/>
                </a:solidFill>
                <a:latin typeface="Times New Roman" panose="02020603050405020304" pitchFamily="18" charset="0"/>
                <a:cs typeface="Times New Roman" panose="02020603050405020304" pitchFamily="18" charset="0"/>
              </a:rPr>
              <a:t>?»</a:t>
            </a:r>
            <a:br>
              <a:rPr lang="ru-RU" sz="2700" b="1" u="sng" dirty="0" smtClean="0">
                <a:solidFill>
                  <a:srgbClr val="FF0000"/>
                </a:solidFill>
                <a:latin typeface="Times New Roman" panose="02020603050405020304" pitchFamily="18" charset="0"/>
                <a:cs typeface="Times New Roman" panose="02020603050405020304" pitchFamily="18" charset="0"/>
              </a:rPr>
            </a:br>
            <a:r>
              <a:rPr lang="ru-RU" sz="2700" dirty="0">
                <a:solidFill>
                  <a:srgbClr val="FF0000"/>
                </a:solidFill>
                <a:latin typeface="Times New Roman" panose="02020603050405020304" pitchFamily="18" charset="0"/>
                <a:cs typeface="Times New Roman" panose="02020603050405020304" pitchFamily="18" charset="0"/>
              </a:rPr>
              <a:t/>
            </a:r>
            <a:br>
              <a:rPr lang="ru-RU" sz="2700" dirty="0">
                <a:solidFill>
                  <a:srgbClr val="FF0000"/>
                </a:solidFill>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dirty="0">
                <a:latin typeface="Times New Roman" panose="02020603050405020304" pitchFamily="18" charset="0"/>
                <a:cs typeface="Times New Roman" panose="02020603050405020304" pitchFamily="18" charset="0"/>
              </a:rPr>
              <a:t>. Добиваться от каждого ребенка умения делать длительный, непрерывный, направленный выдох. Воспитание длительного направленного ротового выдоха.</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dirty="0">
                <a:latin typeface="Times New Roman" panose="02020603050405020304" pitchFamily="18" charset="0"/>
                <a:cs typeface="Times New Roman" panose="02020603050405020304" pitchFamily="18" charset="0"/>
              </a:rPr>
              <a:t>. Педагог вырезает из тонкой бумаги птичек и ярко раскрашивает.</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u="sng" dirty="0" smtClean="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На двух столах ставят птичек (у самого края стола) на расстоянии не менее 30 см друг от друга. Вызывают четверых детей, каждый садится напротив птички. По сигналу «птички полетели» дети дуют на фигурки, остальные следят, чья птичка дальше улетит.</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Методические указания</a:t>
            </a:r>
            <a:r>
              <a:rPr lang="ru-RU" sz="2700" dirty="0">
                <a:latin typeface="Times New Roman" panose="02020603050405020304" pitchFamily="18" charset="0"/>
                <a:cs typeface="Times New Roman" panose="02020603050405020304" pitchFamily="18" charset="0"/>
              </a:rPr>
              <a:t>. Следить, чтобы дети не надували щеки, когда будут дуть на бумажных птичек. Продвигать фигурку можно лишь на одном выдохе. </a:t>
            </a:r>
            <a:r>
              <a:rPr lang="ru-RU" sz="2700" dirty="0" smtClean="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33916775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9978" y="1061884"/>
            <a:ext cx="5915025" cy="8170606"/>
          </a:xfrm>
        </p:spPr>
        <p:txBody>
          <a:bodyPr>
            <a:noAutofit/>
          </a:bodyPr>
          <a:lstStyle/>
          <a:p>
            <a:r>
              <a:rPr lang="ru-RU" sz="2600" b="1" dirty="0" smtClean="0">
                <a:latin typeface="Times New Roman" panose="02020603050405020304" pitchFamily="18" charset="0"/>
                <a:cs typeface="Times New Roman" panose="02020603050405020304" pitchFamily="18" charset="0"/>
              </a:rPr>
              <a:t>            Дидактическая игра</a:t>
            </a:r>
            <a:br>
              <a:rPr lang="ru-RU" sz="2600" b="1" dirty="0" smtClean="0">
                <a:latin typeface="Times New Roman" panose="02020603050405020304" pitchFamily="18" charset="0"/>
                <a:cs typeface="Times New Roman" panose="02020603050405020304" pitchFamily="18" charset="0"/>
              </a:rPr>
            </a:br>
            <a:r>
              <a:rPr lang="ru-RU" sz="2600" b="1" dirty="0" smtClean="0">
                <a:latin typeface="Times New Roman" panose="02020603050405020304" pitchFamily="18" charset="0"/>
                <a:cs typeface="Times New Roman" panose="02020603050405020304" pitchFamily="18" charset="0"/>
              </a:rPr>
              <a:t>           </a:t>
            </a:r>
            <a:r>
              <a:rPr lang="ru-RU" sz="2600" b="1" dirty="0" smtClean="0">
                <a:solidFill>
                  <a:srgbClr val="FF0000"/>
                </a:solidFill>
                <a:latin typeface="Times New Roman" panose="02020603050405020304" pitchFamily="18" charset="0"/>
                <a:cs typeface="Times New Roman" panose="02020603050405020304" pitchFamily="18" charset="0"/>
              </a:rPr>
              <a:t>«Волшебное зеркало»</a:t>
            </a:r>
            <a:br>
              <a:rPr lang="ru-RU" sz="2600" b="1" dirty="0" smtClean="0">
                <a:solidFill>
                  <a:srgbClr val="FF0000"/>
                </a:solidFill>
                <a:latin typeface="Times New Roman" panose="02020603050405020304" pitchFamily="18" charset="0"/>
                <a:cs typeface="Times New Roman" panose="02020603050405020304" pitchFamily="18" charset="0"/>
              </a:rPr>
            </a:br>
            <a:r>
              <a:rPr lang="ru-RU" sz="2600" dirty="0">
                <a:latin typeface="Times New Roman" panose="02020603050405020304" pitchFamily="18" charset="0"/>
                <a:cs typeface="Times New Roman" panose="02020603050405020304" pitchFamily="18" charset="0"/>
              </a:rPr>
              <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a:t>
            </a:r>
            <a:r>
              <a:rPr lang="ru-RU" sz="2600" b="1" i="1" dirty="0" smtClean="0">
                <a:latin typeface="Times New Roman" panose="02020603050405020304" pitchFamily="18" charset="0"/>
                <a:cs typeface="Times New Roman" panose="02020603050405020304" pitchFamily="18" charset="0"/>
              </a:rPr>
              <a:t>Цель</a:t>
            </a:r>
            <a:r>
              <a:rPr lang="ru-RU" sz="2600" b="1" i="1" dirty="0">
                <a:latin typeface="Times New Roman" panose="02020603050405020304" pitchFamily="18" charset="0"/>
                <a:cs typeface="Times New Roman" panose="02020603050405020304" pitchFamily="18" charset="0"/>
              </a:rPr>
              <a:t>.</a:t>
            </a:r>
            <a:r>
              <a:rPr lang="ru-RU" sz="2600" dirty="0">
                <a:latin typeface="Times New Roman" panose="02020603050405020304" pitchFamily="18" charset="0"/>
                <a:cs typeface="Times New Roman" panose="02020603050405020304" pitchFamily="18" charset="0"/>
              </a:rPr>
              <a:t> Развитие ритмичной, выразительной речи и координации движений.</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a:t>
            </a:r>
            <a:r>
              <a:rPr lang="ru-RU" sz="2600" b="1" i="1" dirty="0" smtClean="0">
                <a:latin typeface="Times New Roman" panose="02020603050405020304" pitchFamily="18" charset="0"/>
                <a:cs typeface="Times New Roman" panose="02020603050405020304" pitchFamily="18" charset="0"/>
              </a:rPr>
              <a:t>Ход </a:t>
            </a:r>
            <a:r>
              <a:rPr lang="ru-RU" sz="2600" b="1" i="1" dirty="0">
                <a:latin typeface="Times New Roman" panose="02020603050405020304" pitchFamily="18" charset="0"/>
                <a:cs typeface="Times New Roman" panose="02020603050405020304" pitchFamily="18" charset="0"/>
              </a:rPr>
              <a:t>игры</a:t>
            </a:r>
            <a:r>
              <a:rPr lang="ru-RU" sz="2600" dirty="0">
                <a:latin typeface="Times New Roman" panose="02020603050405020304" pitchFamily="18" charset="0"/>
                <a:cs typeface="Times New Roman" panose="02020603050405020304" pitchFamily="18" charset="0"/>
              </a:rPr>
              <a:t>. Дети стоят в кругу или сидят на стульчиках. Водящий подходит к одному из ребят и говорит:</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Ну-ка</a:t>
            </a:r>
            <a:r>
              <a:rPr lang="ru-RU" sz="2600" dirty="0">
                <a:latin typeface="Times New Roman" panose="02020603050405020304" pitchFamily="18" charset="0"/>
                <a:cs typeface="Times New Roman" panose="02020603050405020304" pitchFamily="18" charset="0"/>
              </a:rPr>
              <a:t>, зеркальце, смотри!</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Все </a:t>
            </a:r>
            <a:r>
              <a:rPr lang="ru-RU" sz="2600" dirty="0">
                <a:latin typeface="Times New Roman" panose="02020603050405020304" pitchFamily="18" charset="0"/>
                <a:cs typeface="Times New Roman" panose="02020603050405020304" pitchFamily="18" charset="0"/>
              </a:rPr>
              <a:t>нам верно повтори!</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Встану </a:t>
            </a:r>
            <a:r>
              <a:rPr lang="ru-RU" sz="2600" dirty="0">
                <a:latin typeface="Times New Roman" panose="02020603050405020304" pitchFamily="18" charset="0"/>
                <a:cs typeface="Times New Roman" panose="02020603050405020304" pitchFamily="18" charset="0"/>
              </a:rPr>
              <a:t>я перед тобой,</a:t>
            </a:r>
            <a:br>
              <a:rPr lang="ru-RU" sz="2600" dirty="0">
                <a:latin typeface="Times New Roman" panose="02020603050405020304" pitchFamily="18" charset="0"/>
                <a:cs typeface="Times New Roman" panose="02020603050405020304" pitchFamily="18" charset="0"/>
              </a:rPr>
            </a:br>
            <a:r>
              <a:rPr lang="ru-RU" sz="2600" dirty="0" smtClean="0">
                <a:latin typeface="Times New Roman" panose="02020603050405020304" pitchFamily="18" charset="0"/>
                <a:cs typeface="Times New Roman" panose="02020603050405020304" pitchFamily="18" charset="0"/>
              </a:rPr>
              <a:t>       Повторяй-ка </a:t>
            </a:r>
            <a:r>
              <a:rPr lang="ru-RU" sz="2600" dirty="0">
                <a:latin typeface="Times New Roman" panose="02020603050405020304" pitchFamily="18" charset="0"/>
                <a:cs typeface="Times New Roman" panose="02020603050405020304" pitchFamily="18" charset="0"/>
              </a:rPr>
              <a:t>все за мной!</a:t>
            </a:r>
            <a:br>
              <a:rPr lang="ru-RU" sz="2600" dirty="0">
                <a:latin typeface="Times New Roman" panose="02020603050405020304" pitchFamily="18" charset="0"/>
                <a:cs typeface="Times New Roman" panose="02020603050405020304" pitchFamily="18" charset="0"/>
              </a:rPr>
            </a:br>
            <a:r>
              <a:rPr lang="ru-RU" sz="2600" dirty="0">
                <a:latin typeface="Times New Roman" panose="02020603050405020304" pitchFamily="18" charset="0"/>
                <a:cs typeface="Times New Roman" panose="02020603050405020304" pitchFamily="18" charset="0"/>
              </a:rPr>
              <a:t>Водящий произносит любую фразу, сопровождая её какими-либо движениями. Тот, к кому он обратился, должен точно повторить и фразу, и движение. Если ребёнок допустил ошибку, он выбывает из игры. Новым водящим становится тот, кто выполнит все без ошибок. Педагог следит за правильностью дыхательных пауз и фразовой речи детей.</a:t>
            </a:r>
            <a:br>
              <a:rPr lang="ru-RU" sz="2600" dirty="0">
                <a:latin typeface="Times New Roman" panose="02020603050405020304" pitchFamily="18" charset="0"/>
                <a:cs typeface="Times New Roman" panose="02020603050405020304" pitchFamily="18" charset="0"/>
              </a:rPr>
            </a:br>
            <a:endParaRPr lang="ru-RU"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62501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398493"/>
            <a:ext cx="5915025" cy="7503459"/>
          </a:xfrm>
        </p:spPr>
        <p:txBody>
          <a:bodyPr>
            <a:noAutofit/>
          </a:bodyPr>
          <a:lstStyle/>
          <a:p>
            <a:r>
              <a:rPr lang="ru-RU" sz="2400" b="1" u="sng" dirty="0" smtClean="0">
                <a:latin typeface="Times New Roman" panose="02020603050405020304" pitchFamily="18" charset="0"/>
                <a:cs typeface="Times New Roman" panose="02020603050405020304" pitchFamily="18" charset="0"/>
              </a:rPr>
              <a:t>        РАЗВИТИЕ </a:t>
            </a:r>
            <a:r>
              <a:rPr lang="ru-RU" sz="2400" b="1" u="sng" dirty="0">
                <a:latin typeface="Times New Roman" panose="02020603050405020304" pitchFamily="18" charset="0"/>
                <a:cs typeface="Times New Roman" panose="02020603050405020304" pitchFamily="18" charset="0"/>
              </a:rPr>
              <a:t>СИЛЫ ГОЛОСА</a:t>
            </a:r>
            <a:r>
              <a:rPr lang="ru-RU" sz="2400" b="1" u="sng" dirty="0" smtClean="0">
                <a:latin typeface="Times New Roman" panose="02020603050405020304" pitchFamily="18" charset="0"/>
                <a:cs typeface="Times New Roman" panose="02020603050405020304" pitchFamily="18" charset="0"/>
              </a:rPr>
              <a:t>.</a:t>
            </a:r>
            <a:br>
              <a:rPr lang="ru-RU" sz="2400" b="1" u="sng"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800" b="1" dirty="0" smtClean="0">
                <a:solidFill>
                  <a:srgbClr val="FF0000"/>
                </a:solidFill>
                <a:latin typeface="Times New Roman" panose="02020603050405020304" pitchFamily="18" charset="0"/>
                <a:cs typeface="Times New Roman" panose="02020603050405020304" pitchFamily="18" charset="0"/>
              </a:rPr>
              <a:t>Игра </a:t>
            </a:r>
            <a:r>
              <a:rPr lang="ru-RU" sz="2800" b="1" dirty="0">
                <a:solidFill>
                  <a:srgbClr val="FF0000"/>
                </a:solidFill>
                <a:latin typeface="Times New Roman" panose="02020603050405020304" pitchFamily="18" charset="0"/>
                <a:cs typeface="Times New Roman" panose="02020603050405020304" pitchFamily="18" charset="0"/>
              </a:rPr>
              <a:t>«Громко — тихо</a:t>
            </a:r>
            <a:r>
              <a:rPr lang="ru-RU" sz="2800" b="1" dirty="0" smtClean="0">
                <a:solidFill>
                  <a:srgbClr val="FF0000"/>
                </a:solidFill>
                <a:latin typeface="Times New Roman" panose="02020603050405020304" pitchFamily="18" charset="0"/>
                <a:cs typeface="Times New Roman" panose="02020603050405020304" pitchFamily="18" charset="0"/>
              </a:rPr>
              <a:t>»</a:t>
            </a:r>
            <a:br>
              <a:rPr lang="ru-RU" sz="2800" b="1" dirty="0" smtClean="0">
                <a:solidFill>
                  <a:srgbClr val="FF0000"/>
                </a:solidFill>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Цель</a:t>
            </a:r>
            <a:r>
              <a:rPr lang="ru-RU" sz="2200" b="1" dirty="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Учить детей менять силу голоса: говорить то громко, то тихо. Воспитание умения менять силу голоса.</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Подготовительная работа</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Педагог подбирает парные игрушки разных размеров: большую и маленькую машины, большой и маленький барабаны, большую и маленькую дудочки.</a:t>
            </a:r>
            <a:br>
              <a:rPr lang="ru-RU" sz="2200" dirty="0">
                <a:latin typeface="Times New Roman" panose="02020603050405020304" pitchFamily="18" charset="0"/>
                <a:cs typeface="Times New Roman" panose="02020603050405020304" pitchFamily="18" charset="0"/>
              </a:rPr>
            </a:br>
            <a:r>
              <a:rPr lang="ru-RU" sz="2200" b="1" i="1" dirty="0" smtClean="0">
                <a:latin typeface="Times New Roman" panose="02020603050405020304" pitchFamily="18" charset="0"/>
                <a:cs typeface="Times New Roman" panose="02020603050405020304" pitchFamily="18" charset="0"/>
              </a:rPr>
              <a:t>Ход игры</a:t>
            </a:r>
            <a:r>
              <a:rPr lang="ru-RU" sz="2200" b="1" dirty="0" smtClean="0">
                <a:latin typeface="Times New Roman" panose="02020603050405020304" pitchFamily="18" charset="0"/>
                <a:cs typeface="Times New Roman" panose="02020603050405020304" pitchFamily="18" charset="0"/>
              </a:rPr>
              <a:t>:</a:t>
            </a: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Взрослый показывает 2 машины и говорит: «Когда едет большая машина, она подает сигнал громко: «би-би». Как подает сигнал большая машина?» Дети громко произносят: «би-би». Педагог продолжает: «А маленькая машина сигналит тихо: «би-би». Как сигналит маленькая машина?» Дети тихо произносят: «би-би». Педагог убирает обе машины и говорит: «Сейчас будьте внимательны. Как только поедет машина, вы должны дать сигнал, не ошибитесь, большая машина сигналит громко, а маленькая - тихо».</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Аналогично обыгрываются остальные игрушки.</a:t>
            </a:r>
            <a:br>
              <a:rPr lang="ru-RU" sz="2200" dirty="0">
                <a:latin typeface="Times New Roman" panose="02020603050405020304" pitchFamily="18" charset="0"/>
                <a:cs typeface="Times New Roman" panose="02020603050405020304" pitchFamily="18" charset="0"/>
              </a:rPr>
            </a:br>
            <a:r>
              <a:rPr lang="ru-RU" sz="2400" i="1" u="sng"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548843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9" y="914399"/>
            <a:ext cx="5781828" cy="8111613"/>
          </a:xfrm>
        </p:spPr>
        <p:txBody>
          <a:bodyPr/>
          <a:lstStyle/>
          <a:p>
            <a:r>
              <a:rPr lang="ru-RU" sz="4000" b="1" dirty="0" smtClean="0"/>
              <a:t>      Дидактическая игра </a:t>
            </a:r>
            <a:br>
              <a:rPr lang="ru-RU" sz="4000" b="1" dirty="0" smtClean="0"/>
            </a:br>
            <a:r>
              <a:rPr lang="ru-RU" sz="4000" b="1" dirty="0" smtClean="0"/>
              <a:t>                  </a:t>
            </a:r>
            <a:r>
              <a:rPr lang="ru-RU" sz="4000" b="1" dirty="0" smtClean="0">
                <a:solidFill>
                  <a:srgbClr val="FF0000"/>
                </a:solidFill>
              </a:rPr>
              <a:t>«Эхо»</a:t>
            </a:r>
            <a:br>
              <a:rPr lang="ru-RU" sz="4000" b="1" dirty="0" smtClean="0">
                <a:solidFill>
                  <a:srgbClr val="FF0000"/>
                </a:solidFill>
              </a:rPr>
            </a:br>
            <a:r>
              <a:rPr lang="ru-RU" b="1" dirty="0" smtClean="0">
                <a:solidFill>
                  <a:srgbClr val="FF0000"/>
                </a:solidFill>
              </a:rPr>
              <a:t/>
            </a:r>
            <a:br>
              <a:rPr lang="ru-RU" b="1" dirty="0" smtClean="0">
                <a:solidFill>
                  <a:srgbClr val="FF0000"/>
                </a:solidFill>
              </a:rPr>
            </a:br>
            <a:r>
              <a:rPr lang="ru-RU" b="1" dirty="0" smtClean="0">
                <a:solidFill>
                  <a:srgbClr val="FF0000"/>
                </a:solidFill>
              </a:rPr>
              <a:t>   </a:t>
            </a:r>
            <a:r>
              <a:rPr lang="ru-RU" sz="3600" b="1" i="1" dirty="0" smtClean="0">
                <a:latin typeface="Times New Roman" panose="02020603050405020304" pitchFamily="18" charset="0"/>
                <a:cs typeface="Times New Roman" panose="02020603050405020304" pitchFamily="18" charset="0"/>
              </a:rPr>
              <a:t>Цель</a:t>
            </a:r>
            <a:r>
              <a:rPr lang="ru-RU" sz="3600" b="1" i="1" dirty="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  Развитие силы голоса и речевого дыхания.</a:t>
            </a:r>
            <a:br>
              <a:rPr lang="ru-RU" sz="3600" dirty="0">
                <a:latin typeface="Times New Roman" panose="02020603050405020304" pitchFamily="18" charset="0"/>
                <a:cs typeface="Times New Roman" panose="02020603050405020304" pitchFamily="18" charset="0"/>
              </a:rPr>
            </a:br>
            <a:r>
              <a:rPr lang="ru-RU" sz="3600" dirty="0" smtClean="0">
                <a:latin typeface="Times New Roman" panose="02020603050405020304" pitchFamily="18" charset="0"/>
                <a:cs typeface="Times New Roman" panose="02020603050405020304" pitchFamily="18" charset="0"/>
              </a:rPr>
              <a:t>  </a:t>
            </a:r>
            <a:r>
              <a:rPr lang="ru-RU" sz="3600" b="1" i="1" dirty="0" smtClean="0">
                <a:latin typeface="Times New Roman" panose="02020603050405020304" pitchFamily="18" charset="0"/>
                <a:cs typeface="Times New Roman" panose="02020603050405020304" pitchFamily="18" charset="0"/>
              </a:rPr>
              <a:t>Ход </a:t>
            </a:r>
            <a:r>
              <a:rPr lang="ru-RU" sz="3600" b="1" i="1" dirty="0">
                <a:latin typeface="Times New Roman" panose="02020603050405020304" pitchFamily="18" charset="0"/>
                <a:cs typeface="Times New Roman" panose="02020603050405020304" pitchFamily="18" charset="0"/>
              </a:rPr>
              <a:t>игры</a:t>
            </a:r>
            <a:r>
              <a:rPr lang="ru-RU" sz="3600" dirty="0">
                <a:latin typeface="Times New Roman" panose="02020603050405020304" pitchFamily="18" charset="0"/>
                <a:cs typeface="Times New Roman" panose="02020603050405020304" pitchFamily="18" charset="0"/>
              </a:rPr>
              <a:t>. Дети становятся в два ряда лицом друг к другу. Одна группа </a:t>
            </a:r>
            <a:r>
              <a:rPr lang="ru-RU" sz="3600" dirty="0" smtClean="0">
                <a:latin typeface="Times New Roman" panose="02020603050405020304" pitchFamily="18" charset="0"/>
                <a:cs typeface="Times New Roman" panose="02020603050405020304" pitchFamily="18" charset="0"/>
              </a:rPr>
              <a:t>детей тихо произносит</a:t>
            </a:r>
            <a:r>
              <a:rPr lang="ru-RU" sz="3600" dirty="0">
                <a:latin typeface="Times New Roman" panose="02020603050405020304" pitchFamily="18" charset="0"/>
                <a:cs typeface="Times New Roman" panose="02020603050405020304" pitchFamily="18" charset="0"/>
              </a:rPr>
              <a:t> </a:t>
            </a:r>
            <a:r>
              <a:rPr lang="ru-RU" sz="3600" dirty="0" smtClean="0">
                <a:latin typeface="Times New Roman" panose="02020603050405020304" pitchFamily="18" charset="0"/>
                <a:cs typeface="Times New Roman" panose="02020603050405020304" pitchFamily="18" charset="0"/>
              </a:rPr>
              <a:t>слово или фразу </a:t>
            </a:r>
            <a:r>
              <a:rPr lang="ru-RU" sz="3600" dirty="0">
                <a:latin typeface="Times New Roman" panose="02020603050405020304" pitchFamily="18" charset="0"/>
                <a:cs typeface="Times New Roman" panose="02020603050405020304" pitchFamily="18" charset="0"/>
              </a:rPr>
              <a:t>другая тихо </a:t>
            </a:r>
            <a:r>
              <a:rPr lang="ru-RU" sz="3600" dirty="0" smtClean="0">
                <a:latin typeface="Times New Roman" panose="02020603050405020304" pitchFamily="18" charset="0"/>
                <a:cs typeface="Times New Roman" panose="02020603050405020304" pitchFamily="18" charset="0"/>
              </a:rPr>
              <a:t>отзывается</a:t>
            </a:r>
            <a:r>
              <a:rPr lang="ru-RU" sz="3600" dirty="0">
                <a:latin typeface="Times New Roman" panose="02020603050405020304" pitchFamily="18" charset="0"/>
                <a:cs typeface="Times New Roman" panose="02020603050405020304" pitchFamily="18" charset="0"/>
              </a:rPr>
              <a:t>.</a:t>
            </a:r>
            <a:br>
              <a:rPr lang="ru-RU" sz="3600" dirty="0">
                <a:latin typeface="Times New Roman" panose="02020603050405020304" pitchFamily="18" charset="0"/>
                <a:cs typeface="Times New Roman" panose="02020603050405020304" pitchFamily="18" charset="0"/>
              </a:rPr>
            </a:br>
            <a:r>
              <a:rPr lang="ru-RU" dirty="0" smtClean="0"/>
              <a:t> </a:t>
            </a:r>
            <a:endParaRPr lang="ru-RU" dirty="0"/>
          </a:p>
        </p:txBody>
      </p:sp>
    </p:spTree>
    <p:extLst>
      <p:ext uri="{BB962C8B-B14F-4D97-AF65-F5344CB8AC3E}">
        <p14:creationId xmlns:p14="http://schemas.microsoft.com/office/powerpoint/2010/main" val="36635121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68187"/>
            <a:ext cx="5915025" cy="7933765"/>
          </a:xfrm>
        </p:spPr>
        <p:txBody>
          <a:bodyPr>
            <a:normAutofit fontScale="90000"/>
          </a:bodyPr>
          <a:lstStyle/>
          <a:p>
            <a:r>
              <a:rPr lang="ru-RU" sz="2700" b="1" u="sng" dirty="0">
                <a:latin typeface="Times New Roman" panose="02020603050405020304" pitchFamily="18" charset="0"/>
                <a:cs typeface="Times New Roman" panose="02020603050405020304" pitchFamily="18" charset="0"/>
              </a:rPr>
              <a:t>РАЗВИТИЕ СЛУХОВОГО </a:t>
            </a:r>
            <a:r>
              <a:rPr lang="ru-RU" sz="2700" b="1" u="sng" dirty="0" smtClean="0">
                <a:latin typeface="Times New Roman" panose="02020603050405020304" pitchFamily="18" charset="0"/>
                <a:cs typeface="Times New Roman" panose="02020603050405020304" pitchFamily="18" charset="0"/>
              </a:rPr>
              <a:t>ВНИМАНИЯ</a:t>
            </a:r>
            <a:br>
              <a:rPr lang="ru-RU" sz="2700" b="1" u="sng"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b="1" u="sng" dirty="0" smtClean="0">
                <a:solidFill>
                  <a:srgbClr val="FF0000"/>
                </a:solidFill>
                <a:latin typeface="Times New Roman" panose="02020603050405020304" pitchFamily="18" charset="0"/>
                <a:cs typeface="Times New Roman" panose="02020603050405020304" pitchFamily="18" charset="0"/>
              </a:rPr>
              <a:t>Игра </a:t>
            </a:r>
            <a:r>
              <a:rPr lang="ru-RU" sz="2700" b="1" u="sng" dirty="0">
                <a:solidFill>
                  <a:srgbClr val="FF0000"/>
                </a:solidFill>
                <a:latin typeface="Times New Roman" panose="02020603050405020304" pitchFamily="18" charset="0"/>
                <a:cs typeface="Times New Roman" panose="02020603050405020304" pitchFamily="18" charset="0"/>
              </a:rPr>
              <a:t>«Угадай, что делать</a:t>
            </a:r>
            <a:r>
              <a:rPr lang="ru-RU" sz="2700" b="1" u="sng" dirty="0" smtClean="0">
                <a:solidFill>
                  <a:srgbClr val="FF0000"/>
                </a:solidFill>
                <a:latin typeface="Times New Roman" panose="02020603050405020304" pitchFamily="18" charset="0"/>
                <a:cs typeface="Times New Roman" panose="02020603050405020304" pitchFamily="18" charset="0"/>
              </a:rPr>
              <a:t>»</a:t>
            </a:r>
            <a:br>
              <a:rPr lang="ru-RU" sz="2700" b="1" u="sng"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Учить детей соотносить характер своих действий со звучанием бубна. Воспитание у детей умения переключать слуховое внимание.</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dirty="0">
                <a:latin typeface="Times New Roman" panose="02020603050405020304" pitchFamily="18" charset="0"/>
                <a:cs typeface="Times New Roman" panose="02020603050405020304" pitchFamily="18" charset="0"/>
              </a:rPr>
              <a:t>. Приготовить по 2 флажка на каждого ребенка.</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b="1" dirty="0" smtClean="0">
                <a:latin typeface="Times New Roman" panose="02020603050405020304" pitchFamily="18" charset="0"/>
                <a:cs typeface="Times New Roman" panose="02020603050405020304" pitchFamily="18" charset="0"/>
              </a:rPr>
              <a:t>:</a:t>
            </a:r>
            <a:r>
              <a:rPr lang="ru-RU" sz="2700" b="1" dirty="0">
                <a:latin typeface="Times New Roman" panose="02020603050405020304" pitchFamily="18" charset="0"/>
                <a:cs typeface="Times New Roman" panose="02020603050405020304" pitchFamily="18" charset="0"/>
              </a:rPr>
              <a:t/>
            </a:r>
            <a:br>
              <a:rPr lang="ru-RU" sz="2700" b="1"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Дети сидят полукругом. У каждого в руках по 2 флажка. Если педагог громко звенит бубном, дети поднимают флажки вверх и машут ими, если тихо - держат руки на коленях.</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Методические указания</a:t>
            </a:r>
            <a:r>
              <a:rPr lang="ru-RU" sz="2700" dirty="0">
                <a:latin typeface="Times New Roman" panose="02020603050405020304" pitchFamily="18" charset="0"/>
                <a:cs typeface="Times New Roman" panose="02020603050405020304" pitchFamily="18" charset="0"/>
              </a:rPr>
              <a:t>. Взрослому необходимо следить за правильной осанкой детей и правильным выполнением движений; чередовать громкое и тихое звучание тамбурина надо не более четырех раз, чтобы дети могли легко выполнять движения.</a:t>
            </a:r>
            <a:r>
              <a:rPr lang="ru-RU" dirty="0"/>
              <a:t/>
            </a:r>
            <a:br>
              <a:rPr lang="ru-RU" dirty="0"/>
            </a:br>
            <a:endParaRPr lang="ru-RU" dirty="0"/>
          </a:p>
        </p:txBody>
      </p:sp>
    </p:spTree>
    <p:extLst>
      <p:ext uri="{BB962C8B-B14F-4D97-AF65-F5344CB8AC3E}">
        <p14:creationId xmlns:p14="http://schemas.microsoft.com/office/powerpoint/2010/main" val="15179656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8382" y="1667434"/>
            <a:ext cx="5915025" cy="7368989"/>
          </a:xfrm>
        </p:spPr>
        <p:txBody>
          <a:bodyPr>
            <a:normAutofit fontScale="90000"/>
          </a:bodyPr>
          <a:lstStyle/>
          <a:p>
            <a:r>
              <a:rPr lang="ru-RU" b="1" dirty="0" smtClean="0"/>
              <a:t>                  Словесная игра </a:t>
            </a:r>
            <a:br>
              <a:rPr lang="ru-RU" b="1" dirty="0" smtClean="0"/>
            </a:br>
            <a:r>
              <a:rPr lang="ru-RU" b="1" dirty="0">
                <a:solidFill>
                  <a:srgbClr val="FF0000"/>
                </a:solidFill>
              </a:rPr>
              <a:t> </a:t>
            </a:r>
            <a:r>
              <a:rPr lang="ru-RU" b="1" dirty="0" smtClean="0">
                <a:solidFill>
                  <a:srgbClr val="FF0000"/>
                </a:solidFill>
              </a:rPr>
              <a:t>                «Веселые стихи»</a:t>
            </a:r>
            <a:r>
              <a:rPr lang="ru-RU" b="1" dirty="0" smtClean="0"/>
              <a:t/>
            </a:r>
            <a:br>
              <a:rPr lang="ru-RU" b="1" dirty="0" smtClean="0"/>
            </a:br>
            <a:r>
              <a:rPr lang="ru-RU" dirty="0" smtClean="0"/>
              <a:t/>
            </a:r>
            <a:br>
              <a:rPr lang="ru-RU" dirty="0" smtClean="0"/>
            </a:br>
            <a:r>
              <a:rPr lang="ru-RU" sz="2700" b="1" i="1" dirty="0" smtClean="0">
                <a:latin typeface="Times New Roman" panose="02020603050405020304" pitchFamily="18" charset="0"/>
                <a:cs typeface="Times New Roman" panose="02020603050405020304" pitchFamily="18" charset="0"/>
              </a:rPr>
              <a:t>Цель </a:t>
            </a:r>
            <a:r>
              <a:rPr lang="ru-RU" sz="2700" dirty="0" smtClean="0">
                <a:latin typeface="Times New Roman" panose="02020603050405020304" pitchFamily="18" charset="0"/>
                <a:cs typeface="Times New Roman" panose="02020603050405020304" pitchFamily="18" charset="0"/>
              </a:rPr>
              <a:t>данных </a:t>
            </a:r>
            <a:r>
              <a:rPr lang="ru-RU" sz="2700" dirty="0">
                <a:latin typeface="Times New Roman" panose="02020603050405020304" pitchFamily="18" charset="0"/>
                <a:cs typeface="Times New Roman" panose="02020603050405020304" pitchFamily="18" charset="0"/>
              </a:rPr>
              <a:t>рифмовок:</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провести коррекцию речи,</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а именно автоматизацию уже</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поставленных звуков, в доступной для детей форме – игре.</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Воспитатель читает детям стихи. Дети три раза повторяют последний слог последнего слова каждой строчки и хлопают в ладоши.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Детвора, (</a:t>
            </a:r>
            <a:r>
              <a:rPr lang="ru-RU" sz="2700" dirty="0" err="1">
                <a:latin typeface="Times New Roman" panose="02020603050405020304" pitchFamily="18" charset="0"/>
                <a:cs typeface="Times New Roman" panose="02020603050405020304" pitchFamily="18" charset="0"/>
              </a:rPr>
              <a:t>ра-ра-ра</a:t>
            </a:r>
            <a:r>
              <a:rPr lang="ru-RU" sz="2700" dirty="0">
                <a:latin typeface="Times New Roman" panose="02020603050405020304" pitchFamily="18" charset="0"/>
                <a:cs typeface="Times New Roman" panose="02020603050405020304" pitchFamily="18" charset="0"/>
              </a:rPr>
              <a:t>)</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Всем пора. (</a:t>
            </a:r>
            <a:r>
              <a:rPr lang="ru-RU" sz="2700" dirty="0" err="1">
                <a:latin typeface="Times New Roman" panose="02020603050405020304" pitchFamily="18" charset="0"/>
                <a:cs typeface="Times New Roman" panose="02020603050405020304" pitchFamily="18" charset="0"/>
              </a:rPr>
              <a:t>ра-ра-ра</a:t>
            </a:r>
            <a:r>
              <a:rPr lang="ru-RU" sz="2700" dirty="0">
                <a:latin typeface="Times New Roman" panose="02020603050405020304" pitchFamily="18" charset="0"/>
                <a:cs typeface="Times New Roman" panose="02020603050405020304" pitchFamily="18" charset="0"/>
              </a:rPr>
              <a:t>)</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Все идут, (</a:t>
            </a:r>
            <a:r>
              <a:rPr lang="ru-RU" sz="2700" dirty="0" err="1">
                <a:latin typeface="Times New Roman" panose="02020603050405020304" pitchFamily="18" charset="0"/>
                <a:cs typeface="Times New Roman" panose="02020603050405020304" pitchFamily="18" charset="0"/>
              </a:rPr>
              <a:t>ут-ут-ут</a:t>
            </a:r>
            <a:r>
              <a:rPr lang="ru-RU" sz="2700" dirty="0">
                <a:latin typeface="Times New Roman" panose="02020603050405020304" pitchFamily="18" charset="0"/>
                <a:cs typeface="Times New Roman" panose="02020603050405020304" pitchFamily="18" charset="0"/>
              </a:rPr>
              <a:t>)</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поют. (ют-ют-ют)</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сейчас (час-час-час) Только час. (час-час-час) Красота. (та-та-та) Чистота. (та-та-та)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Мы пошли (ли-ли-ли)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нашли. (ли-ли-ли) Апельсин, (ин-ин-ин) Мандарин. (ин-ин-ин) Хорошо (</a:t>
            </a:r>
            <a:r>
              <a:rPr lang="ru-RU" sz="2700" dirty="0" err="1">
                <a:latin typeface="Times New Roman" panose="02020603050405020304" pitchFamily="18" charset="0"/>
                <a:cs typeface="Times New Roman" panose="02020603050405020304" pitchFamily="18" charset="0"/>
              </a:rPr>
              <a:t>шо-шо-шо</a:t>
            </a:r>
            <a:r>
              <a:rPr lang="ru-RU" sz="2700" dirty="0">
                <a:latin typeface="Times New Roman" panose="02020603050405020304" pitchFamily="18" charset="0"/>
                <a:cs typeface="Times New Roman" panose="02020603050405020304" pitchFamily="18" charset="0"/>
              </a:rPr>
              <a:t>)</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смешно. (но-но-но) Мы пришли (ли-ли-ли) Принесли (ли-ли-ли) Апельсин, (ин-ин-ин</a:t>
            </a:r>
            <a:r>
              <a:rPr lang="ru-RU" sz="2700" dirty="0" smtClean="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Мандарин. (ин-ин-ин)</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4432978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half" idx="4294967295"/>
          </p:nvPr>
        </p:nvSpPr>
        <p:spPr>
          <a:xfrm>
            <a:off x="589935" y="1268361"/>
            <a:ext cx="5810866" cy="8061223"/>
          </a:xfrm>
        </p:spPr>
        <p:txBody>
          <a:bodyPr>
            <a:normAutofit/>
          </a:bodyPr>
          <a:lstStyle/>
          <a:p>
            <a:pPr marL="0" indent="0" algn="ctr">
              <a:buNone/>
            </a:pPr>
            <a:r>
              <a:rPr lang="ru-RU" sz="2800" b="1" i="1" dirty="0">
                <a:latin typeface="Times New Roman" panose="02020603050405020304" pitchFamily="18" charset="0"/>
                <a:cs typeface="Times New Roman" panose="02020603050405020304" pitchFamily="18" charset="0"/>
              </a:rPr>
              <a:t>Дидактическая </a:t>
            </a:r>
            <a:r>
              <a:rPr lang="ru-RU" sz="2800" b="1" i="1" dirty="0" smtClean="0">
                <a:latin typeface="Times New Roman" panose="02020603050405020304" pitchFamily="18" charset="0"/>
                <a:cs typeface="Times New Roman" panose="02020603050405020304" pitchFamily="18" charset="0"/>
              </a:rPr>
              <a:t>игра</a:t>
            </a:r>
          </a:p>
          <a:p>
            <a:pPr marL="0" indent="0" algn="ctr">
              <a:buNone/>
            </a:pPr>
            <a:r>
              <a:rPr lang="ru-RU" sz="2800" b="1" i="1" dirty="0" smtClean="0">
                <a:solidFill>
                  <a:srgbClr val="FF0000"/>
                </a:solidFill>
                <a:latin typeface="Times New Roman" panose="02020603050405020304" pitchFamily="18" charset="0"/>
                <a:cs typeface="Times New Roman" panose="02020603050405020304" pitchFamily="18" charset="0"/>
              </a:rPr>
              <a:t> «Кубики - рифмы»</a:t>
            </a:r>
            <a:endParaRPr lang="ru-RU" sz="2800" dirty="0">
              <a:solidFill>
                <a:srgbClr val="FF0000"/>
              </a:solidFill>
              <a:latin typeface="Times New Roman" panose="02020603050405020304" pitchFamily="18" charset="0"/>
              <a:cs typeface="Times New Roman" panose="02020603050405020304" pitchFamily="18" charset="0"/>
            </a:endParaRPr>
          </a:p>
          <a:p>
            <a:pPr marL="0" indent="0">
              <a:buNone/>
            </a:pPr>
            <a:r>
              <a:rPr lang="ru-RU" sz="2400" b="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Цель</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r>
              <a:rPr lang="ru-RU" sz="2400" dirty="0" smtClean="0">
                <a:latin typeface="Times New Roman" panose="02020603050405020304" pitchFamily="18" charset="0"/>
                <a:cs typeface="Times New Roman" panose="02020603050405020304" pitchFamily="18" charset="0"/>
              </a:rPr>
              <a:t>Развивать умение подбирать рифмы, сопоставлять, подбирать картинки по созвучию </a:t>
            </a:r>
            <a:r>
              <a:rPr lang="ru-RU" sz="2400" dirty="0">
                <a:latin typeface="Times New Roman" panose="02020603050405020304" pitchFamily="18" charset="0"/>
                <a:cs typeface="Times New Roman" panose="02020603050405020304" pitchFamily="18" charset="0"/>
              </a:rPr>
              <a:t>формировать звуковую культуру </a:t>
            </a:r>
            <a:r>
              <a:rPr lang="ru-RU" sz="2400" dirty="0" smtClean="0">
                <a:latin typeface="Times New Roman" panose="02020603050405020304" pitchFamily="18" charset="0"/>
                <a:cs typeface="Times New Roman" panose="02020603050405020304" pitchFamily="18" charset="0"/>
              </a:rPr>
              <a:t>речи. </a:t>
            </a:r>
            <a:endParaRPr lang="ru-RU" sz="2400" dirty="0">
              <a:latin typeface="Times New Roman" panose="02020603050405020304" pitchFamily="18" charset="0"/>
              <a:cs typeface="Times New Roman" panose="02020603050405020304" pitchFamily="18" charset="0"/>
            </a:endParaRPr>
          </a:p>
          <a:p>
            <a:pPr marL="0" indent="0">
              <a:buNone/>
            </a:pPr>
            <a:r>
              <a:rPr lang="ru-RU" sz="2400" b="1" dirty="0" smtClean="0">
                <a:latin typeface="Times New Roman" panose="02020603050405020304" pitchFamily="18" charset="0"/>
                <a:cs typeface="Times New Roman" panose="02020603050405020304" pitchFamily="18" charset="0"/>
              </a:rPr>
              <a:t>   Оборудование</a:t>
            </a:r>
            <a:r>
              <a:rPr lang="ru-RU" sz="2400" b="1" i="1" dirty="0" smtClean="0">
                <a:latin typeface="Times New Roman" panose="02020603050405020304" pitchFamily="18" charset="0"/>
                <a:cs typeface="Times New Roman" panose="02020603050405020304" pitchFamily="18" charset="0"/>
              </a:rPr>
              <a:t>:</a:t>
            </a:r>
            <a:r>
              <a:rPr lang="ru-RU" sz="2400" dirty="0" smtClean="0">
                <a:latin typeface="Times New Roman" panose="02020603050405020304" pitchFamily="18" charset="0"/>
                <a:cs typeface="Times New Roman" panose="02020603050405020304" pitchFamily="18" charset="0"/>
              </a:rPr>
              <a:t> кубики с различными предметными картинками на гранях, картинки с предметами-рифмованными картинкам на кубиках. </a:t>
            </a:r>
            <a:endParaRPr lang="ru-RU" sz="2400" dirty="0">
              <a:latin typeface="Times New Roman" panose="02020603050405020304" pitchFamily="18" charset="0"/>
              <a:cs typeface="Times New Roman" panose="02020603050405020304" pitchFamily="18" charset="0"/>
            </a:endParaRPr>
          </a:p>
          <a:p>
            <a:pPr marL="0" indent="0">
              <a:buNone/>
            </a:pPr>
            <a:r>
              <a:rPr lang="ru-RU" sz="2400" b="1" i="1" dirty="0" smtClean="0">
                <a:latin typeface="Times New Roman" panose="02020603050405020304" pitchFamily="18" charset="0"/>
                <a:cs typeface="Times New Roman" panose="02020603050405020304" pitchFamily="18" charset="0"/>
              </a:rPr>
              <a:t>  Ход</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Дети передают кубик, произнося считалку. </a:t>
            </a:r>
          </a:p>
          <a:p>
            <a:pPr marL="0" indent="0" algn="ctr">
              <a:lnSpc>
                <a:spcPct val="120000"/>
              </a:lnSpc>
              <a:spcBef>
                <a:spcPts val="0"/>
              </a:spcBef>
              <a:buNone/>
            </a:pPr>
            <a:r>
              <a:rPr lang="ru-RU" sz="2400" dirty="0">
                <a:latin typeface="Times New Roman" panose="02020603050405020304" pitchFamily="18" charset="0"/>
                <a:cs typeface="Times New Roman" panose="02020603050405020304" pitchFamily="18" charset="0"/>
              </a:rPr>
              <a:t>«Раз, два, три, четыре, пять</a:t>
            </a:r>
          </a:p>
          <a:p>
            <a:pPr marL="0" indent="0" algn="ctr">
              <a:lnSpc>
                <a:spcPct val="120000"/>
              </a:lnSpc>
              <a:spcBef>
                <a:spcPts val="0"/>
              </a:spcBef>
              <a:buNone/>
            </a:pPr>
            <a:r>
              <a:rPr lang="ru-RU" sz="2400" dirty="0">
                <a:latin typeface="Times New Roman" panose="02020603050405020304" pitchFamily="18" charset="0"/>
                <a:cs typeface="Times New Roman" panose="02020603050405020304" pitchFamily="18" charset="0"/>
              </a:rPr>
              <a:t>Будешь </a:t>
            </a:r>
            <a:r>
              <a:rPr lang="ru-RU" sz="2400" dirty="0" smtClean="0">
                <a:latin typeface="Times New Roman" panose="02020603050405020304" pitchFamily="18" charset="0"/>
                <a:cs typeface="Times New Roman" panose="02020603050405020304" pitchFamily="18" charset="0"/>
              </a:rPr>
              <a:t>кубик ты </a:t>
            </a:r>
            <a:r>
              <a:rPr lang="ru-RU" sz="2400" dirty="0">
                <a:latin typeface="Times New Roman" panose="02020603050405020304" pitchFamily="18" charset="0"/>
                <a:cs typeface="Times New Roman" panose="02020603050405020304" pitchFamily="18" charset="0"/>
              </a:rPr>
              <a:t>вращать».</a:t>
            </a:r>
          </a:p>
          <a:p>
            <a:pPr marL="0" indent="0">
              <a:buNone/>
            </a:pPr>
            <a:r>
              <a:rPr lang="ru-RU" sz="2400" dirty="0">
                <a:latin typeface="Times New Roman" panose="02020603050405020304" pitchFamily="18" charset="0"/>
                <a:cs typeface="Times New Roman" panose="02020603050405020304" pitchFamily="18" charset="0"/>
              </a:rPr>
              <a:t>Ребенок с закрытыми глазами выбирает грань, </a:t>
            </a:r>
            <a:r>
              <a:rPr lang="ru-RU" sz="2400" dirty="0" smtClean="0">
                <a:latin typeface="Times New Roman" panose="02020603050405020304" pitchFamily="18" charset="0"/>
                <a:cs typeface="Times New Roman" panose="02020603050405020304" pitchFamily="18" charset="0"/>
              </a:rPr>
              <a:t>называет картинку и находит картинку с предметом рифмованным с картинкой на кубике.</a:t>
            </a:r>
            <a:endParaRPr lang="ru-RU" sz="24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118740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237129"/>
            <a:ext cx="5915025" cy="7826189"/>
          </a:xfrm>
        </p:spPr>
        <p:txBody>
          <a:bodyPr>
            <a:noAutofit/>
          </a:bodyPr>
          <a:lstStyle/>
          <a:p>
            <a:r>
              <a:rPr lang="ru-RU" sz="2400" b="1" u="sng" dirty="0">
                <a:latin typeface="Times New Roman" panose="02020603050405020304" pitchFamily="18" charset="0"/>
                <a:cs typeface="Times New Roman" panose="02020603050405020304" pitchFamily="18" charset="0"/>
              </a:rPr>
              <a:t>РАЗВИТИЕ СЛУХОВОГО ВНИМАНИЯ.</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dirty="0" smtClean="0">
                <a:solidFill>
                  <a:srgbClr val="FF0000"/>
                </a:solidFill>
                <a:latin typeface="Times New Roman" panose="02020603050405020304" pitchFamily="18" charset="0"/>
                <a:cs typeface="Times New Roman" panose="02020603050405020304" pitchFamily="18" charset="0"/>
              </a:rPr>
              <a:t>Игра </a:t>
            </a:r>
            <a:r>
              <a:rPr lang="ru-RU" sz="2400" b="1" dirty="0">
                <a:solidFill>
                  <a:srgbClr val="FF0000"/>
                </a:solidFill>
                <a:latin typeface="Times New Roman" panose="02020603050405020304" pitchFamily="18" charset="0"/>
                <a:cs typeface="Times New Roman" panose="02020603050405020304" pitchFamily="18" charset="0"/>
              </a:rPr>
              <a:t>«Угадай, кто идет</a:t>
            </a:r>
            <a:r>
              <a:rPr lang="ru-RU" sz="2400" b="1" dirty="0" smtClean="0">
                <a:solidFill>
                  <a:srgbClr val="FF0000"/>
                </a:solidFill>
                <a:latin typeface="Times New Roman" panose="02020603050405020304" pitchFamily="18" charset="0"/>
                <a:cs typeface="Times New Roman" panose="02020603050405020304" pitchFamily="18" charset="0"/>
              </a:rPr>
              <a:t>»</a:t>
            </a:r>
            <a:br>
              <a:rPr lang="ru-RU" sz="2400" b="1" dirty="0" smtClean="0">
                <a:solidFill>
                  <a:srgbClr val="FF0000"/>
                </a:solidFill>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Цель</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Учить детей выполнять действия согласно темпу звучания бубна. Воспитание умения определять темп звучания бубна.</a:t>
            </a:r>
            <a:br>
              <a:rPr lang="ru-RU" sz="2400" dirty="0">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Подготовительная работа</a:t>
            </a:r>
            <a:r>
              <a:rPr lang="ru-RU" sz="2400" dirty="0">
                <a:latin typeface="Times New Roman" panose="02020603050405020304" pitchFamily="18" charset="0"/>
                <a:cs typeface="Times New Roman" panose="02020603050405020304" pitchFamily="18" charset="0"/>
              </a:rPr>
              <a:t>. Педагог готовит 2 картинки с изображением шагающей цапли и скачущего воробья.</a:t>
            </a:r>
            <a:br>
              <a:rPr lang="ru-RU" sz="2400" dirty="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Ход игры</a:t>
            </a: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Педагог показывает детям картинку с цаплей и говорит, что у нее ноги длинные, она ходит важно, медленно, так медленно, как зазвучит сейчас бубен. Педагог медленно стучит в бубен, а дети ходят как цапли.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Потом взрослый показывает картинку, на которой нарисован воробей, и говорит, что воробей прыгает так быстро, как сейчас зазвучит бубен. Он быстро стучит в бубен, а дети скачут как воробушки. Затем педагог меняет темп звучания бубна, а дети соответственно то ходят как цапли, то прыгают как воробьи.</a:t>
            </a:r>
            <a:br>
              <a:rPr lang="ru-RU" sz="2400" dirty="0">
                <a:latin typeface="Times New Roman" panose="02020603050405020304" pitchFamily="18" charset="0"/>
                <a:cs typeface="Times New Roman" panose="02020603050405020304" pitchFamily="18" charset="0"/>
              </a:rPr>
            </a:br>
            <a:r>
              <a:rPr lang="ru-RU" sz="2400" i="1" u="sng" dirty="0" smtClean="0">
                <a:latin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07368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002890"/>
            <a:ext cx="5915025" cy="7993625"/>
          </a:xfrm>
        </p:spPr>
        <p:txBody>
          <a:bodyPr>
            <a:normAutofit fontScale="90000"/>
          </a:bodyPr>
          <a:lstStyle/>
          <a:p>
            <a:r>
              <a:rPr lang="ru-RU" sz="3600" b="1" i="1" dirty="0" smtClean="0">
                <a:latin typeface="Times New Roman" panose="02020603050405020304" pitchFamily="18" charset="0"/>
                <a:cs typeface="Times New Roman" panose="02020603050405020304" pitchFamily="18" charset="0"/>
              </a:rPr>
              <a:t>        Дидактическая игра </a:t>
            </a:r>
            <a:br>
              <a:rPr lang="ru-RU" sz="3600" b="1" i="1" dirty="0" smtClean="0">
                <a:latin typeface="Times New Roman" panose="02020603050405020304" pitchFamily="18" charset="0"/>
                <a:cs typeface="Times New Roman" panose="02020603050405020304" pitchFamily="18" charset="0"/>
              </a:rPr>
            </a:br>
            <a:r>
              <a:rPr lang="ru-RU" sz="3600" b="1" i="1" dirty="0" smtClean="0">
                <a:latin typeface="Times New Roman" panose="02020603050405020304" pitchFamily="18" charset="0"/>
                <a:cs typeface="Times New Roman" panose="02020603050405020304" pitchFamily="18" charset="0"/>
              </a:rPr>
              <a:t>                  </a:t>
            </a:r>
            <a:r>
              <a:rPr lang="ru-RU" sz="3600" b="1" i="1" dirty="0" smtClean="0">
                <a:solidFill>
                  <a:srgbClr val="FF0000"/>
                </a:solidFill>
                <a:latin typeface="Times New Roman" panose="02020603050405020304" pitchFamily="18" charset="0"/>
                <a:cs typeface="Times New Roman" panose="02020603050405020304" pitchFamily="18" charset="0"/>
              </a:rPr>
              <a:t>«</a:t>
            </a:r>
            <a:r>
              <a:rPr lang="ru-RU" sz="3600" b="1" i="1" dirty="0">
                <a:solidFill>
                  <a:srgbClr val="FF0000"/>
                </a:solidFill>
                <a:latin typeface="Times New Roman" panose="02020603050405020304" pitchFamily="18" charset="0"/>
                <a:cs typeface="Times New Roman" panose="02020603050405020304" pitchFamily="18" charset="0"/>
              </a:rPr>
              <a:t>Рифмы</a:t>
            </a:r>
            <a:r>
              <a:rPr lang="ru-RU" sz="3600" b="1" i="1" dirty="0" smtClean="0">
                <a:solidFill>
                  <a:srgbClr val="FF0000"/>
                </a:solidFill>
                <a:latin typeface="Times New Roman" panose="02020603050405020304" pitchFamily="18" charset="0"/>
                <a:cs typeface="Times New Roman" panose="02020603050405020304" pitchFamily="18" charset="0"/>
              </a:rPr>
              <a:t>»</a:t>
            </a:r>
            <a:br>
              <a:rPr lang="ru-RU" sz="3600" b="1" i="1"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b="1" i="1" dirty="0" smtClean="0">
                <a:latin typeface="Times New Roman" panose="02020603050405020304" pitchFamily="18" charset="0"/>
                <a:cs typeface="Times New Roman" panose="02020603050405020304" pitchFamily="18" charset="0"/>
              </a:rPr>
              <a:t>Цель:</a:t>
            </a:r>
            <a:r>
              <a:rPr lang="ru-RU" sz="2700" dirty="0" smtClean="0">
                <a:latin typeface="Times New Roman" panose="02020603050405020304" pitchFamily="18" charset="0"/>
                <a:cs typeface="Times New Roman" panose="02020603050405020304" pitchFamily="18" charset="0"/>
              </a:rPr>
              <a:t> Учить подбирать рифму, развивать фонематического слуха.</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b="1" i="1" dirty="0" smtClean="0">
                <a:latin typeface="Times New Roman" panose="02020603050405020304" pitchFamily="18" charset="0"/>
                <a:cs typeface="Times New Roman" panose="02020603050405020304" pitchFamily="18" charset="0"/>
              </a:rPr>
              <a:t>Оборудование</a:t>
            </a:r>
            <a:r>
              <a:rPr lang="ru-RU" sz="2700" dirty="0" smtClean="0">
                <a:latin typeface="Times New Roman" panose="02020603050405020304" pitchFamily="18" charset="0"/>
                <a:cs typeface="Times New Roman" panose="02020603050405020304" pitchFamily="18" charset="0"/>
              </a:rPr>
              <a:t>: карточки с изображениями продолжения фраз.</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b="1" i="1" dirty="0" smtClean="0">
                <a:latin typeface="Times New Roman" panose="02020603050405020304" pitchFamily="18" charset="0"/>
                <a:cs typeface="Times New Roman" panose="02020603050405020304" pitchFamily="18" charset="0"/>
              </a:rPr>
              <a:t>Ход игры:</a:t>
            </a:r>
            <a:br>
              <a:rPr lang="ru-RU" sz="2700" b="1" i="1"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Мы </a:t>
            </a:r>
            <a:r>
              <a:rPr lang="ru-RU" sz="2700" dirty="0">
                <a:latin typeface="Times New Roman" panose="02020603050405020304" pitchFamily="18" charset="0"/>
                <a:cs typeface="Times New Roman" panose="02020603050405020304" pitchFamily="18" charset="0"/>
              </a:rPr>
              <a:t>в рифмы играли –  слова подбирали.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Сейчас поиграем с тобой.</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Картинку покажем и слово подскажем-</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Какое возьмём мы с собой.</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Скажу я гармошка, а ты мне…(картошка),</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Держу я рубашку, ты видишь…(букашку),</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Взяла я корзину, купил ты…(картину).</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Я вижу:  на поле пасётся баран,</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маленький мальчик несёт -…(барабан),</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 тростинкой по тропке ползёт муравей,</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А следом за ним  летит…(воробей).</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Концерты на « Бис» даёт нам скрипач,</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Детей веселит в цирке …(Циркач),</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Весной прилетают с юга грачи,</a:t>
            </a:r>
            <a:r>
              <a:rPr lang="ru-RU" dirty="0"/>
              <a:t/>
            </a:r>
            <a:br>
              <a:rPr lang="ru-RU" dirty="0"/>
            </a:br>
            <a:r>
              <a:rPr lang="ru-RU" sz="2700" dirty="0">
                <a:latin typeface="Times New Roman" panose="02020603050405020304" pitchFamily="18" charset="0"/>
                <a:cs typeface="Times New Roman" panose="02020603050405020304" pitchFamily="18" charset="0"/>
              </a:rPr>
              <a:t>Детишек всех лечат наши…(врачи).</a:t>
            </a:r>
          </a:p>
        </p:txBody>
      </p:sp>
    </p:spTree>
    <p:extLst>
      <p:ext uri="{BB962C8B-B14F-4D97-AF65-F5344CB8AC3E}">
        <p14:creationId xmlns:p14="http://schemas.microsoft.com/office/powerpoint/2010/main" val="3667056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532965"/>
            <a:ext cx="5915025" cy="7637929"/>
          </a:xfrm>
        </p:spPr>
        <p:txBody>
          <a:bodyPr>
            <a:normAutofit fontScale="90000"/>
          </a:bodyPr>
          <a:lstStyle/>
          <a:p>
            <a:r>
              <a:rPr lang="ru-RU" sz="2400" b="1" dirty="0" smtClean="0">
                <a:latin typeface="Times New Roman" panose="02020603050405020304" pitchFamily="18" charset="0"/>
                <a:cs typeface="Times New Roman" panose="02020603050405020304" pitchFamily="18" charset="0"/>
              </a:rPr>
              <a:t>             РАЗВИТИЕ </a:t>
            </a:r>
            <a:r>
              <a:rPr lang="ru-RU" sz="2400" b="1" dirty="0">
                <a:latin typeface="Times New Roman" panose="02020603050405020304" pitchFamily="18" charset="0"/>
                <a:cs typeface="Times New Roman" panose="02020603050405020304" pitchFamily="18" charset="0"/>
              </a:rPr>
              <a:t>СИЛЫ ГОЛОСА.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dirty="0" smtClean="0">
                <a:solidFill>
                  <a:srgbClr val="FF0000"/>
                </a:solidFill>
                <a:latin typeface="Times New Roman" panose="02020603050405020304" pitchFamily="18" charset="0"/>
                <a:cs typeface="Times New Roman" panose="02020603050405020304" pitchFamily="18" charset="0"/>
              </a:rPr>
              <a:t>Игра </a:t>
            </a:r>
            <a:r>
              <a:rPr lang="ru-RU" sz="2400" b="1" dirty="0">
                <a:solidFill>
                  <a:srgbClr val="FF0000"/>
                </a:solidFill>
                <a:latin typeface="Times New Roman" panose="02020603050405020304" pitchFamily="18" charset="0"/>
                <a:cs typeface="Times New Roman" panose="02020603050405020304" pitchFamily="18" charset="0"/>
              </a:rPr>
              <a:t>«Дует ветер</a:t>
            </a:r>
            <a:r>
              <a:rPr lang="ru-RU" sz="2400" b="1" dirty="0" smtClean="0">
                <a:solidFill>
                  <a:srgbClr val="FF0000"/>
                </a:solidFill>
                <a:latin typeface="Times New Roman" panose="02020603050405020304" pitchFamily="18" charset="0"/>
                <a:cs typeface="Times New Roman" panose="02020603050405020304" pitchFamily="18" charset="0"/>
              </a:rPr>
              <a:t>»</a:t>
            </a:r>
            <a:br>
              <a:rPr lang="ru-RU" sz="2400" b="1" dirty="0" smtClean="0">
                <a:solidFill>
                  <a:srgbClr val="FF0000"/>
                </a:solidFill>
                <a:latin typeface="Times New Roman" panose="02020603050405020304" pitchFamily="18" charset="0"/>
                <a:cs typeface="Times New Roman" panose="02020603050405020304" pitchFamily="18" charset="0"/>
              </a:rPr>
            </a:br>
            <a:r>
              <a:rPr lang="ru-RU" sz="2400" dirty="0">
                <a:solidFill>
                  <a:srgbClr val="FF0000"/>
                </a:solidFill>
                <a:latin typeface="Times New Roman" panose="02020603050405020304" pitchFamily="18" charset="0"/>
                <a:cs typeface="Times New Roman" panose="02020603050405020304" pitchFamily="18" charset="0"/>
              </a:rPr>
              <a:t/>
            </a:r>
            <a:br>
              <a:rPr lang="ru-RU" sz="2400" dirty="0">
                <a:solidFill>
                  <a:srgbClr val="FF0000"/>
                </a:solidFill>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Цель.</a:t>
            </a:r>
            <a:r>
              <a:rPr lang="ru-RU" sz="2400" dirty="0">
                <a:latin typeface="Times New Roman" panose="02020603050405020304" pitchFamily="18" charset="0"/>
                <a:cs typeface="Times New Roman" panose="02020603050405020304" pitchFamily="18" charset="0"/>
              </a:rPr>
              <a:t> Учить детей в зависимости от ситуации пользоваться громким или тихим голосом. Изменение силы голоса.</a:t>
            </a:r>
            <a:br>
              <a:rPr lang="ru-RU" sz="2400" dirty="0">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Подготовительная работа</a:t>
            </a:r>
            <a:r>
              <a:rPr lang="ru-RU" sz="2400" dirty="0">
                <a:latin typeface="Times New Roman" panose="02020603050405020304" pitchFamily="18" charset="0"/>
                <a:cs typeface="Times New Roman" panose="02020603050405020304" pitchFamily="18" charset="0"/>
              </a:rPr>
              <a:t>. Педагог подготавливает 2 картинки. На одной изображен легкий ветерок, качающий травку, цветы. На другой - сильный ветер, качающий ветви деревьев.</a:t>
            </a:r>
            <a:br>
              <a:rPr lang="ru-RU" sz="2400" dirty="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Ход игры</a:t>
            </a:r>
            <a:r>
              <a:rPr lang="ru-RU" sz="2400" b="1" dirty="0" smtClean="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
            </a:r>
            <a:br>
              <a:rPr lang="ru-RU" sz="2400" b="1"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Дети сидят полукругом на стульях. Педагог говорит: «Пошли мы летом на прогулку в лес. Идем полем, светит солнышко, дует легкий ветерок и колышет травку, цветочки (показывает картинку). Он дует тихо, вот так: «</a:t>
            </a:r>
            <a:r>
              <a:rPr lang="ru-RU" sz="2400" b="1" i="1" dirty="0">
                <a:latin typeface="Times New Roman" panose="02020603050405020304" pitchFamily="18" charset="0"/>
                <a:cs typeface="Times New Roman" panose="02020603050405020304" pitchFamily="18" charset="0"/>
              </a:rPr>
              <a:t>у-у-у</a:t>
            </a:r>
            <a:r>
              <a:rPr lang="ru-RU" sz="2400" dirty="0">
                <a:latin typeface="Times New Roman" panose="02020603050405020304" pitchFamily="18" charset="0"/>
                <a:cs typeface="Times New Roman" panose="02020603050405020304" pitchFamily="18" charset="0"/>
              </a:rPr>
              <a:t>» (тихо и длительно произносит звук </a:t>
            </a:r>
            <a:r>
              <a:rPr lang="ru-RU" sz="2400" b="1" i="1" dirty="0">
                <a:latin typeface="Times New Roman" panose="02020603050405020304" pitchFamily="18" charset="0"/>
                <a:cs typeface="Times New Roman" panose="02020603050405020304" pitchFamily="18" charset="0"/>
              </a:rPr>
              <a:t>у</a:t>
            </a:r>
            <a:r>
              <a:rPr lang="ru-RU" sz="2400"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Пришли в лес, набрали много цветов, ягод. Собрались идти обратно. Вдруг подул сильный ветер (показывает картинку). Он громко загудел: «</a:t>
            </a:r>
            <a:r>
              <a:rPr lang="ru-RU" sz="2400" b="1" i="1" dirty="0">
                <a:latin typeface="Times New Roman" panose="02020603050405020304" pitchFamily="18" charset="0"/>
                <a:cs typeface="Times New Roman" panose="02020603050405020304" pitchFamily="18" charset="0"/>
              </a:rPr>
              <a:t>у-у-у</a:t>
            </a:r>
            <a:r>
              <a:rPr lang="ru-RU" sz="2400" dirty="0">
                <a:latin typeface="Times New Roman" panose="02020603050405020304" pitchFamily="18" charset="0"/>
                <a:cs typeface="Times New Roman" panose="02020603050405020304" pitchFamily="18" charset="0"/>
              </a:rPr>
              <a:t>...» (громко и длительно произносит этот звук). Дети повторяют за педагогом, как дует легкий ветерок и как гудит сильный ветер.</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Затем педагог показывает картинки, уже не произнося звук, а дети подражают соответствующему ветру.</a:t>
            </a:r>
            <a:br>
              <a:rPr lang="ru-RU" sz="2400" dirty="0">
                <a:latin typeface="Times New Roman" panose="02020603050405020304" pitchFamily="18" charset="0"/>
                <a:cs typeface="Times New Roman" panose="02020603050405020304" pitchFamily="18" charset="0"/>
              </a:rPr>
            </a:br>
            <a:r>
              <a:rPr lang="ru-RU" sz="2400" i="1" u="sng" dirty="0" smtClean="0">
                <a:latin typeface="Times New Roman" panose="02020603050405020304" pitchFamily="18" charset="0"/>
                <a:cs typeface="Times New Roman" panose="02020603050405020304" pitchFamily="18" charset="0"/>
              </a:rPr>
              <a:t> </a:t>
            </a:r>
            <a:r>
              <a:rPr lang="ru-RU" dirty="0"/>
              <a:t/>
            </a:r>
            <a:br>
              <a:rPr lang="ru-RU" dirty="0"/>
            </a:br>
            <a:endParaRPr lang="ru-RU" dirty="0"/>
          </a:p>
        </p:txBody>
      </p:sp>
    </p:spTree>
    <p:extLst>
      <p:ext uri="{BB962C8B-B14F-4D97-AF65-F5344CB8AC3E}">
        <p14:creationId xmlns:p14="http://schemas.microsoft.com/office/powerpoint/2010/main" val="21187112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14400"/>
            <a:ext cx="5915025" cy="8148917"/>
          </a:xfrm>
        </p:spPr>
        <p:txBody>
          <a:bodyPr>
            <a:normAutofit fontScale="90000"/>
          </a:bodyPr>
          <a:lstStyle/>
          <a:p>
            <a:r>
              <a:rPr lang="ru-RU" sz="2700" b="1" i="1" dirty="0" smtClean="0">
                <a:latin typeface="Times New Roman" panose="02020603050405020304" pitchFamily="18" charset="0"/>
                <a:cs typeface="Times New Roman" panose="02020603050405020304" pitchFamily="18" charset="0"/>
              </a:rPr>
              <a:t>                   Дидактическая игра</a:t>
            </a:r>
            <a:br>
              <a:rPr lang="ru-RU" sz="2700" b="1" i="1" dirty="0" smtClean="0">
                <a:latin typeface="Times New Roman" panose="02020603050405020304" pitchFamily="18" charset="0"/>
                <a:cs typeface="Times New Roman" panose="02020603050405020304" pitchFamily="18" charset="0"/>
              </a:rPr>
            </a:br>
            <a:r>
              <a:rPr lang="ru-RU" sz="2700" b="1" i="1" dirty="0">
                <a:solidFill>
                  <a:srgbClr val="FF0000"/>
                </a:solidFill>
                <a:latin typeface="Times New Roman" panose="02020603050405020304" pitchFamily="18" charset="0"/>
                <a:cs typeface="Times New Roman" panose="02020603050405020304" pitchFamily="18" charset="0"/>
              </a:rPr>
              <a:t> </a:t>
            </a:r>
            <a:r>
              <a:rPr lang="ru-RU" sz="2700" b="1" i="1" dirty="0" smtClean="0">
                <a:solidFill>
                  <a:srgbClr val="FF0000"/>
                </a:solidFill>
                <a:latin typeface="Times New Roman" panose="02020603050405020304" pitchFamily="18" charset="0"/>
                <a:cs typeface="Times New Roman" panose="02020603050405020304" pitchFamily="18" charset="0"/>
              </a:rPr>
              <a:t>                     «</a:t>
            </a:r>
            <a:r>
              <a:rPr lang="ru-RU" sz="2700" b="1" i="1" dirty="0">
                <a:solidFill>
                  <a:srgbClr val="FF0000"/>
                </a:solidFill>
                <a:latin typeface="Times New Roman" panose="02020603050405020304" pitchFamily="18" charset="0"/>
                <a:cs typeface="Times New Roman" panose="02020603050405020304" pitchFamily="18" charset="0"/>
              </a:rPr>
              <a:t> Добрый слон</a:t>
            </a:r>
            <a:r>
              <a:rPr lang="ru-RU" sz="2700" b="1" i="1" dirty="0" smtClean="0">
                <a:solidFill>
                  <a:srgbClr val="FF0000"/>
                </a:solidFill>
                <a:latin typeface="Times New Roman" panose="02020603050405020304" pitchFamily="18" charset="0"/>
                <a:cs typeface="Times New Roman" panose="02020603050405020304" pitchFamily="18" charset="0"/>
              </a:rPr>
              <a:t>»</a:t>
            </a:r>
            <a:br>
              <a:rPr lang="ru-RU" sz="2700" b="1" i="1"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Цель</a:t>
            </a:r>
            <a:r>
              <a:rPr lang="ru-RU" sz="2400" dirty="0" smtClean="0">
                <a:latin typeface="Times New Roman" panose="02020603050405020304" pitchFamily="18" charset="0"/>
                <a:cs typeface="Times New Roman" panose="02020603050405020304" pitchFamily="18" charset="0"/>
              </a:rPr>
              <a:t>: Развитие умения подбирать рифмы, фонематического слуха.</a:t>
            </a:r>
            <a:br>
              <a:rPr lang="ru-RU" sz="2400" dirty="0" smtClean="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Ход игры:</a:t>
            </a:r>
            <a:br>
              <a:rPr lang="ru-RU" sz="2400" b="1" i="1"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Жил </a:t>
            </a:r>
            <a:r>
              <a:rPr lang="ru-RU" sz="2400" dirty="0">
                <a:latin typeface="Times New Roman" panose="02020603050405020304" pitchFamily="18" charset="0"/>
                <a:cs typeface="Times New Roman" panose="02020603050405020304" pitchFamily="18" charset="0"/>
              </a:rPr>
              <a:t>на свете добрый слон,</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Сочинял рассказы он.</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Книжки добрые писал,</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И друзьям их раздавал.</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рифмы он любил играть,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Чтоб с друзьями не скучать.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картина, вот…(корзина, машина и т.д.),</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ромашка, вот …(букашка, бумажка),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мой домик, вот твой …(томик, </a:t>
            </a:r>
            <a:r>
              <a:rPr lang="ru-RU" sz="2400" dirty="0" err="1">
                <a:latin typeface="Times New Roman" panose="02020603050405020304" pitchFamily="18" charset="0"/>
                <a:cs typeface="Times New Roman" panose="02020603050405020304" pitchFamily="18" charset="0"/>
              </a:rPr>
              <a:t>сомик</a:t>
            </a:r>
            <a:r>
              <a:rPr lang="ru-RU" sz="2400"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и пушка, вот и …(мушка, сушка, кружка),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вам пышка, а вот …(книжка, мышка, крышка),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Вот сосед, а вот …(обед, кларнет, винегрет).</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Чтоб и нам не скучать,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Будем рифмы подбирать.</a:t>
            </a:r>
            <a:br>
              <a:rPr lang="ru-RU" sz="2400" dirty="0">
                <a:latin typeface="Times New Roman" panose="02020603050405020304" pitchFamily="18" charset="0"/>
                <a:cs typeface="Times New Roman" panose="02020603050405020304" pitchFamily="18" charset="0"/>
              </a:rPr>
            </a:br>
            <a:r>
              <a:rPr lang="ru-RU" sz="2400" i="1" dirty="0">
                <a:latin typeface="Times New Roman" panose="02020603050405020304" pitchFamily="18" charset="0"/>
                <a:cs typeface="Times New Roman" panose="02020603050405020304" pitchFamily="18" charset="0"/>
              </a:rPr>
              <a:t>(Игра может продолжаться до бесконечности, пока ребёнку не надоест.)</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98472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8382" y="1748118"/>
            <a:ext cx="5915025" cy="7288306"/>
          </a:xfrm>
        </p:spPr>
        <p:txBody>
          <a:bodyPr>
            <a:normAutofit fontScale="90000"/>
          </a:bodyPr>
          <a:lstStyle/>
          <a:p>
            <a:r>
              <a:rPr lang="ru-RU" sz="2200" b="1" u="sng" dirty="0" smtClean="0">
                <a:latin typeface="Times New Roman" panose="02020603050405020304" pitchFamily="18" charset="0"/>
                <a:cs typeface="Times New Roman" panose="02020603050405020304" pitchFamily="18" charset="0"/>
              </a:rPr>
              <a:t>             РАЗВИТИЕ </a:t>
            </a:r>
            <a:r>
              <a:rPr lang="ru-RU" sz="2200" b="1" u="sng" dirty="0">
                <a:latin typeface="Times New Roman" panose="02020603050405020304" pitchFamily="18" charset="0"/>
                <a:cs typeface="Times New Roman" panose="02020603050405020304" pitchFamily="18" charset="0"/>
              </a:rPr>
              <a:t>РЕЧЕВОГО СЛУХА</a:t>
            </a:r>
            <a:r>
              <a:rPr lang="ru-RU" sz="2200" b="1" u="sng" dirty="0" smtClean="0">
                <a:latin typeface="Times New Roman" panose="02020603050405020304" pitchFamily="18" charset="0"/>
                <a:cs typeface="Times New Roman" panose="02020603050405020304" pitchFamily="18" charset="0"/>
              </a:rPr>
              <a:t>.</a:t>
            </a:r>
            <a:br>
              <a:rPr lang="ru-RU" sz="2200" b="1" u="sng"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t>
            </a:r>
            <a:r>
              <a:rPr lang="ru-RU" sz="2200" b="1" dirty="0" smtClean="0">
                <a:solidFill>
                  <a:srgbClr val="FF0000"/>
                </a:solidFill>
                <a:latin typeface="Times New Roman" panose="02020603050405020304" pitchFamily="18" charset="0"/>
                <a:cs typeface="Times New Roman" panose="02020603050405020304" pitchFamily="18" charset="0"/>
              </a:rPr>
              <a:t>Игра </a:t>
            </a:r>
            <a:r>
              <a:rPr lang="ru-RU" sz="2200" b="1" dirty="0">
                <a:solidFill>
                  <a:srgbClr val="FF0000"/>
                </a:solidFill>
                <a:latin typeface="Times New Roman" panose="02020603050405020304" pitchFamily="18" charset="0"/>
                <a:cs typeface="Times New Roman" panose="02020603050405020304" pitchFamily="18" charset="0"/>
              </a:rPr>
              <a:t>«Кто внимательный</a:t>
            </a:r>
            <a:r>
              <a:rPr lang="ru-RU" sz="2200" b="1" dirty="0" smtClean="0">
                <a:solidFill>
                  <a:srgbClr val="FF0000"/>
                </a:solidFill>
                <a:latin typeface="Times New Roman" panose="02020603050405020304" pitchFamily="18" charset="0"/>
                <a:cs typeface="Times New Roman" panose="02020603050405020304" pitchFamily="18" charset="0"/>
              </a:rPr>
              <a:t>?»</a:t>
            </a:r>
            <a:r>
              <a:rPr lang="ru-RU" sz="2200" b="1" u="sng" dirty="0" smtClean="0">
                <a:latin typeface="Times New Roman" panose="02020603050405020304" pitchFamily="18" charset="0"/>
                <a:cs typeface="Times New Roman" panose="02020603050405020304" pitchFamily="18" charset="0"/>
              </a:rPr>
              <a:t/>
            </a:r>
            <a:br>
              <a:rPr lang="ru-RU" sz="2200" b="1" u="sng"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Цель</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Учить детей правильно воспринимать словесную инструкцию независимо от силы голоса, которым ее произносят. Развитие остроты физического слуха.</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Подготовительная работа</a:t>
            </a:r>
            <a:r>
              <a:rPr lang="ru-RU" sz="2200" dirty="0">
                <a:latin typeface="Times New Roman" panose="02020603050405020304" pitchFamily="18" charset="0"/>
                <a:cs typeface="Times New Roman" panose="02020603050405020304" pitchFamily="18" charset="0"/>
              </a:rPr>
              <a:t>. Подобрать игрушки, с которыми легко производить различные действия.</a:t>
            </a:r>
            <a:br>
              <a:rPr lang="ru-RU" sz="2200" dirty="0">
                <a:latin typeface="Times New Roman" panose="02020603050405020304" pitchFamily="18" charset="0"/>
                <a:cs typeface="Times New Roman" panose="02020603050405020304" pitchFamily="18" charset="0"/>
              </a:rPr>
            </a:br>
            <a:r>
              <a:rPr lang="ru-RU" sz="2200" b="1" i="1" dirty="0" smtClean="0">
                <a:latin typeface="Times New Roman" panose="02020603050405020304" pitchFamily="18" charset="0"/>
                <a:cs typeface="Times New Roman" panose="02020603050405020304" pitchFamily="18" charset="0"/>
              </a:rPr>
              <a:t>Ход </a:t>
            </a:r>
            <a:r>
              <a:rPr lang="ru-RU" sz="2200" b="1" i="1" dirty="0" err="1" smtClean="0">
                <a:latin typeface="Times New Roman" panose="02020603050405020304" pitchFamily="18" charset="0"/>
                <a:cs typeface="Times New Roman" panose="02020603050405020304" pitchFamily="18" charset="0"/>
              </a:rPr>
              <a:t>ишры</a:t>
            </a:r>
            <a:r>
              <a:rPr lang="ru-RU" sz="2200" b="1" dirty="0" smtClean="0">
                <a:latin typeface="Times New Roman" panose="02020603050405020304" pitchFamily="18" charset="0"/>
                <a:cs typeface="Times New Roman" panose="02020603050405020304" pitchFamily="18" charset="0"/>
              </a:rPr>
              <a:t>:</a:t>
            </a: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Дети сидят в 3 ряда напротив стола педагога. (Первый ряд на расстоянии 2-3 м). На столе лежат различные игрушки. Взрослый говорит: «Дети, сейчас я буду давать задания тем, кто сидит в первом ряду. Говорить я буду шепотом, поэтому сидеть надо тихо, чтобы всем было слышно. Я вызову каждого по имени и дам задание, а вы проверяйте, правильно ли оно выполняется. Будьте внимательны. Вова, возьми мишку и посади в машину».</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Задания по очереди выполняют все дети, сидящие в первом ряду. Затем они меняются местами: второй ряд занимает место первого, третий - второго, первый - третьего.</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Методические указания</a:t>
            </a:r>
            <a:r>
              <a:rPr lang="ru-RU" sz="2200" dirty="0">
                <a:latin typeface="Times New Roman" panose="02020603050405020304" pitchFamily="18" charset="0"/>
                <a:cs typeface="Times New Roman" panose="02020603050405020304" pitchFamily="18" charset="0"/>
              </a:rPr>
              <a:t>. Педагогу надо следить, чтобы дети сидели тихо, не подсказывали друг другу. Задания нужно давать короткие и простые.</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862373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828799"/>
            <a:ext cx="5915025" cy="6831107"/>
          </a:xfrm>
        </p:spPr>
        <p:txBody>
          <a:bodyPr>
            <a:normAutofit fontScale="90000"/>
          </a:bodyPr>
          <a:lstStyle/>
          <a:p>
            <a:r>
              <a:rPr lang="ru-RU" sz="2700" b="1" i="1" dirty="0" smtClean="0">
                <a:latin typeface="Times New Roman" panose="02020603050405020304" pitchFamily="18" charset="0"/>
                <a:cs typeface="Times New Roman" panose="02020603050405020304" pitchFamily="18" charset="0"/>
              </a:rPr>
              <a:t>                   Дидактическая игра </a:t>
            </a:r>
            <a:br>
              <a:rPr lang="ru-RU" sz="2700" b="1" i="1" dirty="0" smtClean="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     </a:t>
            </a:r>
            <a:r>
              <a:rPr lang="ru-RU" sz="2700" b="1" i="1" dirty="0" smtClean="0">
                <a:solidFill>
                  <a:srgbClr val="FF0000"/>
                </a:solidFill>
                <a:latin typeface="Times New Roman" panose="02020603050405020304" pitchFamily="18" charset="0"/>
                <a:cs typeface="Times New Roman" panose="02020603050405020304" pitchFamily="18" charset="0"/>
              </a:rPr>
              <a:t>« </a:t>
            </a:r>
            <a:r>
              <a:rPr lang="ru-RU" sz="2700" b="1" i="1" dirty="0">
                <a:solidFill>
                  <a:srgbClr val="FF0000"/>
                </a:solidFill>
                <a:latin typeface="Times New Roman" panose="02020603050405020304" pitchFamily="18" charset="0"/>
                <a:cs typeface="Times New Roman" panose="02020603050405020304" pitchFamily="18" charset="0"/>
              </a:rPr>
              <a:t>Мы играем – рифмы подбираем</a:t>
            </a:r>
            <a:r>
              <a:rPr lang="ru-RU" sz="2700" b="1" i="1" dirty="0" smtClean="0">
                <a:solidFill>
                  <a:srgbClr val="FF0000"/>
                </a:solidFill>
                <a:latin typeface="Times New Roman" panose="02020603050405020304" pitchFamily="18" charset="0"/>
                <a:cs typeface="Times New Roman" panose="02020603050405020304" pitchFamily="18" charset="0"/>
              </a:rPr>
              <a:t>»</a:t>
            </a:r>
            <a:br>
              <a:rPr lang="ru-RU" sz="2700" b="1" i="1" dirty="0" smtClean="0">
                <a:solidFill>
                  <a:srgbClr val="FF0000"/>
                </a:solidFill>
                <a:latin typeface="Times New Roman" panose="02020603050405020304" pitchFamily="18" charset="0"/>
                <a:cs typeface="Times New Roman" panose="02020603050405020304" pitchFamily="18" charset="0"/>
              </a:rPr>
            </a:br>
            <a:r>
              <a:rPr lang="ru-RU" sz="2700" dirty="0">
                <a:solidFill>
                  <a:srgbClr val="FF0000"/>
                </a:solidFill>
                <a:latin typeface="Times New Roman" panose="02020603050405020304" pitchFamily="18" charset="0"/>
                <a:cs typeface="Times New Roman" panose="02020603050405020304" pitchFamily="18" charset="0"/>
              </a:rPr>
              <a:t/>
            </a:r>
            <a:br>
              <a:rPr lang="ru-RU" sz="2700" dirty="0">
                <a:solidFill>
                  <a:srgbClr val="FF0000"/>
                </a:solidFill>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Цель:</a:t>
            </a:r>
            <a:r>
              <a:rPr lang="ru-RU" sz="2400" dirty="0" smtClean="0">
                <a:latin typeface="Times New Roman" panose="02020603050405020304" pitchFamily="18" charset="0"/>
                <a:cs typeface="Times New Roman" panose="02020603050405020304" pitchFamily="18" charset="0"/>
              </a:rPr>
              <a:t> Развитие умения подбирать рифмы, фонематического слуха, умения сопоставлять, подбирать картинки.</a:t>
            </a:r>
            <a:br>
              <a:rPr lang="ru-RU" sz="2400" dirty="0" smtClean="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Оборудование: </a:t>
            </a:r>
            <a:r>
              <a:rPr lang="ru-RU" sz="2400" dirty="0" smtClean="0">
                <a:latin typeface="Times New Roman" panose="02020603050405020304" pitchFamily="18" charset="0"/>
                <a:cs typeface="Times New Roman" panose="02020603050405020304" pitchFamily="18" charset="0"/>
              </a:rPr>
              <a:t>набор карточек предметных картинок, сходных по звучанию.</a:t>
            </a:r>
            <a:br>
              <a:rPr lang="ru-RU" sz="2400" dirty="0" smtClean="0">
                <a:latin typeface="Times New Roman" panose="02020603050405020304" pitchFamily="18" charset="0"/>
                <a:cs typeface="Times New Roman" panose="02020603050405020304" pitchFamily="18" charset="0"/>
              </a:rPr>
            </a:br>
            <a:r>
              <a:rPr lang="ru-RU" sz="2400" b="1" i="1" dirty="0" smtClean="0">
                <a:latin typeface="Times New Roman" panose="02020603050405020304" pitchFamily="18" charset="0"/>
                <a:cs typeface="Times New Roman" panose="02020603050405020304" pitchFamily="18" charset="0"/>
              </a:rPr>
              <a:t>Ход игры:</a:t>
            </a:r>
            <a:br>
              <a:rPr lang="ru-RU" sz="2400" b="1" i="1"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М</a:t>
            </a:r>
            <a:r>
              <a:rPr lang="ru-RU" sz="2400" dirty="0" smtClean="0">
                <a:latin typeface="Times New Roman" panose="02020603050405020304" pitchFamily="18" charset="0"/>
                <a:cs typeface="Times New Roman" panose="02020603050405020304" pitchFamily="18" charset="0"/>
              </a:rPr>
              <a:t>артышка </a:t>
            </a:r>
            <a:r>
              <a:rPr lang="ru-RU" sz="2400" dirty="0">
                <a:latin typeface="Times New Roman" panose="02020603050405020304" pitchFamily="18" charset="0"/>
                <a:cs typeface="Times New Roman" panose="02020603050405020304" pitchFamily="18" charset="0"/>
              </a:rPr>
              <a:t>и кукушка, петушок и кошка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Решили в рифмы поиграть с детворой немножко:</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Мартышка предложила: мишка,… ( далее дети выбирают картинки).</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Вторила кукушка: катушка,…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Промурлыкала и кошка: ладошка,…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Прокукарекал петушок: мешок,…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Задание: Подобрать рифмы. Детям предлагаются картинки:  мишка,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шишка, пышка, мальчишка, катушка, погремушка, подушка,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кормушка, ладошка, картошка, гармошка, мошка, мешок, горшок,</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ремешок, вершок. Они выбирают картинку   и подставляют</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слово в стихотворение.</a:t>
            </a:r>
            <a:r>
              <a:rPr lang="ru-RU" sz="2400" dirty="0"/>
              <a:t/>
            </a:r>
            <a:br>
              <a:rPr lang="ru-RU" sz="2400" dirty="0"/>
            </a:br>
            <a:endParaRPr lang="ru-RU" sz="2400" dirty="0"/>
          </a:p>
        </p:txBody>
      </p:sp>
    </p:spTree>
    <p:extLst>
      <p:ext uri="{BB962C8B-B14F-4D97-AF65-F5344CB8AC3E}">
        <p14:creationId xmlns:p14="http://schemas.microsoft.com/office/powerpoint/2010/main" val="18524460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479175"/>
            <a:ext cx="5915025" cy="7422777"/>
          </a:xfrm>
        </p:spPr>
        <p:txBody>
          <a:bodyPr>
            <a:normAutofit fontScale="90000"/>
          </a:bodyPr>
          <a:lstStyle/>
          <a:p>
            <a:r>
              <a:rPr lang="ru-RU" sz="2200" b="1" dirty="0" smtClean="0">
                <a:latin typeface="Times New Roman" panose="02020603050405020304" pitchFamily="18" charset="0"/>
                <a:cs typeface="Times New Roman" panose="02020603050405020304" pitchFamily="18" charset="0"/>
              </a:rPr>
              <a:t>         РАЗВИТИЕ </a:t>
            </a:r>
            <a:r>
              <a:rPr lang="ru-RU" sz="2200" b="1" dirty="0">
                <a:latin typeface="Times New Roman" panose="02020603050405020304" pitchFamily="18" charset="0"/>
                <a:cs typeface="Times New Roman" panose="02020603050405020304" pitchFamily="18" charset="0"/>
              </a:rPr>
              <a:t>РЕЧЕВОГО ДЫХАНИЯ</a:t>
            </a:r>
            <a:r>
              <a:rPr lang="ru-RU" sz="2200" b="1" dirty="0" smtClean="0">
                <a:latin typeface="Times New Roman" panose="02020603050405020304" pitchFamily="18" charset="0"/>
                <a:cs typeface="Times New Roman" panose="02020603050405020304" pitchFamily="18" charset="0"/>
              </a:rPr>
              <a:t>.</a:t>
            </a:r>
            <a:r>
              <a:rPr lang="ru-RU" sz="2200" b="1" u="sng" dirty="0" smtClean="0">
                <a:latin typeface="Times New Roman" panose="02020603050405020304" pitchFamily="18" charset="0"/>
                <a:cs typeface="Times New Roman" panose="02020603050405020304" pitchFamily="18" charset="0"/>
              </a:rPr>
              <a:t/>
            </a:r>
            <a:br>
              <a:rPr lang="ru-RU" sz="2200" b="1" u="sng"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t>
            </a:r>
            <a:r>
              <a:rPr lang="ru-RU" sz="2700" b="1" u="sng" dirty="0" smtClean="0">
                <a:solidFill>
                  <a:srgbClr val="FF0000"/>
                </a:solidFill>
                <a:latin typeface="Times New Roman" panose="02020603050405020304" pitchFamily="18" charset="0"/>
                <a:cs typeface="Times New Roman" panose="02020603050405020304" pitchFamily="18" charset="0"/>
              </a:rPr>
              <a:t>Игра </a:t>
            </a:r>
            <a:r>
              <a:rPr lang="ru-RU" sz="2700" b="1" u="sng" dirty="0">
                <a:solidFill>
                  <a:srgbClr val="FF0000"/>
                </a:solidFill>
                <a:latin typeface="Times New Roman" panose="02020603050405020304" pitchFamily="18" charset="0"/>
                <a:cs typeface="Times New Roman" panose="02020603050405020304" pitchFamily="18" charset="0"/>
              </a:rPr>
              <a:t>«Чей пароход лучше гудит</a:t>
            </a:r>
            <a:r>
              <a:rPr lang="ru-RU" sz="2700" b="1" u="sng" dirty="0" smtClean="0">
                <a:solidFill>
                  <a:srgbClr val="FF0000"/>
                </a:solidFill>
                <a:latin typeface="Times New Roman" panose="02020603050405020304" pitchFamily="18" charset="0"/>
                <a:cs typeface="Times New Roman" panose="02020603050405020304" pitchFamily="18" charset="0"/>
              </a:rPr>
              <a:t>?»</a:t>
            </a:r>
            <a:br>
              <a:rPr lang="ru-RU" sz="2700" b="1" u="sng" dirty="0" smtClean="0">
                <a:solidFill>
                  <a:srgbClr val="FF0000"/>
                </a:solidFill>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Цель</a:t>
            </a:r>
            <a:r>
              <a:rPr lang="ru-RU" sz="2200" b="1" dirty="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Добиваться умения направлять воздушную </a:t>
            </a:r>
            <a:r>
              <a:rPr lang="ru-RU" sz="2200" dirty="0" err="1">
                <a:latin typeface="Times New Roman" panose="02020603050405020304" pitchFamily="18" charset="0"/>
                <a:cs typeface="Times New Roman" panose="02020603050405020304" pitchFamily="18" charset="0"/>
              </a:rPr>
              <a:t>струюпосередине</a:t>
            </a:r>
            <a:r>
              <a:rPr lang="ru-RU" sz="2200" dirty="0">
                <a:latin typeface="Times New Roman" panose="02020603050405020304" pitchFamily="18" charset="0"/>
                <a:cs typeface="Times New Roman" panose="02020603050405020304" pitchFamily="18" charset="0"/>
              </a:rPr>
              <a:t> языка. Развитие длительного целенаправленного ротового выдоха.</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Подготовительная работа</a:t>
            </a:r>
            <a:r>
              <a:rPr lang="ru-RU" sz="2200" dirty="0">
                <a:latin typeface="Times New Roman" panose="02020603050405020304" pitchFamily="18" charset="0"/>
                <a:cs typeface="Times New Roman" panose="02020603050405020304" pitchFamily="18" charset="0"/>
              </a:rPr>
              <a:t>. Педагог заготавливает стеклянные пузырьки (по количеству детей) высотой примерно 7 см, диаметром горлышка 1-1,5 см, делает на них наклейки с именами детей.</a:t>
            </a:r>
            <a:br>
              <a:rPr lang="ru-RU" sz="2200" dirty="0">
                <a:latin typeface="Times New Roman" panose="02020603050405020304" pitchFamily="18" charset="0"/>
                <a:cs typeface="Times New Roman" panose="02020603050405020304" pitchFamily="18" charset="0"/>
              </a:rPr>
            </a:br>
            <a:r>
              <a:rPr lang="ru-RU" sz="2200" b="1" i="1" dirty="0" smtClean="0">
                <a:latin typeface="Times New Roman" panose="02020603050405020304" pitchFamily="18" charset="0"/>
                <a:cs typeface="Times New Roman" panose="02020603050405020304" pitchFamily="18" charset="0"/>
              </a:rPr>
              <a:t>Ход игры</a:t>
            </a:r>
            <a:r>
              <a:rPr lang="ru-RU" sz="2200" b="1"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Каждому ребенку дают чистый пузырек. Педагог говорит: «Дети, послушайте, как гудит мой пузырек, если я в него подую. (Гудит.) Загудел как пароход. А как у Миши загудит пароход?» Педагог по очереди обращается к каждому ребенку, а затем предлагает погудеть всем вместе.</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Методические указания</a:t>
            </a:r>
            <a:r>
              <a:rPr lang="ru-RU" sz="2200" dirty="0">
                <a:latin typeface="Times New Roman" panose="02020603050405020304" pitchFamily="18" charset="0"/>
                <a:cs typeface="Times New Roman" panose="02020603050405020304" pitchFamily="18" charset="0"/>
              </a:rPr>
              <a:t>. Чтобы погудеть в пузырек, надо слегка высунуть кончик языка так, чтобы он касался края горлышка. Пузырек касается подбородка. Струя воздуха должна быть длительной и идти посередине языка. Если гудок не получается, значит, ребенок не соблюдает одно из данных требований. Каждый ребенок может дуть лишь несколько секунд, чтобы не закружилась голова.</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21442608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95082"/>
            <a:ext cx="5915025" cy="8068235"/>
          </a:xfrm>
        </p:spPr>
        <p:txBody>
          <a:bodyPr>
            <a:normAutofit fontScale="90000"/>
          </a:bodyPr>
          <a:lstStyle/>
          <a:p>
            <a:r>
              <a:rPr lang="ru-RU" b="1" i="1" dirty="0" smtClean="0"/>
              <a:t>               Словесная игра </a:t>
            </a:r>
            <a:br>
              <a:rPr lang="ru-RU" b="1" i="1" dirty="0" smtClean="0"/>
            </a:br>
            <a:r>
              <a:rPr lang="ru-RU" b="1" i="1" dirty="0" smtClean="0">
                <a:solidFill>
                  <a:srgbClr val="FF0000"/>
                </a:solidFill>
              </a:rPr>
              <a:t>        «Рифмы-миниатюры»</a:t>
            </a:r>
            <a:br>
              <a:rPr lang="ru-RU" b="1" i="1" dirty="0" smtClean="0">
                <a:solidFill>
                  <a:srgbClr val="FF0000"/>
                </a:solidFill>
              </a:rPr>
            </a:br>
            <a:r>
              <a:rPr lang="ru-RU" dirty="0">
                <a:solidFill>
                  <a:srgbClr val="FF0000"/>
                </a:solidFill>
              </a:rPr>
              <a:t/>
            </a:r>
            <a:br>
              <a:rPr lang="ru-RU" dirty="0">
                <a:solidFill>
                  <a:srgbClr val="FF0000"/>
                </a:solidFill>
              </a:rPr>
            </a:br>
            <a:r>
              <a:rPr lang="ru-RU" sz="2900" b="1" i="1" dirty="0" smtClean="0">
                <a:latin typeface="Times New Roman" panose="02020603050405020304" pitchFamily="18" charset="0"/>
                <a:cs typeface="Times New Roman" panose="02020603050405020304" pitchFamily="18" charset="0"/>
              </a:rPr>
              <a:t>Цель: </a:t>
            </a:r>
            <a:r>
              <a:rPr lang="ru-RU" sz="2900" dirty="0" smtClean="0">
                <a:latin typeface="Times New Roman" panose="02020603050405020304" pitchFamily="18" charset="0"/>
                <a:cs typeface="Times New Roman" panose="02020603050405020304" pitchFamily="18" charset="0"/>
              </a:rPr>
              <a:t>Развитие умения рифмовать, сопоставлять, мыслить.</a:t>
            </a:r>
            <a:br>
              <a:rPr lang="ru-RU" sz="2900" dirty="0" smtClean="0">
                <a:latin typeface="Times New Roman" panose="02020603050405020304" pitchFamily="18" charset="0"/>
                <a:cs typeface="Times New Roman" panose="02020603050405020304" pitchFamily="18" charset="0"/>
              </a:rPr>
            </a:br>
            <a:r>
              <a:rPr lang="ru-RU" sz="2900" b="1" i="1" dirty="0" smtClean="0">
                <a:latin typeface="Times New Roman" panose="02020603050405020304" pitchFamily="18" charset="0"/>
                <a:cs typeface="Times New Roman" panose="02020603050405020304" pitchFamily="18" charset="0"/>
              </a:rPr>
              <a:t>Ход игры:</a:t>
            </a:r>
            <a:br>
              <a:rPr lang="ru-RU" sz="2900" b="1" i="1" dirty="0" smtClean="0">
                <a:latin typeface="Times New Roman" panose="02020603050405020304" pitchFamily="18" charset="0"/>
                <a:cs typeface="Times New Roman" panose="02020603050405020304" pitchFamily="18" charset="0"/>
              </a:rPr>
            </a:br>
            <a:r>
              <a:rPr lang="ru-RU" sz="2900" dirty="0" smtClean="0">
                <a:latin typeface="Times New Roman" panose="02020603050405020304" pitchFamily="18" charset="0"/>
                <a:cs typeface="Times New Roman" panose="02020603050405020304" pitchFamily="18" charset="0"/>
              </a:rPr>
              <a:t>Воспитатель читает начало двустрочного стиха, а детям необходимо подобрать продолжение в рифму первой строчки.</a:t>
            </a:r>
            <a:br>
              <a:rPr lang="ru-RU" sz="2900" dirty="0" smtClean="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В</a:t>
            </a:r>
            <a:r>
              <a:rPr lang="ru-RU" sz="2900" dirty="0" smtClean="0">
                <a:latin typeface="Times New Roman" panose="02020603050405020304" pitchFamily="18" charset="0"/>
                <a:cs typeface="Times New Roman" panose="02020603050405020304" pitchFamily="18" charset="0"/>
              </a:rPr>
              <a:t> </a:t>
            </a:r>
            <a:r>
              <a:rPr lang="ru-RU" sz="2900" dirty="0">
                <a:latin typeface="Times New Roman" panose="02020603050405020304" pitchFamily="18" charset="0"/>
                <a:cs typeface="Times New Roman" panose="02020603050405020304" pitchFamily="18" charset="0"/>
              </a:rPr>
              <a:t>кладовой шуршала мышка,</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Под сосной лежала -…(</a:t>
            </a:r>
            <a:r>
              <a:rPr lang="ru-RU" sz="2900" b="1" dirty="0">
                <a:latin typeface="Times New Roman" panose="02020603050405020304" pitchFamily="18" charset="0"/>
                <a:cs typeface="Times New Roman" panose="02020603050405020304" pitchFamily="18" charset="0"/>
              </a:rPr>
              <a:t>шишка).</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Живёт в нашем доме Гарик,</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У него есть синий…(</a:t>
            </a:r>
            <a:r>
              <a:rPr lang="ru-RU" sz="2900" b="1" dirty="0">
                <a:latin typeface="Times New Roman" panose="02020603050405020304" pitchFamily="18" charset="0"/>
                <a:cs typeface="Times New Roman" panose="02020603050405020304" pitchFamily="18" charset="0"/>
              </a:rPr>
              <a:t>шарик)</a:t>
            </a:r>
            <a:r>
              <a:rPr lang="ru-RU" sz="2900" dirty="0">
                <a:latin typeface="Times New Roman" panose="02020603050405020304" pitchFamily="18" charset="0"/>
                <a:cs typeface="Times New Roman" panose="02020603050405020304" pitchFamily="18" charset="0"/>
              </a:rPr>
              <a:t>.</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Капризуля наша Маша,</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У неё в тарелке </a:t>
            </a:r>
            <a:r>
              <a:rPr lang="ru-RU" sz="2900" b="1" dirty="0">
                <a:latin typeface="Times New Roman" panose="02020603050405020304" pitchFamily="18" charset="0"/>
                <a:cs typeface="Times New Roman" panose="02020603050405020304" pitchFamily="18" charset="0"/>
              </a:rPr>
              <a:t>…(каша).</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Стоит в деревне старый дом,</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В сети к нам попался </a:t>
            </a:r>
            <a:r>
              <a:rPr lang="ru-RU" sz="2900" b="1" dirty="0">
                <a:latin typeface="Times New Roman" panose="02020603050405020304" pitchFamily="18" charset="0"/>
                <a:cs typeface="Times New Roman" panose="02020603050405020304" pitchFamily="18" charset="0"/>
              </a:rPr>
              <a:t>-…(сом).</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В библиотеке взяли том,</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Зимой ребята лепят </a:t>
            </a:r>
            <a:r>
              <a:rPr lang="ru-RU" sz="2900" b="1" dirty="0">
                <a:latin typeface="Times New Roman" panose="02020603050405020304" pitchFamily="18" charset="0"/>
                <a:cs typeface="Times New Roman" panose="02020603050405020304" pitchFamily="18" charset="0"/>
              </a:rPr>
              <a:t>-…(ком).</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Очень любят мыши сыр,</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В хорошем сыре много </a:t>
            </a:r>
            <a:r>
              <a:rPr lang="ru-RU" sz="2900" b="1" dirty="0">
                <a:latin typeface="Times New Roman" panose="02020603050405020304" pitchFamily="18" charset="0"/>
                <a:cs typeface="Times New Roman" panose="02020603050405020304" pitchFamily="18" charset="0"/>
              </a:rPr>
              <a:t>-…(дыр).</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endParaRPr lang="ru-RU"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82877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67435" y="887506"/>
            <a:ext cx="4719078" cy="8148917"/>
          </a:xfrm>
        </p:spPr>
        <p:txBody>
          <a:bodyPr>
            <a:normAutofit/>
          </a:bodyPr>
          <a:lstStyle/>
          <a:p>
            <a:r>
              <a:rPr lang="ru-RU" sz="2000" dirty="0">
                <a:latin typeface="Times New Roman" panose="02020603050405020304" pitchFamily="18" charset="0"/>
                <a:cs typeface="Times New Roman" panose="02020603050405020304" pitchFamily="18" charset="0"/>
              </a:rPr>
              <a:t>Ветер очень сильно дул,</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Стоял повсюду страшный </a:t>
            </a:r>
            <a:r>
              <a:rPr lang="ru-RU" sz="2000" b="1" dirty="0">
                <a:latin typeface="Times New Roman" panose="02020603050405020304" pitchFamily="18" charset="0"/>
                <a:cs typeface="Times New Roman" panose="02020603050405020304" pitchFamily="18" charset="0"/>
              </a:rPr>
              <a:t>…(гул).</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Живёт у фермера баран,</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пустыне бегает -…</a:t>
            </a:r>
            <a:r>
              <a:rPr lang="ru-RU" sz="2000" b="1" dirty="0">
                <a:latin typeface="Times New Roman" panose="02020603050405020304" pitchFamily="18" charset="0"/>
                <a:cs typeface="Times New Roman" panose="02020603050405020304" pitchFamily="18" charset="0"/>
              </a:rPr>
              <a:t>(варан).</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Мама мыла чисто пол,</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Папа ждал: когда же</a:t>
            </a:r>
            <a:r>
              <a:rPr lang="ru-RU" sz="2000" b="1" dirty="0">
                <a:latin typeface="Times New Roman" panose="02020603050405020304" pitchFamily="18" charset="0"/>
                <a:cs typeface="Times New Roman" panose="02020603050405020304" pitchFamily="18" charset="0"/>
              </a:rPr>
              <a:t>…(гол).</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 палубу упала пачка,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Потому, что была </a:t>
            </a:r>
            <a:r>
              <a:rPr lang="ru-RU" sz="2000" b="1" dirty="0">
                <a:latin typeface="Times New Roman" panose="02020603050405020304" pitchFamily="18" charset="0"/>
                <a:cs typeface="Times New Roman" panose="02020603050405020304" pitchFamily="18" charset="0"/>
              </a:rPr>
              <a:t>-…(качка).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Пишет маме письмо дочка,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конце рассказа стоит</a:t>
            </a:r>
            <a:r>
              <a:rPr lang="ru-RU" sz="2000" b="1" dirty="0">
                <a:latin typeface="Times New Roman" panose="02020603050405020304" pitchFamily="18" charset="0"/>
                <a:cs typeface="Times New Roman" panose="02020603050405020304" pitchFamily="18" charset="0"/>
              </a:rPr>
              <a:t>-…(точка).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Портной выбрал красный шёлк,</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Значит, знает в моде</a:t>
            </a:r>
            <a:r>
              <a:rPr lang="ru-RU" sz="2000" b="1" dirty="0">
                <a:latin typeface="Times New Roman" panose="02020603050405020304" pitchFamily="18" charset="0"/>
                <a:cs typeface="Times New Roman" panose="02020603050405020304" pitchFamily="18" charset="0"/>
              </a:rPr>
              <a:t>…(толк).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КВН играли сутки,</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Залу нравились все </a:t>
            </a:r>
            <a:r>
              <a:rPr lang="ru-RU" sz="2000" b="1" dirty="0">
                <a:latin typeface="Times New Roman" panose="02020603050405020304" pitchFamily="18" charset="0"/>
                <a:cs typeface="Times New Roman" panose="02020603050405020304" pitchFamily="18" charset="0"/>
              </a:rPr>
              <a:t>-…(шутки).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 берегу лежала гайка,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Рыбёшку утащила -…(чайка).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Дымится в миске кашка,</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С чаем стоит </a:t>
            </a:r>
            <a:r>
              <a:rPr lang="ru-RU" sz="2000" b="1" dirty="0">
                <a:latin typeface="Times New Roman" panose="02020603050405020304" pitchFamily="18" charset="0"/>
                <a:cs typeface="Times New Roman" panose="02020603050405020304" pitchFamily="18" charset="0"/>
              </a:rPr>
              <a:t>-…(чашка).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Было в сказке очень худо,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Пока не появилось </a:t>
            </a:r>
            <a:r>
              <a:rPr lang="ru-RU" sz="2000" b="1" dirty="0">
                <a:latin typeface="Times New Roman" panose="02020603050405020304" pitchFamily="18" charset="0"/>
                <a:cs typeface="Times New Roman" panose="02020603050405020304" pitchFamily="18" charset="0"/>
              </a:rPr>
              <a:t>-…(чудо).</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Очень громко плачет мальчик-</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Он поранил стеклом</a:t>
            </a:r>
            <a:r>
              <a:rPr lang="ru-RU" sz="2000" b="1" dirty="0">
                <a:latin typeface="Times New Roman" panose="02020603050405020304" pitchFamily="18" charset="0"/>
                <a:cs typeface="Times New Roman" panose="02020603050405020304" pitchFamily="18" charset="0"/>
              </a:rPr>
              <a:t>…(пальчик).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огороде вырос лук,</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На грядке ползал майский …</a:t>
            </a:r>
            <a:r>
              <a:rPr lang="ru-RU" sz="2000" b="1" dirty="0">
                <a:latin typeface="Times New Roman" panose="02020603050405020304" pitchFamily="18" charset="0"/>
                <a:cs typeface="Times New Roman" panose="02020603050405020304" pitchFamily="18" charset="0"/>
              </a:rPr>
              <a:t>(жук).</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Было мишке мёду мало,</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Пчёлка показала </a:t>
            </a:r>
            <a:r>
              <a:rPr lang="ru-RU" sz="2000" b="1" dirty="0">
                <a:latin typeface="Times New Roman" panose="02020603050405020304" pitchFamily="18" charset="0"/>
                <a:cs typeface="Times New Roman" panose="02020603050405020304" pitchFamily="18" charset="0"/>
              </a:rPr>
              <a:t>…(жало).</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В малиннике медведь бурчал,</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Рядом с ним ручей</a:t>
            </a:r>
            <a:r>
              <a:rPr lang="ru-RU" sz="2000" b="1" dirty="0">
                <a:latin typeface="Times New Roman" panose="02020603050405020304" pitchFamily="18" charset="0"/>
                <a:cs typeface="Times New Roman" panose="02020603050405020304" pitchFamily="18" charset="0"/>
              </a:rPr>
              <a:t>…(журчал).</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14568284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6071" y="1183341"/>
            <a:ext cx="4880442" cy="7826187"/>
          </a:xfrm>
        </p:spPr>
        <p:txBody>
          <a:bodyPr>
            <a:noAutofit/>
          </a:bodyPr>
          <a:lstStyle/>
          <a:p>
            <a:r>
              <a:rPr lang="ru-RU" sz="2400" dirty="0">
                <a:latin typeface="Times New Roman" panose="02020603050405020304" pitchFamily="18" charset="0"/>
                <a:cs typeface="Times New Roman" panose="02020603050405020304" pitchFamily="18" charset="0"/>
              </a:rPr>
              <a:t>Петрушки зелёной пучок</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Прожорливый съел</a:t>
            </a:r>
            <a:r>
              <a:rPr lang="ru-RU" sz="2400" b="1" dirty="0">
                <a:latin typeface="Times New Roman" panose="02020603050405020304" pitchFamily="18" charset="0"/>
                <a:cs typeface="Times New Roman" panose="02020603050405020304" pitchFamily="18" charset="0"/>
              </a:rPr>
              <a:t>…(жучок).</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Закричала громко баба-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Испугала её -…</a:t>
            </a:r>
            <a:r>
              <a:rPr lang="ru-RU" sz="2400" b="1" dirty="0">
                <a:latin typeface="Times New Roman" panose="02020603050405020304" pitchFamily="18" charset="0"/>
                <a:cs typeface="Times New Roman" panose="02020603050405020304" pitchFamily="18" charset="0"/>
              </a:rPr>
              <a:t>(жаба</a:t>
            </a:r>
            <a:r>
              <a:rPr lang="ru-RU" sz="2400"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сказках очень любят пир,</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Всем на свете нужен</a:t>
            </a:r>
            <a:r>
              <a:rPr lang="ru-RU" sz="2400" b="1" dirty="0">
                <a:latin typeface="Times New Roman" panose="02020603050405020304" pitchFamily="18" charset="0"/>
                <a:cs typeface="Times New Roman" panose="02020603050405020304" pitchFamily="18" charset="0"/>
              </a:rPr>
              <a:t>…(мир).</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На стройке делают бетон,</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метро потребуют </a:t>
            </a:r>
            <a:r>
              <a:rPr lang="ru-RU" sz="2400" b="1" dirty="0">
                <a:latin typeface="Times New Roman" panose="02020603050405020304" pitchFamily="18" charset="0"/>
                <a:cs typeface="Times New Roman" panose="02020603050405020304" pitchFamily="18" charset="0"/>
              </a:rPr>
              <a:t>-…( жетон).</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Купил модный Клим жилет,</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Приобрёл в театр </a:t>
            </a:r>
            <a:r>
              <a:rPr lang="ru-RU" sz="2400" b="1" dirty="0">
                <a:latin typeface="Times New Roman" panose="02020603050405020304" pitchFamily="18" charset="0"/>
                <a:cs typeface="Times New Roman" panose="02020603050405020304" pitchFamily="18" charset="0"/>
              </a:rPr>
              <a:t>…(билет).</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Жил на свете мальчик Жора,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У него сестрёнка</a:t>
            </a:r>
            <a:r>
              <a:rPr lang="ru-RU" sz="2400" b="1" dirty="0">
                <a:latin typeface="Times New Roman" panose="02020603050405020304" pitchFamily="18" charset="0"/>
                <a:cs typeface="Times New Roman" panose="02020603050405020304" pitchFamily="18" charset="0"/>
              </a:rPr>
              <a:t>…(Лора).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Всех хвастливей Таня-крошка,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У неё на шляпе -…</a:t>
            </a:r>
            <a:r>
              <a:rPr lang="ru-RU" sz="2400" b="1" dirty="0">
                <a:latin typeface="Times New Roman" panose="02020603050405020304" pitchFamily="18" charset="0"/>
                <a:cs typeface="Times New Roman" panose="02020603050405020304" pitchFamily="18" charset="0"/>
              </a:rPr>
              <a:t>(брошка).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Мечтал о звёздах старый барс.</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Хотел он улететь на </a:t>
            </a:r>
            <a:r>
              <a:rPr lang="ru-RU" sz="2400" b="1" dirty="0">
                <a:latin typeface="Times New Roman" panose="02020603050405020304" pitchFamily="18" charset="0"/>
                <a:cs typeface="Times New Roman" panose="02020603050405020304" pitchFamily="18" charset="0"/>
              </a:rPr>
              <a:t>…(Марс).</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Проиграл Серёжа фант,</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Девчонки повязали</a:t>
            </a:r>
            <a:r>
              <a:rPr lang="ru-RU" sz="2400" b="1" dirty="0">
                <a:latin typeface="Times New Roman" panose="02020603050405020304" pitchFamily="18" charset="0"/>
                <a:cs typeface="Times New Roman" panose="02020603050405020304" pitchFamily="18" charset="0"/>
              </a:rPr>
              <a:t>…(бант).</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Со стола упала банка,</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Теперь у Светы болит</a:t>
            </a:r>
            <a:r>
              <a:rPr lang="ru-RU" sz="2400" b="1" dirty="0">
                <a:latin typeface="Times New Roman" panose="02020603050405020304" pitchFamily="18" charset="0"/>
                <a:cs typeface="Times New Roman" panose="02020603050405020304" pitchFamily="18" charset="0"/>
              </a:rPr>
              <a:t>…(ранка).</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Дежурным Вася в классе был,</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Полы он тряпкой чисто</a:t>
            </a:r>
            <a:r>
              <a:rPr lang="ru-RU" sz="2400" b="1" dirty="0">
                <a:latin typeface="Times New Roman" panose="02020603050405020304" pitchFamily="18" charset="0"/>
                <a:cs typeface="Times New Roman" panose="02020603050405020304" pitchFamily="18" charset="0"/>
              </a:rPr>
              <a:t>…(мыл).</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Жил на свете старый пёс,</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Он исправно службу</a:t>
            </a:r>
            <a:r>
              <a:rPr lang="ru-RU" sz="2400" b="1" dirty="0">
                <a:latin typeface="Times New Roman" panose="02020603050405020304" pitchFamily="18" charset="0"/>
                <a:cs typeface="Times New Roman" panose="02020603050405020304" pitchFamily="18" charset="0"/>
              </a:rPr>
              <a:t>…(нёс).</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66064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71948" y="619433"/>
            <a:ext cx="6003055" cy="8465574"/>
          </a:xfrm>
        </p:spPr>
        <p:txBody>
          <a:bodyPr>
            <a:normAutofit/>
          </a:bodyPr>
          <a:lstStyle/>
          <a:p>
            <a:r>
              <a:rPr lang="ru-RU" sz="2400" b="1" i="1" dirty="0" smtClean="0">
                <a:latin typeface="Times New Roman" panose="02020603050405020304" pitchFamily="18" charset="0"/>
                <a:cs typeface="Times New Roman" panose="02020603050405020304" pitchFamily="18" charset="0"/>
              </a:rPr>
              <a:t>                  Дидактическая игра</a:t>
            </a:r>
            <a:br>
              <a:rPr lang="ru-RU" sz="2400" b="1" i="1" dirty="0" smtClean="0">
                <a:latin typeface="Times New Roman" panose="02020603050405020304" pitchFamily="18" charset="0"/>
                <a:cs typeface="Times New Roman" panose="02020603050405020304" pitchFamily="18" charset="0"/>
              </a:rPr>
            </a:br>
            <a:r>
              <a:rPr lang="ru-RU" sz="2400" b="1" i="1" dirty="0" smtClean="0">
                <a:solidFill>
                  <a:srgbClr val="FF0000"/>
                </a:solidFill>
                <a:latin typeface="Times New Roman" panose="02020603050405020304" pitchFamily="18" charset="0"/>
                <a:cs typeface="Times New Roman" panose="02020603050405020304" pitchFamily="18" charset="0"/>
              </a:rPr>
              <a:t>           «</a:t>
            </a:r>
            <a:r>
              <a:rPr lang="ru-RU" sz="2400" b="1" i="1" dirty="0">
                <a:solidFill>
                  <a:srgbClr val="FF0000"/>
                </a:solidFill>
                <a:latin typeface="Times New Roman" panose="02020603050405020304" pitchFamily="18" charset="0"/>
                <a:cs typeface="Times New Roman" panose="02020603050405020304" pitchFamily="18" charset="0"/>
              </a:rPr>
              <a:t>Какое слово потерялось? </a:t>
            </a:r>
            <a:r>
              <a:rPr lang="ru-RU" sz="2400" b="1" i="1" dirty="0" smtClean="0">
                <a:solidFill>
                  <a:srgbClr val="FF0000"/>
                </a:solidFill>
                <a:latin typeface="Times New Roman" panose="02020603050405020304" pitchFamily="18" charset="0"/>
                <a:cs typeface="Times New Roman" panose="02020603050405020304" pitchFamily="18" charset="0"/>
              </a:rPr>
              <a:t>»</a:t>
            </a:r>
            <a:br>
              <a:rPr lang="ru-RU" sz="2400" b="1" i="1" dirty="0" smtClean="0">
                <a:solidFill>
                  <a:srgbClr val="FF0000"/>
                </a:solidFill>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Цель</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Развивать слуховое внимание, продолжать знакомить детей с многообразием слов. </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Ход</a:t>
            </a:r>
            <a:r>
              <a:rPr lang="ru-RU" sz="2400" b="1" i="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Воспитатель читает стихотворение.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«Гладко, плавно лился стих,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Вдруг споткнулся и притих,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Ждет он и вздыхает:</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Слова не хватает!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Чтобы снова в добрый путь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Стих потек, как речка,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Помоги ему чуть-чуть,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Подскажи словечко.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Вспомните стихи и скажите, какое слово «потерялось»</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Я люблю свою лошадку.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Причешу ей шерстку (гладко)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Спать пора! Уснул бычок,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Лег в кроватку на (бочок) ит. д.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 окончании воспитатель подчеркивает, что в стихах много разных слов, и все они звучат по-разному. </a:t>
            </a:r>
          </a:p>
        </p:txBody>
      </p:sp>
    </p:spTree>
    <p:extLst>
      <p:ext uri="{BB962C8B-B14F-4D97-AF65-F5344CB8AC3E}">
        <p14:creationId xmlns:p14="http://schemas.microsoft.com/office/powerpoint/2010/main" val="19270779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721224"/>
            <a:ext cx="5915025" cy="7261410"/>
          </a:xfrm>
        </p:spPr>
        <p:txBody>
          <a:bodyPr>
            <a:normAutofit fontScale="90000"/>
          </a:bodyPr>
          <a:lstStyle/>
          <a:p>
            <a:r>
              <a:rPr lang="ru-RU" sz="2700" b="1" dirty="0" smtClean="0">
                <a:latin typeface="Times New Roman" panose="02020603050405020304" pitchFamily="18" charset="0"/>
                <a:cs typeface="Times New Roman" panose="02020603050405020304" pitchFamily="18" charset="0"/>
              </a:rPr>
              <a:t>         РАЗВИТИЕ </a:t>
            </a:r>
            <a:r>
              <a:rPr lang="ru-RU" sz="2700" b="1" dirty="0">
                <a:latin typeface="Times New Roman" panose="02020603050405020304" pitchFamily="18" charset="0"/>
                <a:cs typeface="Times New Roman" panose="02020603050405020304" pitchFamily="18" charset="0"/>
              </a:rPr>
              <a:t>СИЛЫ </a:t>
            </a:r>
            <a:r>
              <a:rPr lang="ru-RU" sz="2700" b="1" dirty="0" smtClean="0">
                <a:latin typeface="Times New Roman" panose="02020603050405020304" pitchFamily="18" charset="0"/>
                <a:cs typeface="Times New Roman" panose="02020603050405020304" pitchFamily="18" charset="0"/>
              </a:rPr>
              <a:t>ГОЛОСА</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b="1" dirty="0" smtClean="0">
                <a:solidFill>
                  <a:srgbClr val="FF0000"/>
                </a:solidFill>
                <a:latin typeface="Times New Roman" panose="02020603050405020304" pitchFamily="18" charset="0"/>
                <a:cs typeface="Times New Roman" panose="02020603050405020304" pitchFamily="18" charset="0"/>
              </a:rPr>
              <a:t>Игра </a:t>
            </a:r>
            <a:r>
              <a:rPr lang="ru-RU" sz="2700" b="1" dirty="0">
                <a:solidFill>
                  <a:srgbClr val="FF0000"/>
                </a:solidFill>
                <a:latin typeface="Times New Roman" panose="02020603050405020304" pitchFamily="18" charset="0"/>
                <a:cs typeface="Times New Roman" panose="02020603050405020304" pitchFamily="18" charset="0"/>
              </a:rPr>
              <a:t>«Кот и мыши</a:t>
            </a:r>
            <a:r>
              <a:rPr lang="ru-RU" sz="2700" b="1" dirty="0" smtClean="0">
                <a:solidFill>
                  <a:srgbClr val="FF0000"/>
                </a:solidFill>
                <a:latin typeface="Times New Roman" panose="02020603050405020304" pitchFamily="18" charset="0"/>
                <a:cs typeface="Times New Roman" panose="02020603050405020304" pitchFamily="18" charset="0"/>
              </a:rPr>
              <a:t>»</a:t>
            </a:r>
            <a:r>
              <a:rPr lang="ru-RU" sz="2700" b="1" dirty="0" smtClean="0">
                <a:latin typeface="Times New Roman" panose="02020603050405020304" pitchFamily="18" charset="0"/>
                <a:cs typeface="Times New Roman" panose="02020603050405020304" pitchFamily="18" charset="0"/>
              </a:rPr>
              <a:t/>
            </a:r>
            <a:br>
              <a:rPr lang="ru-RU" sz="2700" b="1"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b="1" dirty="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Учить детей говорить стихотворный текст тихо. Воспитание умения пользоваться тихим голосом.</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Приготовить шапочки с изображением кота. Разучить с детьми текст стихотворения.</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dirty="0" smtClean="0">
                <a:latin typeface="Times New Roman" panose="02020603050405020304" pitchFamily="18" charset="0"/>
                <a:cs typeface="Times New Roman" panose="02020603050405020304" pitchFamily="18" charset="0"/>
              </a:rPr>
              <a:t>:</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Дети ходят по кругу, в центре которого присел на корточки ребенок, изображающий кота. Дети тихим голосом говорят:</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«Тише, мыши.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Тише, мыши.</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Кот сидит на нашей крыше.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Мышка, мышка, берегись!</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И коту не попадись!»</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Ребенок, изображающий кота, громко мяукает и бежит за детьми. Пойманные становятся котами.</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Методические указания</a:t>
            </a:r>
            <a:r>
              <a:rPr lang="ru-RU" sz="2700" dirty="0">
                <a:latin typeface="Times New Roman" panose="02020603050405020304" pitchFamily="18" charset="0"/>
                <a:cs typeface="Times New Roman" panose="02020603050405020304" pitchFamily="18" charset="0"/>
              </a:rPr>
              <a:t>. Следить, чтобы дети не усиливали голос, но и не говорили шепотом.</a:t>
            </a:r>
            <a:br>
              <a:rPr lang="ru-RU" sz="2700" dirty="0">
                <a:latin typeface="Times New Roman" panose="02020603050405020304" pitchFamily="18" charset="0"/>
                <a:cs typeface="Times New Roman" panose="02020603050405020304" pitchFamily="18" charset="0"/>
              </a:rPr>
            </a:br>
            <a:r>
              <a:rPr lang="ru-RU" dirty="0"/>
              <a:t/>
            </a:r>
            <a:br>
              <a:rPr lang="ru-RU" dirty="0"/>
            </a:br>
            <a:endParaRPr lang="ru-RU" dirty="0"/>
          </a:p>
        </p:txBody>
      </p:sp>
    </p:spTree>
    <p:extLst>
      <p:ext uri="{BB962C8B-B14F-4D97-AF65-F5344CB8AC3E}">
        <p14:creationId xmlns:p14="http://schemas.microsoft.com/office/powerpoint/2010/main" val="15540922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887506"/>
            <a:ext cx="5915025" cy="8202705"/>
          </a:xfrm>
        </p:spPr>
        <p:txBody>
          <a:bodyPr>
            <a:normAutofit fontScale="90000"/>
          </a:bodyPr>
          <a:lstStyle/>
          <a:p>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dirty="0" smtClean="0">
                <a:latin typeface="Times New Roman" panose="02020603050405020304" pitchFamily="18" charset="0"/>
                <a:cs typeface="Times New Roman" panose="02020603050405020304" pitchFamily="18" charset="0"/>
              </a:rPr>
              <a:t>                                  </a:t>
            </a:r>
            <a:r>
              <a:rPr lang="ru-RU" sz="2000" b="1" i="1" dirty="0" smtClean="0">
                <a:latin typeface="Times New Roman" panose="02020603050405020304" pitchFamily="18" charset="0"/>
                <a:cs typeface="Times New Roman" panose="02020603050405020304" pitchFamily="18" charset="0"/>
              </a:rPr>
              <a:t>Словесная </a:t>
            </a:r>
            <a:r>
              <a:rPr lang="ru-RU" sz="2000" b="1" i="1" dirty="0">
                <a:latin typeface="Times New Roman" panose="02020603050405020304" pitchFamily="18" charset="0"/>
                <a:cs typeface="Times New Roman" panose="02020603050405020304" pitchFamily="18" charset="0"/>
              </a:rPr>
              <a:t>игра </a:t>
            </a:r>
            <a:br>
              <a:rPr lang="ru-RU" sz="2000" b="1" i="1" dirty="0">
                <a:latin typeface="Times New Roman" panose="02020603050405020304" pitchFamily="18" charset="0"/>
                <a:cs typeface="Times New Roman" panose="02020603050405020304" pitchFamily="18" charset="0"/>
              </a:rPr>
            </a:br>
            <a:r>
              <a:rPr lang="ru-RU" sz="2000" b="1" i="1" dirty="0" smtClean="0">
                <a:latin typeface="Times New Roman" panose="02020603050405020304" pitchFamily="18" charset="0"/>
                <a:cs typeface="Times New Roman" panose="02020603050405020304" pitchFamily="18" charset="0"/>
              </a:rPr>
              <a:t>      </a:t>
            </a:r>
            <a:r>
              <a:rPr lang="ru-RU" sz="2000" b="1" i="1" dirty="0" smtClean="0">
                <a:solidFill>
                  <a:srgbClr val="FF0000"/>
                </a:solidFill>
                <a:latin typeface="Times New Roman" panose="02020603050405020304" pitchFamily="18" charset="0"/>
                <a:cs typeface="Times New Roman" panose="02020603050405020304" pitchFamily="18" charset="0"/>
              </a:rPr>
              <a:t>«</a:t>
            </a:r>
            <a:r>
              <a:rPr lang="ru-RU" sz="2000" b="1" i="1" dirty="0">
                <a:solidFill>
                  <a:srgbClr val="FF0000"/>
                </a:solidFill>
                <a:latin typeface="Times New Roman" panose="02020603050405020304" pitchFamily="18" charset="0"/>
                <a:cs typeface="Times New Roman" panose="02020603050405020304" pitchFamily="18" charset="0"/>
              </a:rPr>
              <a:t>Ты куда спешишь, Марина?</a:t>
            </a:r>
            <a:r>
              <a:rPr lang="ru-RU" sz="2000" b="1" dirty="0">
                <a:solidFill>
                  <a:srgbClr val="FF0000"/>
                </a:solidFill>
                <a:latin typeface="Times New Roman" panose="02020603050405020304" pitchFamily="18" charset="0"/>
                <a:cs typeface="Times New Roman" panose="02020603050405020304" pitchFamily="18" charset="0"/>
              </a:rPr>
              <a:t>  </a:t>
            </a:r>
            <a:r>
              <a:rPr lang="ru-RU" sz="2000" b="1" i="1" dirty="0">
                <a:solidFill>
                  <a:srgbClr val="FF0000"/>
                </a:solidFill>
                <a:latin typeface="Times New Roman" panose="02020603050405020304" pitchFamily="18" charset="0"/>
                <a:cs typeface="Times New Roman" panose="02020603050405020304" pitchFamily="18" charset="0"/>
              </a:rPr>
              <a:t>В лес, где спелая…»</a:t>
            </a:r>
            <a:r>
              <a:rPr lang="ru-RU" sz="2000" dirty="0" smtClean="0">
                <a:solidFill>
                  <a:srgbClr val="FF0000"/>
                </a:solidFill>
                <a:latin typeface="Times New Roman" panose="02020603050405020304" pitchFamily="18" charset="0"/>
                <a:cs typeface="Times New Roman" panose="02020603050405020304" pitchFamily="18" charset="0"/>
              </a:rPr>
              <a:t> </a:t>
            </a:r>
            <a:br>
              <a:rPr lang="ru-RU" sz="2000" dirty="0" smtClean="0">
                <a:solidFill>
                  <a:srgbClr val="FF0000"/>
                </a:solidFill>
                <a:latin typeface="Times New Roman" panose="02020603050405020304" pitchFamily="18" charset="0"/>
                <a:cs typeface="Times New Roman" panose="02020603050405020304" pitchFamily="18" charset="0"/>
              </a:rPr>
            </a:br>
            <a:r>
              <a:rPr lang="ru-RU" sz="2000" dirty="0">
                <a:solidFill>
                  <a:srgbClr val="FF0000"/>
                </a:solidFill>
                <a:latin typeface="Times New Roman" panose="02020603050405020304" pitchFamily="18" charset="0"/>
                <a:cs typeface="Times New Roman" panose="02020603050405020304" pitchFamily="18" charset="0"/>
              </a:rPr>
              <a:t/>
            </a:r>
            <a:br>
              <a:rPr lang="ru-RU" sz="2000" dirty="0">
                <a:solidFill>
                  <a:srgbClr val="FF0000"/>
                </a:solidFill>
                <a:latin typeface="Times New Roman" panose="02020603050405020304" pitchFamily="18" charset="0"/>
                <a:cs typeface="Times New Roman" panose="02020603050405020304" pitchFamily="18" charset="0"/>
              </a:rPr>
            </a:br>
            <a:r>
              <a:rPr lang="ru-RU" sz="2000" b="1" i="1" dirty="0">
                <a:latin typeface="Times New Roman" panose="02020603050405020304" pitchFamily="18" charset="0"/>
                <a:cs typeface="Times New Roman" panose="02020603050405020304" pitchFamily="18" charset="0"/>
              </a:rPr>
              <a:t>Ц</a:t>
            </a:r>
            <a:r>
              <a:rPr lang="ru-RU" sz="2000" b="1" i="1" dirty="0" smtClean="0">
                <a:latin typeface="Times New Roman" panose="02020603050405020304" pitchFamily="18" charset="0"/>
                <a:cs typeface="Times New Roman" panose="02020603050405020304" pitchFamily="18" charset="0"/>
              </a:rPr>
              <a:t>ель:  </a:t>
            </a:r>
            <a:r>
              <a:rPr lang="ru-RU" sz="2000" dirty="0" smtClean="0">
                <a:latin typeface="Times New Roman" panose="02020603050405020304" pitchFamily="18" charset="0"/>
                <a:cs typeface="Times New Roman" panose="02020603050405020304" pitchFamily="18" charset="0"/>
              </a:rPr>
              <a:t>развитие умения слушать, сопоставлять, рифмовать.</a:t>
            </a:r>
            <a:br>
              <a:rPr lang="ru-RU" sz="2000" dirty="0" smtClean="0">
                <a:latin typeface="Times New Roman" panose="02020603050405020304" pitchFamily="18" charset="0"/>
                <a:cs typeface="Times New Roman" panose="02020603050405020304" pitchFamily="18" charset="0"/>
              </a:rPr>
            </a:br>
            <a:r>
              <a:rPr lang="ru-RU" sz="2000" b="1" i="1" dirty="0" smtClean="0">
                <a:latin typeface="Times New Roman" panose="02020603050405020304" pitchFamily="18" charset="0"/>
                <a:cs typeface="Times New Roman" panose="02020603050405020304" pitchFamily="18" charset="0"/>
              </a:rPr>
              <a:t>Ход игры</a:t>
            </a:r>
            <a:br>
              <a:rPr lang="ru-RU" sz="2000" b="1" i="1" dirty="0" smtClean="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a:t>
            </a:r>
            <a:r>
              <a:rPr lang="ru-RU" sz="2000" dirty="0" smtClean="0">
                <a:latin typeface="Times New Roman" panose="02020603050405020304" pitchFamily="18" charset="0"/>
                <a:cs typeface="Times New Roman" panose="02020603050405020304" pitchFamily="18" charset="0"/>
              </a:rPr>
              <a:t> стишку </a:t>
            </a:r>
            <a:r>
              <a:rPr lang="ru-RU" sz="2000" dirty="0">
                <a:latin typeface="Times New Roman" panose="02020603050405020304" pitchFamily="18" charset="0"/>
                <a:cs typeface="Times New Roman" panose="02020603050405020304" pitchFamily="18" charset="0"/>
              </a:rPr>
              <a:t>предлагаются на выбор названия ягод: «малина» и «черника». Если ребенок затрудняются сделать выбор, то взрослый произносит двустишие сначала с </a:t>
            </a:r>
            <a:r>
              <a:rPr lang="ru-RU" sz="2000" dirty="0" err="1">
                <a:latin typeface="Times New Roman" panose="02020603050405020304" pitchFamily="18" charset="0"/>
                <a:cs typeface="Times New Roman" panose="02020603050405020304" pitchFamily="18" charset="0"/>
              </a:rPr>
              <a:t>нерифмующимся</a:t>
            </a:r>
            <a:r>
              <a:rPr lang="ru-RU" sz="2000" dirty="0">
                <a:latin typeface="Times New Roman" panose="02020603050405020304" pitchFamily="18" charset="0"/>
                <a:cs typeface="Times New Roman" panose="02020603050405020304" pitchFamily="18" charset="0"/>
              </a:rPr>
              <a:t> словом, а потом – с рифмующимся, предлагая малышу выбрать тот, который лучше звучит. Когда слово-рифма будет подобрано, ребенок повторяет стишок самостоятельно: «Ты куда спешишь, Марина? В лес, где спелая малина».</a:t>
            </a:r>
            <a:br>
              <a:rPr lang="ru-RU" sz="2000"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Примеры двустиший:</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Мы купили кошке</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К празднику</a:t>
            </a:r>
            <a:r>
              <a:rPr lang="ru-RU" sz="2000" b="1" i="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(Бантик, сапожки)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Я рубашку сшила мишке.</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Я сошью ему</a:t>
            </a:r>
            <a:r>
              <a:rPr lang="ru-RU" sz="2000" b="1" i="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(Курточку, штанишки)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Постираем мы сейчас,</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Нужно мыло, нужен</a:t>
            </a:r>
            <a:r>
              <a:rPr lang="ru-RU" sz="2000" b="1" i="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(Порошок, таз)</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У моей сестрички</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Длинные… </a:t>
            </a:r>
            <a:r>
              <a:rPr lang="ru-RU" sz="2000" b="1" dirty="0">
                <a:latin typeface="Times New Roman" panose="02020603050405020304" pitchFamily="18" charset="0"/>
                <a:cs typeface="Times New Roman" panose="02020603050405020304" pitchFamily="18" charset="0"/>
              </a:rPr>
              <a:t>(Косички, хвостики)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На болотной кочке</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выросли… </a:t>
            </a:r>
            <a:r>
              <a:rPr lang="ru-RU" sz="2000" b="1" dirty="0">
                <a:latin typeface="Times New Roman" panose="02020603050405020304" pitchFamily="18" charset="0"/>
                <a:cs typeface="Times New Roman" panose="02020603050405020304" pitchFamily="18" charset="0"/>
              </a:rPr>
              <a:t>(Ягодки, грибочки)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Побывали мы в лесу,</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Увидали там… </a:t>
            </a:r>
            <a:r>
              <a:rPr lang="ru-RU" sz="2000" b="1" dirty="0">
                <a:latin typeface="Times New Roman" panose="02020603050405020304" pitchFamily="18" charset="0"/>
                <a:cs typeface="Times New Roman" panose="02020603050405020304" pitchFamily="18" charset="0"/>
              </a:rPr>
              <a:t>(Медведя, лису)</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Села у окошечка</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Серенькая… </a:t>
            </a:r>
            <a:r>
              <a:rPr lang="ru-RU" sz="2000" b="1" dirty="0">
                <a:latin typeface="Times New Roman" panose="02020603050405020304" pitchFamily="18" charset="0"/>
                <a:cs typeface="Times New Roman" panose="02020603050405020304" pitchFamily="18" charset="0"/>
              </a:rPr>
              <a:t>(Кошечка, собачка)</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У меня тяжелый груз,</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Я несу домой… </a:t>
            </a:r>
            <a:r>
              <a:rPr lang="ru-RU" sz="2000" b="1" dirty="0">
                <a:latin typeface="Times New Roman" panose="02020603050405020304" pitchFamily="18" charset="0"/>
                <a:cs typeface="Times New Roman" panose="02020603050405020304" pitchFamily="18" charset="0"/>
              </a:rPr>
              <a:t>(Яблоки, арбуз)</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Баю, </a:t>
            </a:r>
            <a:r>
              <a:rPr lang="ru-RU" sz="2000" i="1" dirty="0" err="1">
                <a:latin typeface="Times New Roman" panose="02020603050405020304" pitchFamily="18" charset="0"/>
                <a:cs typeface="Times New Roman" panose="02020603050405020304" pitchFamily="18" charset="0"/>
              </a:rPr>
              <a:t>баиньки</a:t>
            </a:r>
            <a:r>
              <a:rPr lang="ru-RU" sz="2000" i="1" dirty="0">
                <a:latin typeface="Times New Roman" panose="02020603050405020304" pitchFamily="18" charset="0"/>
                <a:cs typeface="Times New Roman" panose="02020603050405020304" pitchFamily="18" charset="0"/>
              </a:rPr>
              <a:t>, не плачь,</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Я куплю тебе… </a:t>
            </a:r>
            <a:r>
              <a:rPr lang="ru-RU" sz="2000" b="1" dirty="0">
                <a:latin typeface="Times New Roman" panose="02020603050405020304" pitchFamily="18" charset="0"/>
                <a:cs typeface="Times New Roman" panose="02020603050405020304" pitchFamily="18" charset="0"/>
              </a:rPr>
              <a:t>(Пирожок, калач)</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Подарили мишке</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К Дню рожденья</a:t>
            </a:r>
            <a:r>
              <a:rPr lang="ru-RU" sz="2000" b="1" i="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(Машинку, книжки)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a:latin typeface="Times New Roman" panose="02020603050405020304" pitchFamily="18" charset="0"/>
                <a:cs typeface="Times New Roman" panose="02020603050405020304" pitchFamily="18" charset="0"/>
              </a:rPr>
              <a:t>Слезы льются у Оксанки, У нее сломались</a:t>
            </a:r>
            <a:r>
              <a:rPr lang="ru-RU" sz="2000" b="1" i="1" dirty="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(Лыжи, санки)</a:t>
            </a:r>
            <a:r>
              <a:rPr lang="ru-RU" sz="2000" dirty="0">
                <a:latin typeface="Times New Roman" panose="02020603050405020304" pitchFamily="18" charset="0"/>
                <a:cs typeface="Times New Roman" panose="02020603050405020304" pitchFamily="18" charset="0"/>
              </a:rPr>
              <a:t/>
            </a:r>
            <a:br>
              <a:rPr lang="ru-RU" sz="2000" dirty="0">
                <a:latin typeface="Times New Roman" panose="02020603050405020304" pitchFamily="18" charset="0"/>
                <a:cs typeface="Times New Roman" panose="02020603050405020304" pitchFamily="18" charset="0"/>
              </a:rPr>
            </a:br>
            <a:r>
              <a:rPr lang="ru-RU" sz="2000" i="1" dirty="0" smtClean="0">
                <a:latin typeface="Times New Roman" panose="02020603050405020304" pitchFamily="18" charset="0"/>
                <a:cs typeface="Times New Roman" panose="02020603050405020304" pitchFamily="18" charset="0"/>
              </a:rPr>
              <a:t> Укусила </a:t>
            </a:r>
            <a:r>
              <a:rPr lang="ru-RU" sz="2000" i="1" dirty="0">
                <a:latin typeface="Times New Roman" panose="02020603050405020304" pitchFamily="18" charset="0"/>
                <a:cs typeface="Times New Roman" panose="02020603050405020304" pitchFamily="18" charset="0"/>
              </a:rPr>
              <a:t>кису муха,</a:t>
            </a:r>
            <a:r>
              <a:rPr lang="ru-RU" sz="2000" dirty="0">
                <a:latin typeface="Times New Roman" panose="02020603050405020304" pitchFamily="18" charset="0"/>
                <a:cs typeface="Times New Roman" panose="02020603050405020304" pitchFamily="18" charset="0"/>
              </a:rPr>
              <a:t> </a:t>
            </a:r>
            <a:r>
              <a:rPr lang="ru-RU" sz="2000" i="1" dirty="0">
                <a:latin typeface="Times New Roman" panose="02020603050405020304" pitchFamily="18" charset="0"/>
                <a:cs typeface="Times New Roman" panose="02020603050405020304" pitchFamily="18" charset="0"/>
              </a:rPr>
              <a:t>И болит у кисы … </a:t>
            </a:r>
            <a:r>
              <a:rPr lang="ru-RU" sz="2000" b="1" dirty="0">
                <a:latin typeface="Times New Roman" panose="02020603050405020304" pitchFamily="18" charset="0"/>
                <a:cs typeface="Times New Roman" panose="02020603050405020304" pitchFamily="18" charset="0"/>
              </a:rPr>
              <a:t>(Лапа, ухо)</a:t>
            </a:r>
            <a:r>
              <a:rPr lang="ru-RU" dirty="0"/>
              <a:t/>
            </a:r>
            <a:br>
              <a:rPr lang="ru-RU" dirty="0"/>
            </a:br>
            <a:endParaRPr lang="ru-RU" dirty="0"/>
          </a:p>
        </p:txBody>
      </p:sp>
    </p:spTree>
    <p:extLst>
      <p:ext uri="{BB962C8B-B14F-4D97-AF65-F5344CB8AC3E}">
        <p14:creationId xmlns:p14="http://schemas.microsoft.com/office/powerpoint/2010/main" val="2082277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425387"/>
            <a:ext cx="5915025" cy="7503459"/>
          </a:xfrm>
        </p:spPr>
        <p:txBody>
          <a:bodyPr>
            <a:normAutofit fontScale="90000"/>
          </a:bodyPr>
          <a:lstStyle/>
          <a:p>
            <a:r>
              <a:rPr lang="ru-RU" sz="2200" b="1" dirty="0" smtClean="0">
                <a:latin typeface="Times New Roman" panose="02020603050405020304" pitchFamily="18" charset="0"/>
                <a:cs typeface="Times New Roman" panose="02020603050405020304" pitchFamily="18" charset="0"/>
              </a:rPr>
              <a:t>             РАЗВИТИЕ </a:t>
            </a:r>
            <a:r>
              <a:rPr lang="ru-RU" sz="2200" b="1" dirty="0">
                <a:latin typeface="Times New Roman" panose="02020603050405020304" pitchFamily="18" charset="0"/>
                <a:cs typeface="Times New Roman" panose="02020603050405020304" pitchFamily="18" charset="0"/>
              </a:rPr>
              <a:t>РЕЧЕВОГО СЛУХА</a:t>
            </a:r>
            <a:r>
              <a:rPr lang="ru-RU" sz="2200" b="1" dirty="0" smtClean="0">
                <a:latin typeface="Times New Roman" panose="02020603050405020304" pitchFamily="18" charset="0"/>
                <a:cs typeface="Times New Roman" panose="02020603050405020304" pitchFamily="18" charset="0"/>
              </a:rPr>
              <a:t>.</a:t>
            </a:r>
            <a:br>
              <a:rPr lang="ru-RU" sz="2200" b="1"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smtClean="0">
                <a:latin typeface="Times New Roman" panose="02020603050405020304" pitchFamily="18" charset="0"/>
                <a:cs typeface="Times New Roman" panose="02020603050405020304" pitchFamily="18" charset="0"/>
              </a:rPr>
              <a:t>       </a:t>
            </a:r>
            <a:r>
              <a:rPr lang="ru-RU" sz="2200" b="1" dirty="0" smtClean="0">
                <a:solidFill>
                  <a:srgbClr val="FF0000"/>
                </a:solidFill>
                <a:latin typeface="Times New Roman" panose="02020603050405020304" pitchFamily="18" charset="0"/>
                <a:cs typeface="Times New Roman" panose="02020603050405020304" pitchFamily="18" charset="0"/>
              </a:rPr>
              <a:t>Игра </a:t>
            </a:r>
            <a:r>
              <a:rPr lang="ru-RU" sz="2200" b="1" dirty="0">
                <a:solidFill>
                  <a:srgbClr val="FF0000"/>
                </a:solidFill>
                <a:latin typeface="Times New Roman" panose="02020603050405020304" pitchFamily="18" charset="0"/>
                <a:cs typeface="Times New Roman" panose="02020603050405020304" pitchFamily="18" charset="0"/>
              </a:rPr>
              <a:t>«Угадай, близко или далеко поезд</a:t>
            </a:r>
            <a:r>
              <a:rPr lang="ru-RU" sz="2200" b="1" dirty="0" smtClean="0">
                <a:solidFill>
                  <a:srgbClr val="FF0000"/>
                </a:solidFill>
                <a:latin typeface="Times New Roman" panose="02020603050405020304" pitchFamily="18" charset="0"/>
                <a:cs typeface="Times New Roman" panose="02020603050405020304" pitchFamily="18" charset="0"/>
              </a:rPr>
              <a:t>»</a:t>
            </a:r>
            <a:br>
              <a:rPr lang="ru-RU" sz="2200" b="1" dirty="0" smtClean="0">
                <a:solidFill>
                  <a:srgbClr val="FF0000"/>
                </a:solidFill>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Цель</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Учить детей правильно определять силу голоса. Развитие умения различать на слух силу звука.</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Подготовительная работа</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Подобрать 3 картинки, на которых нарисован поезд. На первой картинке поезд стоит у станции. На второй - удаляется от нее, провожающие машут вслед. На третьей изображена станция, вдали, за лесом, виден последний вагон поезда.</a:t>
            </a:r>
            <a:br>
              <a:rPr lang="ru-RU" sz="2200" dirty="0">
                <a:latin typeface="Times New Roman" panose="02020603050405020304" pitchFamily="18" charset="0"/>
                <a:cs typeface="Times New Roman" panose="02020603050405020304" pitchFamily="18" charset="0"/>
              </a:rPr>
            </a:br>
            <a:r>
              <a:rPr lang="ru-RU" sz="2200" b="1" i="1" smtClean="0">
                <a:latin typeface="Times New Roman" panose="02020603050405020304" pitchFamily="18" charset="0"/>
                <a:cs typeface="Times New Roman" panose="02020603050405020304" pitchFamily="18" charset="0"/>
              </a:rPr>
              <a:t>Ход игры</a:t>
            </a:r>
            <a:r>
              <a:rPr lang="ru-RU" sz="2200" b="1" smtClean="0">
                <a:latin typeface="Times New Roman" panose="02020603050405020304" pitchFamily="18" charset="0"/>
                <a:cs typeface="Times New Roman" panose="02020603050405020304" pitchFamily="18" charset="0"/>
              </a:rPr>
              <a:t>:</a:t>
            </a: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Педагог ставит на доску 3 картинки с изображением поезда. Он говорит: «Поезд перед отходом со станции гудит - </a:t>
            </a:r>
            <a:r>
              <a:rPr lang="ru-RU" sz="2200" b="1" i="1" dirty="0" err="1">
                <a:latin typeface="Times New Roman" panose="02020603050405020304" pitchFamily="18" charset="0"/>
                <a:cs typeface="Times New Roman" panose="02020603050405020304" pitchFamily="18" charset="0"/>
              </a:rPr>
              <a:t>ууу</a:t>
            </a:r>
            <a:r>
              <a:rPr lang="ru-RU" sz="2200" dirty="0">
                <a:latin typeface="Times New Roman" panose="02020603050405020304" pitchFamily="18" charset="0"/>
                <a:cs typeface="Times New Roman" panose="02020603050405020304" pitchFamily="18" charset="0"/>
              </a:rPr>
              <a:t>. Поезд стоит близко, и мы слышим громкий гудок. (Произносит звук </a:t>
            </a:r>
            <a:r>
              <a:rPr lang="ru-RU" sz="2200" b="1" i="1" dirty="0" err="1">
                <a:latin typeface="Times New Roman" panose="02020603050405020304" pitchFamily="18" charset="0"/>
                <a:cs typeface="Times New Roman" panose="02020603050405020304" pitchFamily="18" charset="0"/>
              </a:rPr>
              <a:t>у</a:t>
            </a:r>
            <a:r>
              <a:rPr lang="ru-RU" sz="2200" dirty="0" err="1">
                <a:latin typeface="Times New Roman" panose="02020603050405020304" pitchFamily="18" charset="0"/>
                <a:cs typeface="Times New Roman" panose="02020603050405020304" pitchFamily="18" charset="0"/>
              </a:rPr>
              <a:t>громким</a:t>
            </a:r>
            <a:r>
              <a:rPr lang="ru-RU" sz="2200" dirty="0">
                <a:latin typeface="Times New Roman" panose="02020603050405020304" pitchFamily="18" charset="0"/>
                <a:cs typeface="Times New Roman" panose="02020603050405020304" pitchFamily="18" charset="0"/>
              </a:rPr>
              <a:t> голосом.) Когда поезд отошел от станции и загудел, мы услышали не такой громкий гудок. (Произносит звукоподражание обычным голосом средней громкости.) А когда поезд ушел далеко и загудел, его уже еле слышно». (Произносит звукоподражание тихим голосом.)</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Далее педагог произносит звук </a:t>
            </a:r>
            <a:r>
              <a:rPr lang="ru-RU" sz="2200" b="1" i="1" dirty="0">
                <a:latin typeface="Times New Roman" panose="02020603050405020304" pitchFamily="18" charset="0"/>
                <a:cs typeface="Times New Roman" panose="02020603050405020304" pitchFamily="18" charset="0"/>
              </a:rPr>
              <a:t>у</a:t>
            </a:r>
            <a:r>
              <a:rPr lang="ru-RU" sz="2200" dirty="0">
                <a:latin typeface="Times New Roman" panose="02020603050405020304" pitchFamily="18" charset="0"/>
                <a:cs typeface="Times New Roman" panose="02020603050405020304" pitchFamily="18" charset="0"/>
              </a:rPr>
              <a:t> с разной силой голоса, а дети указывают соответствующую картинку.</a:t>
            </a:r>
            <a:br>
              <a:rPr lang="ru-RU" sz="2200" dirty="0">
                <a:latin typeface="Times New Roman" panose="02020603050405020304" pitchFamily="18" charset="0"/>
                <a:cs typeface="Times New Roman" panose="02020603050405020304" pitchFamily="18" charset="0"/>
              </a:rPr>
            </a:br>
            <a:r>
              <a:rPr lang="ru-RU" sz="2200" b="1" i="1" dirty="0">
                <a:latin typeface="Times New Roman" panose="02020603050405020304" pitchFamily="18" charset="0"/>
                <a:cs typeface="Times New Roman" panose="02020603050405020304" pitchFamily="18" charset="0"/>
              </a:rPr>
              <a:t>Методические указания</a:t>
            </a:r>
            <a:r>
              <a:rPr lang="ru-RU" sz="2200" b="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Если дети будут отвечать правильно, то они сами поочередно могут быть ведущими (подавать сигнал голосом разной силы).</a:t>
            </a:r>
            <a:r>
              <a:rPr lang="ru-RU" dirty="0"/>
              <a:t/>
            </a:r>
            <a:br>
              <a:rPr lang="ru-RU" dirty="0"/>
            </a:br>
            <a:endParaRPr lang="ru-RU" dirty="0"/>
          </a:p>
        </p:txBody>
      </p:sp>
    </p:spTree>
    <p:extLst>
      <p:ext uri="{BB962C8B-B14F-4D97-AF65-F5344CB8AC3E}">
        <p14:creationId xmlns:p14="http://schemas.microsoft.com/office/powerpoint/2010/main" val="382969464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41293"/>
            <a:ext cx="5915025" cy="7987553"/>
          </a:xfrm>
        </p:spPr>
        <p:txBody>
          <a:bodyPr>
            <a:normAutofit fontScale="90000"/>
          </a:bodyPr>
          <a:lstStyle/>
          <a:p>
            <a:r>
              <a:rPr lang="ru-RU" b="1" i="1" dirty="0" smtClean="0"/>
              <a:t>                  Словесная игра </a:t>
            </a:r>
            <a:br>
              <a:rPr lang="ru-RU" b="1" i="1" dirty="0" smtClean="0"/>
            </a:br>
            <a:r>
              <a:rPr lang="ru-RU" b="1" i="1" dirty="0" smtClean="0"/>
              <a:t>          </a:t>
            </a:r>
            <a:r>
              <a:rPr lang="ru-RU" b="1" i="1" dirty="0" smtClean="0">
                <a:solidFill>
                  <a:srgbClr val="FF0000"/>
                </a:solidFill>
              </a:rPr>
              <a:t>«Четвертый лишний»</a:t>
            </a:r>
            <a:br>
              <a:rPr lang="ru-RU" b="1" i="1" dirty="0" smtClean="0">
                <a:solidFill>
                  <a:srgbClr val="FF0000"/>
                </a:solidFill>
              </a:rPr>
            </a:br>
            <a:r>
              <a:rPr lang="ru-RU" b="1" i="1" dirty="0" smtClean="0">
                <a:solidFill>
                  <a:srgbClr val="FF0000"/>
                </a:solidFill>
              </a:rPr>
              <a:t/>
            </a:r>
            <a:br>
              <a:rPr lang="ru-RU" b="1" i="1" dirty="0" smtClean="0">
                <a:solidFill>
                  <a:srgbClr val="FF0000"/>
                </a:solidFill>
              </a:rPr>
            </a:br>
            <a:r>
              <a:rPr lang="ru-RU" sz="3100" b="1" i="1" dirty="0" smtClean="0">
                <a:latin typeface="Times New Roman" panose="02020603050405020304" pitchFamily="18" charset="0"/>
                <a:cs typeface="Times New Roman" panose="02020603050405020304" pitchFamily="18" charset="0"/>
              </a:rPr>
              <a:t>Цель</a:t>
            </a:r>
            <a:r>
              <a:rPr lang="ru-RU" sz="3100" dirty="0" smtClean="0">
                <a:latin typeface="Times New Roman" panose="02020603050405020304" pitchFamily="18" charset="0"/>
                <a:cs typeface="Times New Roman" panose="02020603050405020304" pitchFamily="18" charset="0"/>
              </a:rPr>
              <a:t>: Развитие внимания, логического речи, фонематического слуха.</a:t>
            </a:r>
            <a:br>
              <a:rPr lang="ru-RU" sz="3100" dirty="0" smtClean="0">
                <a:latin typeface="Times New Roman" panose="02020603050405020304" pitchFamily="18" charset="0"/>
                <a:cs typeface="Times New Roman" panose="02020603050405020304" pitchFamily="18" charset="0"/>
              </a:rPr>
            </a:br>
            <a:r>
              <a:rPr lang="ru-RU" sz="3100" b="1" i="1" dirty="0" smtClean="0">
                <a:latin typeface="Times New Roman" panose="02020603050405020304" pitchFamily="18" charset="0"/>
                <a:cs typeface="Times New Roman" panose="02020603050405020304" pitchFamily="18" charset="0"/>
              </a:rPr>
              <a:t>Ход игры</a:t>
            </a:r>
            <a:br>
              <a:rPr lang="ru-RU" sz="3100" b="1" i="1" dirty="0" smtClean="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И</a:t>
            </a:r>
            <a:r>
              <a:rPr lang="ru-RU" sz="3100" dirty="0" smtClean="0">
                <a:latin typeface="Times New Roman" panose="02020603050405020304" pitchFamily="18" charset="0"/>
                <a:cs typeface="Times New Roman" panose="02020603050405020304" pitchFamily="18" charset="0"/>
              </a:rPr>
              <a:t>з </a:t>
            </a:r>
            <a:r>
              <a:rPr lang="ru-RU" sz="3100" dirty="0">
                <a:latin typeface="Times New Roman" panose="02020603050405020304" pitchFamily="18" charset="0"/>
                <a:cs typeface="Times New Roman" panose="02020603050405020304" pitchFamily="18" charset="0"/>
              </a:rPr>
              <a:t>четырёх слов, отчётливо произнесённых взрослым, ребёнок должен назвать то, которое отличается от остальных:</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Канава – канава – какао – канава</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Ком – ком – кот – ком</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Утёнок – утёнок – утёнок – котёнок</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Будка – буква – будка – будка</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Винт – винт – бинт – винт</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Минута – монета – минута – минута</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Буфет – буфет – букет – буфет</a:t>
            </a:r>
            <a:br>
              <a:rPr lang="ru-RU" sz="3100"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Дудка – будка – будка – будка</a:t>
            </a:r>
            <a:br>
              <a:rPr lang="ru-RU" sz="3100" dirty="0">
                <a:latin typeface="Times New Roman" panose="02020603050405020304" pitchFamily="18" charset="0"/>
                <a:cs typeface="Times New Roman" panose="02020603050405020304" pitchFamily="18" charset="0"/>
              </a:rPr>
            </a:br>
            <a:endParaRPr lang="ru-RU" sz="3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313219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14399"/>
            <a:ext cx="5915025" cy="8095129"/>
          </a:xfrm>
        </p:spPr>
        <p:txBody>
          <a:bodyPr>
            <a:normAutofit fontScale="90000"/>
          </a:bodyPr>
          <a:lstStyle/>
          <a:p>
            <a:r>
              <a:rPr lang="ru-RU" b="1" dirty="0" smtClean="0"/>
              <a:t>              Словесная игра</a:t>
            </a:r>
            <a:br>
              <a:rPr lang="ru-RU" b="1" dirty="0" smtClean="0"/>
            </a:br>
            <a:r>
              <a:rPr lang="ru-RU" b="1" dirty="0" smtClean="0">
                <a:solidFill>
                  <a:srgbClr val="FF0000"/>
                </a:solidFill>
              </a:rPr>
              <a:t>       «Четвертый лишний 2»</a:t>
            </a:r>
            <a:br>
              <a:rPr lang="ru-RU" b="1" dirty="0" smtClean="0">
                <a:solidFill>
                  <a:srgbClr val="FF0000"/>
                </a:solidFill>
              </a:rPr>
            </a:br>
            <a:r>
              <a:rPr lang="ru-RU" b="1" dirty="0">
                <a:solidFill>
                  <a:srgbClr val="FF0000"/>
                </a:solidFill>
              </a:rPr>
              <a:t/>
            </a:r>
            <a:br>
              <a:rPr lang="ru-RU" b="1" dirty="0">
                <a:solidFill>
                  <a:srgbClr val="FF0000"/>
                </a:solidFill>
              </a:rPr>
            </a:br>
            <a:r>
              <a:rPr lang="ru-RU" b="1" i="1" dirty="0" smtClean="0">
                <a:latin typeface="Times New Roman" panose="02020603050405020304" pitchFamily="18" charset="0"/>
                <a:cs typeface="Times New Roman" panose="02020603050405020304" pitchFamily="18" charset="0"/>
              </a:rPr>
              <a:t>Цель: </a:t>
            </a:r>
            <a:r>
              <a:rPr lang="ru-RU" dirty="0" smtClean="0">
                <a:latin typeface="Times New Roman" panose="02020603050405020304" pitchFamily="18" charset="0"/>
                <a:cs typeface="Times New Roman" panose="02020603050405020304" pitchFamily="18" charset="0"/>
              </a:rPr>
              <a:t>развитие внимания, логического мышления, умения сопоставлять, классифицировать.</a:t>
            </a:r>
            <a:br>
              <a:rPr lang="ru-RU" dirty="0" smtClean="0">
                <a:latin typeface="Times New Roman" panose="02020603050405020304" pitchFamily="18" charset="0"/>
                <a:cs typeface="Times New Roman" panose="02020603050405020304" pitchFamily="18" charset="0"/>
              </a:rPr>
            </a:br>
            <a:r>
              <a:rPr lang="ru-RU" b="1" i="1" dirty="0" smtClean="0">
                <a:latin typeface="Times New Roman" panose="02020603050405020304" pitchFamily="18" charset="0"/>
                <a:cs typeface="Times New Roman" panose="02020603050405020304" pitchFamily="18" charset="0"/>
              </a:rPr>
              <a:t>Ход игры:</a:t>
            </a:r>
            <a:br>
              <a:rPr lang="ru-RU" b="1" i="1" dirty="0" smtClean="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И</a:t>
            </a:r>
            <a:r>
              <a:rPr lang="ru-RU" dirty="0" smtClean="0">
                <a:latin typeface="Times New Roman" panose="02020603050405020304" pitchFamily="18" charset="0"/>
                <a:cs typeface="Times New Roman" panose="02020603050405020304" pitchFamily="18" charset="0"/>
              </a:rPr>
              <a:t>з </a:t>
            </a:r>
            <a:r>
              <a:rPr lang="ru-RU" dirty="0">
                <a:latin typeface="Times New Roman" panose="02020603050405020304" pitchFamily="18" charset="0"/>
                <a:cs typeface="Times New Roman" panose="02020603050405020304" pitchFamily="18" charset="0"/>
              </a:rPr>
              <a:t>каждых четырёх слов ребёнок должен выбрать слово, которое по звуковому составу не похоже на остальных 3:</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Мак – так – бак – банан</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Сом – ком – индюк – дом</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Лимон – вагон – кот – бутон</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Мак – бак – веник – рак</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Совок – гном – венок – каток</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Пятка – ватка – лимон – кадка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Ветка – диван – клетка – сетка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Каток – дом – моток – поток</a:t>
            </a:r>
          </a:p>
        </p:txBody>
      </p:sp>
    </p:spTree>
    <p:extLst>
      <p:ext uri="{BB962C8B-B14F-4D97-AF65-F5344CB8AC3E}">
        <p14:creationId xmlns:p14="http://schemas.microsoft.com/office/powerpoint/2010/main" val="173204047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860611"/>
            <a:ext cx="5915025" cy="8148917"/>
          </a:xfrm>
        </p:spPr>
        <p:txBody>
          <a:bodyPr>
            <a:normAutofit fontScale="90000"/>
          </a:bodyPr>
          <a:lstStyle/>
          <a:p>
            <a:r>
              <a:rPr lang="ru-RU" b="1" dirty="0" smtClean="0"/>
              <a:t>                  Словесная игра</a:t>
            </a:r>
            <a:br>
              <a:rPr lang="ru-RU" b="1" dirty="0" smtClean="0"/>
            </a:br>
            <a:r>
              <a:rPr lang="ru-RU" b="1" dirty="0" smtClean="0"/>
              <a:t>       </a:t>
            </a:r>
            <a:r>
              <a:rPr lang="ru-RU" sz="3600" b="1" dirty="0" smtClean="0">
                <a:solidFill>
                  <a:srgbClr val="FF0000"/>
                </a:solidFill>
                <a:latin typeface="Times New Roman" panose="02020603050405020304" pitchFamily="18" charset="0"/>
                <a:cs typeface="Times New Roman" panose="02020603050405020304" pitchFamily="18" charset="0"/>
              </a:rPr>
              <a:t>«Рифма </a:t>
            </a:r>
            <a:r>
              <a:rPr lang="ru-RU" sz="3600" b="1" dirty="0">
                <a:solidFill>
                  <a:srgbClr val="FF0000"/>
                </a:solidFill>
                <a:latin typeface="Times New Roman" panose="02020603050405020304" pitchFamily="18" charset="0"/>
                <a:cs typeface="Times New Roman" panose="02020603050405020304" pitchFamily="18" charset="0"/>
              </a:rPr>
              <a:t>– </a:t>
            </a:r>
            <a:r>
              <a:rPr lang="ru-RU" sz="3600" b="1" dirty="0" smtClean="0">
                <a:solidFill>
                  <a:srgbClr val="FF0000"/>
                </a:solidFill>
                <a:latin typeface="Times New Roman" panose="02020603050405020304" pitchFamily="18" charset="0"/>
                <a:cs typeface="Times New Roman" panose="02020603050405020304" pitchFamily="18" charset="0"/>
              </a:rPr>
              <a:t>помощница».</a:t>
            </a:r>
            <a:r>
              <a:rPr lang="ru-RU" sz="3600" dirty="0">
                <a:solidFill>
                  <a:srgbClr val="FF0000"/>
                </a:solidFill>
                <a:latin typeface="Times New Roman" panose="02020603050405020304" pitchFamily="18" charset="0"/>
                <a:cs typeface="Times New Roman" panose="02020603050405020304" pitchFamily="18" charset="0"/>
              </a:rPr>
              <a:t> </a:t>
            </a:r>
            <a:r>
              <a:rPr lang="ru-RU" sz="3600" dirty="0" smtClean="0">
                <a:solidFill>
                  <a:srgbClr val="FF0000"/>
                </a:solidFill>
                <a:latin typeface="Times New Roman" panose="02020603050405020304" pitchFamily="18" charset="0"/>
                <a:cs typeface="Times New Roman" panose="02020603050405020304" pitchFamily="18" charset="0"/>
              </a:rPr>
              <a:t/>
            </a:r>
            <a:br>
              <a:rPr lang="ru-RU" sz="3600" dirty="0" smtClean="0">
                <a:solidFill>
                  <a:srgbClr val="FF0000"/>
                </a:solidFill>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Цель</a:t>
            </a:r>
            <a:r>
              <a:rPr lang="ru-RU" sz="2700" dirty="0" smtClean="0">
                <a:latin typeface="Times New Roman" panose="02020603050405020304" pitchFamily="18" charset="0"/>
                <a:cs typeface="Times New Roman" panose="02020603050405020304" pitchFamily="18" charset="0"/>
              </a:rPr>
              <a:t>: Развитие умения подбирать отгадки к загадкам в соответствии с рифмой.</a:t>
            </a:r>
            <a:br>
              <a:rPr lang="ru-RU" sz="2700" dirty="0" smtClean="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br>
              <a:rPr lang="ru-RU" sz="2700" b="1" i="1"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Р</a:t>
            </a:r>
            <a:r>
              <a:rPr lang="ru-RU" sz="2700" dirty="0" smtClean="0">
                <a:latin typeface="Times New Roman" panose="02020603050405020304" pitchFamily="18" charset="0"/>
                <a:cs typeface="Times New Roman" panose="02020603050405020304" pitchFamily="18" charset="0"/>
              </a:rPr>
              <a:t>ебёнку </a:t>
            </a:r>
            <a:r>
              <a:rPr lang="ru-RU" sz="2700" dirty="0">
                <a:latin typeface="Times New Roman" panose="02020603050405020304" pitchFamily="18" charset="0"/>
                <a:cs typeface="Times New Roman" panose="02020603050405020304" pitchFamily="18" charset="0"/>
              </a:rPr>
              <a:t>объясняют, что рифма может быть помощницей, по ней можно догадаться, например. О каком животном идёт речь:</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Вместо шерсти иглы сплошь, Враг мышей – колючий … </a:t>
            </a:r>
            <a:r>
              <a:rPr lang="ru-RU" sz="2700" b="1" dirty="0">
                <a:latin typeface="Times New Roman" panose="02020603050405020304" pitchFamily="18" charset="0"/>
                <a:cs typeface="Times New Roman" panose="02020603050405020304" pitchFamily="18" charset="0"/>
              </a:rPr>
              <a:t>(ЁЖ)</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На носу зверь носит рог, И зовётся … </a:t>
            </a:r>
            <a:r>
              <a:rPr lang="ru-RU" sz="2700" b="1" dirty="0">
                <a:latin typeface="Times New Roman" panose="02020603050405020304" pitchFamily="18" charset="0"/>
                <a:cs typeface="Times New Roman" panose="02020603050405020304" pitchFamily="18" charset="0"/>
              </a:rPr>
              <a:t>(НОСОРОГ)</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Среди зверей слывёт царём, Его зовут бесстрашным … (ЛЬВОМ)</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По реке плывёт бревно, Ох, и злющее оно!</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Тем, кто в речку угодил, Нос откусит … </a:t>
            </a:r>
            <a:r>
              <a:rPr lang="ru-RU" sz="2700" b="1" dirty="0">
                <a:latin typeface="Times New Roman" panose="02020603050405020304" pitchFamily="18" charset="0"/>
                <a:cs typeface="Times New Roman" panose="02020603050405020304" pitchFamily="18" charset="0"/>
              </a:rPr>
              <a:t>(КРОКОДИЛ)</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Может плавать целый день, В ледяной воде... </a:t>
            </a:r>
            <a:r>
              <a:rPr lang="ru-RU" sz="2700" b="1" dirty="0">
                <a:latin typeface="Times New Roman" panose="02020603050405020304" pitchFamily="18" charset="0"/>
                <a:cs typeface="Times New Roman" panose="02020603050405020304" pitchFamily="18" charset="0"/>
              </a:rPr>
              <a:t>(ТЮЛЕНЬ)</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 овечках знает толк, Свирепый серый … </a:t>
            </a:r>
            <a:r>
              <a:rPr lang="ru-RU" sz="2700" b="1" dirty="0">
                <a:latin typeface="Times New Roman" panose="02020603050405020304" pitchFamily="18" charset="0"/>
                <a:cs typeface="Times New Roman" panose="02020603050405020304" pitchFamily="18" charset="0"/>
              </a:rPr>
              <a:t>(ВОЛК)</a:t>
            </a: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На себе везёт </a:t>
            </a:r>
            <a:r>
              <a:rPr lang="ru-RU" sz="2700" dirty="0" err="1">
                <a:latin typeface="Times New Roman" panose="02020603050405020304" pitchFamily="18" charset="0"/>
                <a:cs typeface="Times New Roman" panose="02020603050405020304" pitchFamily="18" charset="0"/>
              </a:rPr>
              <a:t>непрытко</a:t>
            </a:r>
            <a:r>
              <a:rPr lang="ru-RU" sz="2700" dirty="0">
                <a:latin typeface="Times New Roman" panose="02020603050405020304" pitchFamily="18" charset="0"/>
                <a:cs typeface="Times New Roman" panose="02020603050405020304" pitchFamily="18" charset="0"/>
              </a:rPr>
              <a:t>, Домик собственный … </a:t>
            </a:r>
            <a:r>
              <a:rPr lang="ru-RU" sz="2700" b="1" dirty="0">
                <a:latin typeface="Times New Roman" panose="02020603050405020304" pitchFamily="18" charset="0"/>
                <a:cs typeface="Times New Roman" panose="02020603050405020304" pitchFamily="18" charset="0"/>
              </a:rPr>
              <a:t>(УЛИТКА)</a:t>
            </a:r>
            <a:r>
              <a:rPr lang="ru-RU" dirty="0"/>
              <a:t/>
            </a:r>
            <a:br>
              <a:rPr lang="ru-RU" dirty="0"/>
            </a:br>
            <a:endParaRPr lang="ru-RU" dirty="0"/>
          </a:p>
        </p:txBody>
      </p:sp>
    </p:spTree>
    <p:extLst>
      <p:ext uri="{BB962C8B-B14F-4D97-AF65-F5344CB8AC3E}">
        <p14:creationId xmlns:p14="http://schemas.microsoft.com/office/powerpoint/2010/main" val="314485642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4094" y="1183341"/>
            <a:ext cx="5902419" cy="7906870"/>
          </a:xfrm>
        </p:spPr>
        <p:txBody>
          <a:bodyPr>
            <a:normAutofit fontScale="90000"/>
          </a:bodyPr>
          <a:lstStyle/>
          <a:p>
            <a:r>
              <a:rPr lang="ru-RU" sz="2200" b="1" dirty="0">
                <a:latin typeface="Times New Roman" panose="02020603050405020304" pitchFamily="18" charset="0"/>
                <a:cs typeface="Times New Roman" panose="02020603050405020304" pitchFamily="18" charset="0"/>
              </a:rPr>
              <a:t>Для ребят помладше:</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Апельсины и бананы очень любят… (обезьяны)</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У меня пропал носок, утащил его… (щенок)</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 реке большая драка: поссорились два… (рака)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Очень много окон в нем. Мы живем в нем. Это… (дом)</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Не боюсь я слова "брысь", - я лесная кошка… (рысь)</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Встает на заре, поет во дворе, на голове гребешок. Кто же это?... (петушок)</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Подставив солнышку бочок, лежит на грядке… (кабачок)</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Вяжет мама длинный шарф, потому что сын - … (жираф</a:t>
            </a:r>
            <a:r>
              <a:rPr lang="ru-RU" sz="2200" dirty="0" smtClean="0">
                <a:latin typeface="Times New Roman" panose="02020603050405020304" pitchFamily="18" charset="0"/>
                <a:cs typeface="Times New Roman" panose="02020603050405020304" pitchFamily="18" charset="0"/>
              </a:rPr>
              <a:t>)</a:t>
            </a:r>
            <a:br>
              <a:rPr lang="ru-RU" sz="2200" dirty="0" smtClean="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Для ребят постарше:</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Как зовут меня, скажи. Часто прячусь я во ржи,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Скромный полевой цветок, синеглазый… (василек)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"Спинка в веснушках. Ах, как неловко!" –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И покраснела… (божья коровка)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Не колючий, светло-синий, по кустам развешан… (иней)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Вкус у ягоды хорош, но сорви ее поди-ка: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Куст в колючках, будто еж, вот и назван… (ежевика)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Злая, как волчица. Жжется, как горчица!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Что это за диво? Это же… (крапива)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В колючках еж и ерш, но сразу разберешь: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Кто ежится, тот… (еж), а кто ершится - … (ерш)</a:t>
            </a:r>
            <a:r>
              <a:rPr lang="ru-RU" dirty="0"/>
              <a:t/>
            </a:r>
            <a:br>
              <a:rPr lang="ru-RU" dirty="0"/>
            </a:br>
            <a:endParaRPr lang="ru-RU" dirty="0"/>
          </a:p>
        </p:txBody>
      </p:sp>
    </p:spTree>
    <p:extLst>
      <p:ext uri="{BB962C8B-B14F-4D97-AF65-F5344CB8AC3E}">
        <p14:creationId xmlns:p14="http://schemas.microsoft.com/office/powerpoint/2010/main" val="19292659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41293"/>
            <a:ext cx="5915025" cy="8014447"/>
          </a:xfrm>
        </p:spPr>
        <p:txBody>
          <a:bodyPr>
            <a:normAutofit fontScale="90000"/>
          </a:bodyPr>
          <a:lstStyle/>
          <a:p>
            <a:r>
              <a:rPr lang="ru-RU" b="1" dirty="0" smtClean="0"/>
              <a:t>                  Словесная игра </a:t>
            </a:r>
            <a:br>
              <a:rPr lang="ru-RU" b="1" dirty="0" smtClean="0"/>
            </a:br>
            <a:r>
              <a:rPr lang="ru-RU" b="1" dirty="0" smtClean="0"/>
              <a:t>          </a:t>
            </a:r>
            <a:r>
              <a:rPr lang="ru-RU" b="1" dirty="0" smtClean="0">
                <a:solidFill>
                  <a:srgbClr val="FF0000"/>
                </a:solidFill>
              </a:rPr>
              <a:t>«Рифма </a:t>
            </a:r>
            <a:r>
              <a:rPr lang="ru-RU" b="1" dirty="0">
                <a:solidFill>
                  <a:srgbClr val="FF0000"/>
                </a:solidFill>
              </a:rPr>
              <a:t>– обманщица</a:t>
            </a:r>
            <a:r>
              <a:rPr lang="ru-RU" b="1" dirty="0" smtClean="0">
                <a:solidFill>
                  <a:srgbClr val="FF0000"/>
                </a:solidFill>
              </a:rPr>
              <a:t>.»</a:t>
            </a:r>
            <a:br>
              <a:rPr lang="ru-RU" b="1" dirty="0" smtClean="0">
                <a:solidFill>
                  <a:srgbClr val="FF0000"/>
                </a:solidFill>
              </a:rPr>
            </a:br>
            <a:r>
              <a:rPr lang="ru-RU" b="1" dirty="0" smtClean="0">
                <a:solidFill>
                  <a:srgbClr val="FF0000"/>
                </a:solidFill>
              </a:rPr>
              <a:t/>
            </a:r>
            <a:br>
              <a:rPr lang="ru-RU" b="1" dirty="0" smtClean="0">
                <a:solidFill>
                  <a:srgbClr val="FF0000"/>
                </a:solidFill>
              </a:rPr>
            </a:br>
            <a:r>
              <a:rPr lang="ru-RU" sz="2900" dirty="0"/>
              <a:t> </a:t>
            </a:r>
            <a:r>
              <a:rPr lang="ru-RU" sz="2900" b="1" i="1" dirty="0" smtClean="0">
                <a:latin typeface="Times New Roman" panose="02020603050405020304" pitchFamily="18" charset="0"/>
                <a:cs typeface="Times New Roman" panose="02020603050405020304" pitchFamily="18" charset="0"/>
              </a:rPr>
              <a:t>Цель</a:t>
            </a:r>
            <a:r>
              <a:rPr lang="ru-RU" sz="2900" dirty="0" smtClean="0">
                <a:latin typeface="Times New Roman" panose="02020603050405020304" pitchFamily="18" charset="0"/>
                <a:cs typeface="Times New Roman" panose="02020603050405020304" pitchFamily="18" charset="0"/>
              </a:rPr>
              <a:t>: развитие внимания, логического мышления, умения сопоставлять.</a:t>
            </a:r>
            <a:br>
              <a:rPr lang="ru-RU" sz="2900" dirty="0" smtClean="0">
                <a:latin typeface="Times New Roman" panose="02020603050405020304" pitchFamily="18" charset="0"/>
                <a:cs typeface="Times New Roman" panose="02020603050405020304" pitchFamily="18" charset="0"/>
              </a:rPr>
            </a:br>
            <a:r>
              <a:rPr lang="ru-RU" sz="2900" b="1" i="1" dirty="0" smtClean="0">
                <a:latin typeface="Times New Roman" panose="02020603050405020304" pitchFamily="18" charset="0"/>
                <a:cs typeface="Times New Roman" panose="02020603050405020304" pitchFamily="18" charset="0"/>
              </a:rPr>
              <a:t>Ход игры:</a:t>
            </a:r>
            <a:br>
              <a:rPr lang="ru-RU" sz="2900" b="1" i="1" dirty="0" smtClean="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Р</a:t>
            </a:r>
            <a:r>
              <a:rPr lang="ru-RU" sz="2900" dirty="0" smtClean="0">
                <a:latin typeface="Times New Roman" panose="02020603050405020304" pitchFamily="18" charset="0"/>
                <a:cs typeface="Times New Roman" panose="02020603050405020304" pitchFamily="18" charset="0"/>
              </a:rPr>
              <a:t>ебёнку </a:t>
            </a:r>
            <a:r>
              <a:rPr lang="ru-RU" sz="2900" dirty="0">
                <a:latin typeface="Times New Roman" panose="02020603050405020304" pitchFamily="18" charset="0"/>
                <a:cs typeface="Times New Roman" panose="02020603050405020304" pitchFamily="18" charset="0"/>
              </a:rPr>
              <a:t>говорят, что рифма может быть обманщицей: загадано одно слово, а рифма подсказывает совсем другое.</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Что хозяин говорит, Он спокойно повторит.</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Ай да голос, ай да слух! Что за умница … </a:t>
            </a:r>
            <a:r>
              <a:rPr lang="ru-RU" sz="2900" b="1" dirty="0">
                <a:latin typeface="Times New Roman" panose="02020603050405020304" pitchFamily="18" charset="0"/>
                <a:cs typeface="Times New Roman" panose="02020603050405020304" pitchFamily="18" charset="0"/>
              </a:rPr>
              <a:t>(попугай)</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Мёд с малиной – это блюдо Объеденье для … </a:t>
            </a:r>
            <a:r>
              <a:rPr lang="ru-RU" sz="2900" b="1" dirty="0">
                <a:latin typeface="Times New Roman" panose="02020603050405020304" pitchFamily="18" charset="0"/>
                <a:cs typeface="Times New Roman" panose="02020603050405020304" pitchFamily="18" charset="0"/>
              </a:rPr>
              <a:t>(медведя)</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Нору день и ночь копаю, Вовсе солнышка не знаю,</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Не найдёшь мои глаза, А зовут меня … </a:t>
            </a:r>
            <a:r>
              <a:rPr lang="ru-RU" sz="2900" b="1" dirty="0">
                <a:latin typeface="Times New Roman" panose="02020603050405020304" pitchFamily="18" charset="0"/>
                <a:cs typeface="Times New Roman" panose="02020603050405020304" pitchFamily="18" charset="0"/>
              </a:rPr>
              <a:t>(крот)</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На двух ногах от всех погонь, Умчится быстроногий … </a:t>
            </a:r>
            <a:r>
              <a:rPr lang="ru-RU" sz="2900" b="1" dirty="0">
                <a:latin typeface="Times New Roman" panose="02020603050405020304" pitchFamily="18" charset="0"/>
                <a:cs typeface="Times New Roman" panose="02020603050405020304" pitchFamily="18" charset="0"/>
              </a:rPr>
              <a:t>(заяц)</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endParaRPr lang="ru-RU"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68766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914400"/>
            <a:ext cx="5915025" cy="8148917"/>
          </a:xfrm>
        </p:spPr>
        <p:txBody>
          <a:bodyPr>
            <a:normAutofit fontScale="90000"/>
          </a:bodyPr>
          <a:lstStyle/>
          <a:p>
            <a:r>
              <a:rPr lang="ru-RU" sz="2100" dirty="0">
                <a:latin typeface="Times New Roman" panose="02020603050405020304" pitchFamily="18" charset="0"/>
                <a:cs typeface="Times New Roman" panose="02020603050405020304" pitchFamily="18" charset="0"/>
              </a:rPr>
              <a:t>С пальмы вниз, на пальму снова ловко прыгает… корова (и никакая не корова, а обезьяна)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Дочерей и сыновей учит хрюкать… соловей (свинья)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Кто любит по ветвям носиться? Конечно, рыжая ... лисица (белка)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Хвост веером, на голове корона. Нет птицы краше, чем… ворона (павлин)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В теплой лужице своей громко квакал… соловей или муравей (лягушка)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Кто в малине знает толк? Косолапый, бурый… волк (конечно, медведь)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Зимой в берлоге видит сон лохматый, косолапый… слон (снова мишка)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На заборе поутру кукарекал… кенгуру (петух)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В чаще, голову задрав, воет с голоду… жираф (волк)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Над лесной полянкой ночью долго слышался кошмар: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ухал, ахал, выл по-волчьи и пугал зверей… комар (филин)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По сосне, как в барабан, застучал в лесу... кабан или баран (дятел)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Все преграды одолев, бьет копытом верный… лев (конь) </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По горной круче проходил обросший шерстью …крокодил (козёл)</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Длиннее шеи не найдёшь. Сорвёт любую ветку …ёж (жираф)</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Под луною песню петь сел на веточку…медведь (соловей)</a:t>
            </a:r>
            <a:br>
              <a:rPr lang="ru-RU" sz="2100" dirty="0">
                <a:latin typeface="Times New Roman" panose="02020603050405020304" pitchFamily="18" charset="0"/>
                <a:cs typeface="Times New Roman" panose="02020603050405020304" pitchFamily="18" charset="0"/>
              </a:rPr>
            </a:br>
            <a:r>
              <a:rPr lang="ru-RU" sz="2100" dirty="0">
                <a:latin typeface="Times New Roman" panose="02020603050405020304" pitchFamily="18" charset="0"/>
                <a:cs typeface="Times New Roman" panose="02020603050405020304" pitchFamily="18" charset="0"/>
              </a:rPr>
              <a:t>Фрукты хоботом берёт толстокожий …бегемот (слон)</a:t>
            </a:r>
            <a:r>
              <a:rPr lang="ru-RU" dirty="0"/>
              <a:t/>
            </a:r>
            <a:br>
              <a:rPr lang="ru-RU" dirty="0"/>
            </a:br>
            <a:endParaRPr lang="ru-RU" dirty="0"/>
          </a:p>
        </p:txBody>
      </p:sp>
    </p:spTree>
    <p:extLst>
      <p:ext uri="{BB962C8B-B14F-4D97-AF65-F5344CB8AC3E}">
        <p14:creationId xmlns:p14="http://schemas.microsoft.com/office/powerpoint/2010/main" val="23883761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1671" y="1290918"/>
            <a:ext cx="5794842" cy="7745505"/>
          </a:xfrm>
        </p:spPr>
        <p:txBody>
          <a:bodyPr>
            <a:normAutofit fontScale="90000"/>
          </a:bodyPr>
          <a:lstStyle/>
          <a:p>
            <a:r>
              <a:rPr lang="ru-RU" sz="3100" b="1" dirty="0" smtClean="0">
                <a:solidFill>
                  <a:srgbClr val="FF0000"/>
                </a:solidFill>
                <a:latin typeface="Times New Roman" panose="02020603050405020304" pitchFamily="18" charset="0"/>
                <a:cs typeface="Times New Roman" panose="02020603050405020304" pitchFamily="18" charset="0"/>
              </a:rPr>
              <a:t>     Игра </a:t>
            </a:r>
            <a:r>
              <a:rPr lang="ru-RU" sz="3100" b="1" dirty="0">
                <a:solidFill>
                  <a:srgbClr val="FF0000"/>
                </a:solidFill>
                <a:latin typeface="Times New Roman" panose="02020603050405020304" pitchFamily="18" charset="0"/>
                <a:cs typeface="Times New Roman" panose="02020603050405020304" pitchFamily="18" charset="0"/>
              </a:rPr>
              <a:t>«Идите с нами играть</a:t>
            </a:r>
            <a:r>
              <a:rPr lang="ru-RU" sz="3100" b="1" dirty="0" smtClean="0">
                <a:solidFill>
                  <a:srgbClr val="FF0000"/>
                </a:solidFill>
                <a:latin typeface="Times New Roman" panose="02020603050405020304" pitchFamily="18" charset="0"/>
                <a:cs typeface="Times New Roman" panose="02020603050405020304" pitchFamily="18" charset="0"/>
              </a:rPr>
              <a:t>»</a:t>
            </a:r>
            <a:br>
              <a:rPr lang="ru-RU" sz="3100" b="1" dirty="0" smtClean="0">
                <a:solidFill>
                  <a:srgbClr val="FF0000"/>
                </a:solidFill>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
            </a:r>
            <a:br>
              <a:rPr lang="ru-RU" sz="3100" dirty="0">
                <a:latin typeface="Times New Roman" panose="02020603050405020304" pitchFamily="18" charset="0"/>
                <a:cs typeface="Times New Roman" panose="02020603050405020304" pitchFamily="18" charset="0"/>
              </a:rPr>
            </a:br>
            <a:r>
              <a:rPr lang="ru-RU" sz="3100" b="1" i="1" dirty="0" smtClean="0">
                <a:latin typeface="Times New Roman" panose="02020603050405020304" pitchFamily="18" charset="0"/>
                <a:cs typeface="Times New Roman" panose="02020603050405020304" pitchFamily="18" charset="0"/>
              </a:rPr>
              <a:t>Цель</a:t>
            </a:r>
            <a:r>
              <a:rPr lang="ru-RU" sz="3100" dirty="0">
                <a:latin typeface="Times New Roman" panose="02020603050405020304" pitchFamily="18" charset="0"/>
                <a:cs typeface="Times New Roman" panose="02020603050405020304" pitchFamily="18" charset="0"/>
              </a:rPr>
              <a:t>:</a:t>
            </a:r>
            <a:r>
              <a:rPr lang="ru-RU" sz="3100" dirty="0" smtClean="0">
                <a:latin typeface="Times New Roman" panose="02020603050405020304" pitchFamily="18" charset="0"/>
                <a:cs typeface="Times New Roman" panose="02020603050405020304" pitchFamily="18" charset="0"/>
              </a:rPr>
              <a:t> </a:t>
            </a:r>
            <a:r>
              <a:rPr lang="ru-RU" sz="3100" dirty="0">
                <a:latin typeface="Times New Roman" panose="02020603050405020304" pitchFamily="18" charset="0"/>
                <a:cs typeface="Times New Roman" panose="02020603050405020304" pitchFamily="18" charset="0"/>
              </a:rPr>
              <a:t>Учить детей говорить громко. Выработка умения пользоваться громким голосом.</a:t>
            </a:r>
            <a:br>
              <a:rPr lang="ru-RU" sz="3100" dirty="0">
                <a:latin typeface="Times New Roman" panose="02020603050405020304" pitchFamily="18" charset="0"/>
                <a:cs typeface="Times New Roman" panose="02020603050405020304" pitchFamily="18" charset="0"/>
              </a:rPr>
            </a:br>
            <a:r>
              <a:rPr lang="ru-RU" sz="3100" b="1" i="1" dirty="0" smtClean="0">
                <a:latin typeface="Times New Roman" panose="02020603050405020304" pitchFamily="18" charset="0"/>
                <a:cs typeface="Times New Roman" panose="02020603050405020304" pitchFamily="18" charset="0"/>
              </a:rPr>
              <a:t>Ход игры</a:t>
            </a:r>
            <a:r>
              <a:rPr lang="ru-RU" sz="3100" b="1" dirty="0" smtClean="0">
                <a:latin typeface="Times New Roman" panose="02020603050405020304" pitchFamily="18" charset="0"/>
                <a:cs typeface="Times New Roman" panose="02020603050405020304" pitchFamily="18" charset="0"/>
              </a:rPr>
              <a:t>:</a:t>
            </a:r>
            <a:r>
              <a:rPr lang="ru-RU" sz="3100" b="1" dirty="0">
                <a:latin typeface="Times New Roman" panose="02020603050405020304" pitchFamily="18" charset="0"/>
                <a:cs typeface="Times New Roman" panose="02020603050405020304" pitchFamily="18" charset="0"/>
              </a:rPr>
              <a:t/>
            </a:r>
            <a:br>
              <a:rPr lang="ru-RU" sz="3100" b="1" dirty="0">
                <a:latin typeface="Times New Roman" panose="02020603050405020304" pitchFamily="18" charset="0"/>
                <a:cs typeface="Times New Roman" panose="02020603050405020304" pitchFamily="18" charset="0"/>
              </a:rPr>
            </a:br>
            <a:r>
              <a:rPr lang="ru-RU" sz="3100" dirty="0">
                <a:latin typeface="Times New Roman" panose="02020603050405020304" pitchFamily="18" charset="0"/>
                <a:cs typeface="Times New Roman" panose="02020603050405020304" pitchFamily="18" charset="0"/>
              </a:rPr>
              <a:t>Дети сидят полукругом. Взрослый на расстоянии 2-3 м от детей расставляет игрушки и говорит: «Мишке, зайке и лисичке скучно сидеть одним. Позовем их играть вместе с нами. Чтобы они нас услышали, звать надо громко, вот так: «Миша, иди!» Дети вместе с воспитателем зовут мишку, лису, зайку, потом играют с ними.</a:t>
            </a:r>
            <a:br>
              <a:rPr lang="ru-RU" sz="3100" dirty="0">
                <a:latin typeface="Times New Roman" panose="02020603050405020304" pitchFamily="18" charset="0"/>
                <a:cs typeface="Times New Roman" panose="02020603050405020304" pitchFamily="18" charset="0"/>
              </a:rPr>
            </a:br>
            <a:r>
              <a:rPr lang="ru-RU" sz="3100" i="1" u="sng" dirty="0">
                <a:latin typeface="Times New Roman" panose="02020603050405020304" pitchFamily="18" charset="0"/>
                <a:cs typeface="Times New Roman" panose="02020603050405020304" pitchFamily="18" charset="0"/>
              </a:rPr>
              <a:t>Методические указания</a:t>
            </a:r>
            <a:r>
              <a:rPr lang="ru-RU" sz="3100" dirty="0">
                <a:latin typeface="Times New Roman" panose="02020603050405020304" pitchFamily="18" charset="0"/>
                <a:cs typeface="Times New Roman" panose="02020603050405020304" pitchFamily="18" charset="0"/>
              </a:rPr>
              <a:t>. Следить, чтобы дети, когда зовут игрушки, говорили громко, а не кричали.</a:t>
            </a:r>
            <a:r>
              <a:rPr lang="ru-RU" dirty="0"/>
              <a:t/>
            </a:r>
            <a:br>
              <a:rPr lang="ru-RU" dirty="0"/>
            </a:br>
            <a:r>
              <a:rPr lang="ru-RU" dirty="0"/>
              <a:t/>
            </a:r>
            <a:br>
              <a:rPr lang="ru-RU" dirty="0"/>
            </a:br>
            <a:endParaRPr lang="ru-RU" dirty="0"/>
          </a:p>
        </p:txBody>
      </p:sp>
    </p:spTree>
    <p:extLst>
      <p:ext uri="{BB962C8B-B14F-4D97-AF65-F5344CB8AC3E}">
        <p14:creationId xmlns:p14="http://schemas.microsoft.com/office/powerpoint/2010/main" val="38355979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942" y="560439"/>
            <a:ext cx="5855572" cy="8908025"/>
          </a:xfrm>
        </p:spPr>
        <p:txBody>
          <a:bodyPr>
            <a:normAutofit fontScale="90000"/>
          </a:bodyPr>
          <a:lstStyle/>
          <a:p>
            <a:r>
              <a:rPr lang="ru-RU" b="1" dirty="0" smtClean="0"/>
              <a:t>                     Игра </a:t>
            </a:r>
            <a:r>
              <a:rPr lang="ru-RU" b="1" dirty="0"/>
              <a:t>с мячом </a:t>
            </a:r>
            <a:br>
              <a:rPr lang="ru-RU" b="1" dirty="0"/>
            </a:br>
            <a:r>
              <a:rPr lang="ru-RU" b="1" dirty="0" smtClean="0">
                <a:solidFill>
                  <a:srgbClr val="FF0000"/>
                </a:solidFill>
              </a:rPr>
              <a:t>             «Человеческие </a:t>
            </a:r>
            <a:r>
              <a:rPr lang="ru-RU" b="1" dirty="0">
                <a:solidFill>
                  <a:srgbClr val="FF0000"/>
                </a:solidFill>
              </a:rPr>
              <a:t>дети </a:t>
            </a:r>
            <a:r>
              <a:rPr lang="ru-RU" b="1" dirty="0" smtClean="0">
                <a:solidFill>
                  <a:srgbClr val="FF0000"/>
                </a:solidFill>
              </a:rPr>
              <a:t/>
            </a:r>
            <a:br>
              <a:rPr lang="ru-RU" b="1" dirty="0" smtClean="0">
                <a:solidFill>
                  <a:srgbClr val="FF0000"/>
                </a:solidFill>
              </a:rPr>
            </a:br>
            <a:r>
              <a:rPr lang="ru-RU" b="1" dirty="0" smtClean="0">
                <a:solidFill>
                  <a:srgbClr val="FF0000"/>
                </a:solidFill>
              </a:rPr>
              <a:t>      знают </a:t>
            </a:r>
            <a:r>
              <a:rPr lang="ru-RU" b="1" dirty="0">
                <a:solidFill>
                  <a:srgbClr val="FF0000"/>
                </a:solidFill>
              </a:rPr>
              <a:t>всех </a:t>
            </a:r>
            <a:r>
              <a:rPr lang="ru-RU" b="1" dirty="0" smtClean="0">
                <a:solidFill>
                  <a:srgbClr val="FF0000"/>
                </a:solidFill>
              </a:rPr>
              <a:t>зверят </a:t>
            </a:r>
            <a:r>
              <a:rPr lang="ru-RU" b="1" dirty="0">
                <a:solidFill>
                  <a:srgbClr val="FF0000"/>
                </a:solidFill>
              </a:rPr>
              <a:t>на </a:t>
            </a:r>
            <a:r>
              <a:rPr lang="ru-RU" b="1" dirty="0" smtClean="0">
                <a:solidFill>
                  <a:srgbClr val="FF0000"/>
                </a:solidFill>
              </a:rPr>
              <a:t>свете». </a:t>
            </a:r>
            <a:br>
              <a:rPr lang="ru-RU" b="1" dirty="0" smtClean="0">
                <a:solidFill>
                  <a:srgbClr val="FF0000"/>
                </a:solidFill>
              </a:rPr>
            </a:br>
            <a:r>
              <a:rPr lang="ru-RU" dirty="0">
                <a:solidFill>
                  <a:srgbClr val="FF0000"/>
                </a:solidFill>
              </a:rPr>
              <a:t/>
            </a:r>
            <a:br>
              <a:rPr lang="ru-RU" dirty="0">
                <a:solidFill>
                  <a:srgbClr val="FF0000"/>
                </a:solidFill>
              </a:rPr>
            </a:br>
            <a:r>
              <a:rPr lang="ru-RU" dirty="0" smtClean="0">
                <a:solidFill>
                  <a:srgbClr val="FF0000"/>
                </a:solidFill>
              </a:rPr>
              <a:t>   </a:t>
            </a:r>
            <a:r>
              <a:rPr lang="ru-RU" sz="2900" b="1" i="1" dirty="0" smtClean="0">
                <a:latin typeface="Times New Roman" panose="02020603050405020304" pitchFamily="18" charset="0"/>
                <a:cs typeface="Times New Roman" panose="02020603050405020304" pitchFamily="18" charset="0"/>
              </a:rPr>
              <a:t>Цель</a:t>
            </a:r>
            <a:r>
              <a:rPr lang="ru-RU" sz="2900" b="1" i="1" dirty="0">
                <a:latin typeface="Times New Roman" panose="02020603050405020304" pitchFamily="18" charset="0"/>
                <a:cs typeface="Times New Roman" panose="02020603050405020304" pitchFamily="18" charset="0"/>
              </a:rPr>
              <a:t>:</a:t>
            </a:r>
            <a:r>
              <a:rPr lang="ru-RU" sz="2900" dirty="0">
                <a:latin typeface="Times New Roman" panose="02020603050405020304" pitchFamily="18" charset="0"/>
                <a:cs typeface="Times New Roman" panose="02020603050405020304" pitchFamily="18" charset="0"/>
              </a:rPr>
              <a:t> закрепление в речи детей названии детенышей животных, закрепление навыков словообразования, развитие ловкости, внимания, </a:t>
            </a:r>
            <a:r>
              <a:rPr lang="ru-RU" sz="2900" dirty="0" smtClean="0">
                <a:latin typeface="Times New Roman" panose="02020603050405020304" pitchFamily="18" charset="0"/>
                <a:cs typeface="Times New Roman" panose="02020603050405020304" pitchFamily="18" charset="0"/>
              </a:rPr>
              <a:t>памяти, умения рифмовать</a:t>
            </a:r>
            <a:r>
              <a:rPr lang="ru-RU" sz="2900" dirty="0">
                <a:latin typeface="Times New Roman" panose="02020603050405020304" pitchFamily="18" charset="0"/>
                <a:cs typeface="Times New Roman" panose="02020603050405020304" pitchFamily="18" charset="0"/>
              </a:rPr>
              <a:t/>
            </a:r>
            <a:br>
              <a:rPr lang="ru-RU" sz="2900" dirty="0">
                <a:latin typeface="Times New Roman" panose="02020603050405020304" pitchFamily="18" charset="0"/>
                <a:cs typeface="Times New Roman" panose="02020603050405020304" pitchFamily="18" charset="0"/>
              </a:rPr>
            </a:br>
            <a:r>
              <a:rPr lang="ru-RU" sz="2900" dirty="0" smtClean="0">
                <a:latin typeface="Times New Roman" panose="02020603050405020304" pitchFamily="18" charset="0"/>
                <a:cs typeface="Times New Roman" panose="02020603050405020304" pitchFamily="18" charset="0"/>
              </a:rPr>
              <a:t>    </a:t>
            </a:r>
            <a:r>
              <a:rPr lang="ru-RU" sz="2900" b="1" i="1" dirty="0" smtClean="0">
                <a:latin typeface="Times New Roman" panose="02020603050405020304" pitchFamily="18" charset="0"/>
                <a:cs typeface="Times New Roman" panose="02020603050405020304" pitchFamily="18" charset="0"/>
              </a:rPr>
              <a:t>Ход </a:t>
            </a:r>
            <a:r>
              <a:rPr lang="ru-RU" sz="2900" b="1" i="1" dirty="0">
                <a:latin typeface="Times New Roman" panose="02020603050405020304" pitchFamily="18" charset="0"/>
                <a:cs typeface="Times New Roman" panose="02020603050405020304" pitchFamily="18" charset="0"/>
              </a:rPr>
              <a:t>игры. </a:t>
            </a:r>
            <a:r>
              <a:rPr lang="ru-RU" sz="2900" dirty="0">
                <a:latin typeface="Times New Roman" panose="02020603050405020304" pitchFamily="18" charset="0"/>
                <a:cs typeface="Times New Roman" panose="02020603050405020304" pitchFamily="18" charset="0"/>
              </a:rPr>
              <a:t>Бросая мяч ребенку, взрослый называет какое-либо животное, а ребенок, возвращая мяч логопеду, называет детеныша этого </a:t>
            </a:r>
            <a:r>
              <a:rPr lang="ru-RU" sz="2900" dirty="0" smtClean="0">
                <a:latin typeface="Times New Roman" panose="02020603050405020304" pitchFamily="18" charset="0"/>
                <a:cs typeface="Times New Roman" panose="02020603050405020304" pitchFamily="18" charset="0"/>
              </a:rPr>
              <a:t>животного</a:t>
            </a:r>
            <a:r>
              <a:rPr lang="ru-RU" sz="2900" dirty="0">
                <a:latin typeface="Times New Roman" panose="02020603050405020304" pitchFamily="18" charset="0"/>
                <a:cs typeface="Times New Roman" panose="02020603050405020304" pitchFamily="18" charset="0"/>
              </a:rPr>
              <a:t>:</a:t>
            </a:r>
            <a:r>
              <a:rPr lang="ru-RU" sz="2900" dirty="0" smtClean="0">
                <a:latin typeface="Times New Roman" panose="02020603050405020304" pitchFamily="18" charset="0"/>
                <a:cs typeface="Times New Roman" panose="02020603050405020304" pitchFamily="18" charset="0"/>
              </a:rPr>
              <a:t/>
            </a:r>
            <a:br>
              <a:rPr lang="ru-RU" sz="2900" dirty="0" smtClean="0">
                <a:latin typeface="Times New Roman" panose="02020603050405020304" pitchFamily="18" charset="0"/>
                <a:cs typeface="Times New Roman" panose="02020603050405020304" pitchFamily="18" charset="0"/>
              </a:rPr>
            </a:br>
            <a:r>
              <a:rPr lang="ru-RU" sz="2900" dirty="0">
                <a:latin typeface="Times New Roman" panose="02020603050405020304" pitchFamily="18" charset="0"/>
                <a:cs typeface="Times New Roman" panose="02020603050405020304" pitchFamily="18" charset="0"/>
              </a:rPr>
              <a:t> </a:t>
            </a:r>
            <a:r>
              <a:rPr lang="ru-RU" sz="2900" dirty="0" smtClean="0">
                <a:latin typeface="Times New Roman" panose="02020603050405020304" pitchFamily="18" charset="0"/>
                <a:cs typeface="Times New Roman" panose="02020603050405020304" pitchFamily="18" charset="0"/>
              </a:rPr>
              <a:t>  У </a:t>
            </a:r>
            <a:r>
              <a:rPr lang="ru-RU" sz="2900" dirty="0">
                <a:latin typeface="Times New Roman" panose="02020603050405020304" pitchFamily="18" charset="0"/>
                <a:cs typeface="Times New Roman" panose="02020603050405020304" pitchFamily="18" charset="0"/>
              </a:rPr>
              <a:t>медведя — </a:t>
            </a:r>
            <a:r>
              <a:rPr lang="ru-RU" sz="2900" dirty="0" smtClean="0">
                <a:latin typeface="Times New Roman" panose="02020603050405020304" pitchFamily="18" charset="0"/>
                <a:cs typeface="Times New Roman" panose="02020603050405020304" pitchFamily="18" charset="0"/>
              </a:rPr>
              <a:t>медвежонок, у </a:t>
            </a:r>
            <a:r>
              <a:rPr lang="ru-RU" sz="2900" dirty="0">
                <a:latin typeface="Times New Roman" panose="02020603050405020304" pitchFamily="18" charset="0"/>
                <a:cs typeface="Times New Roman" panose="02020603050405020304" pitchFamily="18" charset="0"/>
              </a:rPr>
              <a:t>верблюда — </a:t>
            </a:r>
            <a:r>
              <a:rPr lang="ru-RU" sz="2900" dirty="0" smtClean="0">
                <a:latin typeface="Times New Roman" panose="02020603050405020304" pitchFamily="18" charset="0"/>
                <a:cs typeface="Times New Roman" panose="02020603050405020304" pitchFamily="18" charset="0"/>
              </a:rPr>
              <a:t>верблюжонок, у </a:t>
            </a:r>
            <a:r>
              <a:rPr lang="ru-RU" sz="2900" dirty="0">
                <a:latin typeface="Times New Roman" panose="02020603050405020304" pitchFamily="18" charset="0"/>
                <a:cs typeface="Times New Roman" panose="02020603050405020304" pitchFamily="18" charset="0"/>
              </a:rPr>
              <a:t>волка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волчонок, у </a:t>
            </a:r>
            <a:r>
              <a:rPr lang="ru-RU" sz="2900" dirty="0">
                <a:latin typeface="Times New Roman" panose="02020603050405020304" pitchFamily="18" charset="0"/>
                <a:cs typeface="Times New Roman" panose="02020603050405020304" pitchFamily="18" charset="0"/>
              </a:rPr>
              <a:t>зайца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зайчонок, </a:t>
            </a:r>
            <a:r>
              <a:rPr lang="ru-RU" sz="2900" dirty="0">
                <a:latin typeface="Times New Roman" panose="02020603050405020304" pitchFamily="18" charset="0"/>
                <a:cs typeface="Times New Roman" panose="02020603050405020304" pitchFamily="18" charset="0"/>
              </a:rPr>
              <a:t>у кролика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крольчонок, </a:t>
            </a:r>
            <a:r>
              <a:rPr lang="ru-RU" sz="2900" dirty="0">
                <a:latin typeface="Times New Roman" panose="02020603050405020304" pitchFamily="18" charset="0"/>
                <a:cs typeface="Times New Roman" panose="02020603050405020304" pitchFamily="18" charset="0"/>
              </a:rPr>
              <a:t>у белки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бельчонок, </a:t>
            </a:r>
            <a:r>
              <a:rPr lang="ru-RU" sz="2900" dirty="0">
                <a:latin typeface="Times New Roman" panose="02020603050405020304" pitchFamily="18" charset="0"/>
                <a:cs typeface="Times New Roman" panose="02020603050405020304" pitchFamily="18" charset="0"/>
              </a:rPr>
              <a:t>у коровы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теленок, </a:t>
            </a:r>
            <a:r>
              <a:rPr lang="ru-RU" sz="2900" dirty="0">
                <a:latin typeface="Times New Roman" panose="02020603050405020304" pitchFamily="18" charset="0"/>
                <a:cs typeface="Times New Roman" panose="02020603050405020304" pitchFamily="18" charset="0"/>
              </a:rPr>
              <a:t>у </a:t>
            </a:r>
            <a:r>
              <a:rPr lang="ru-RU" sz="2900">
                <a:latin typeface="Times New Roman" panose="02020603050405020304" pitchFamily="18" charset="0"/>
                <a:cs typeface="Times New Roman" panose="02020603050405020304" pitchFamily="18" charset="0"/>
              </a:rPr>
              <a:t>лошади </a:t>
            </a:r>
            <a:r>
              <a:rPr lang="ru-RU" sz="2900" smtClean="0">
                <a:latin typeface="Times New Roman" panose="02020603050405020304" pitchFamily="18" charset="0"/>
                <a:cs typeface="Times New Roman" panose="02020603050405020304" pitchFamily="18" charset="0"/>
              </a:rPr>
              <a:t>жеребенок, </a:t>
            </a:r>
            <a:r>
              <a:rPr lang="ru-RU" sz="2900" dirty="0">
                <a:latin typeface="Times New Roman" panose="02020603050405020304" pitchFamily="18" charset="0"/>
                <a:cs typeface="Times New Roman" panose="02020603050405020304" pitchFamily="18" charset="0"/>
              </a:rPr>
              <a:t>у свиньи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поросенок, </a:t>
            </a:r>
            <a:r>
              <a:rPr lang="ru-RU" sz="2900" dirty="0">
                <a:latin typeface="Times New Roman" panose="02020603050405020304" pitchFamily="18" charset="0"/>
                <a:cs typeface="Times New Roman" panose="02020603050405020304" pitchFamily="18" charset="0"/>
              </a:rPr>
              <a:t>у овцы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ягненок, </a:t>
            </a:r>
            <a:r>
              <a:rPr lang="ru-RU" sz="2900" dirty="0">
                <a:latin typeface="Times New Roman" panose="02020603050405020304" pitchFamily="18" charset="0"/>
                <a:cs typeface="Times New Roman" panose="02020603050405020304" pitchFamily="18" charset="0"/>
              </a:rPr>
              <a:t>у курицы </a:t>
            </a:r>
            <a:r>
              <a:rPr lang="ru-RU" sz="2900">
                <a:latin typeface="Times New Roman" panose="02020603050405020304" pitchFamily="18" charset="0"/>
                <a:cs typeface="Times New Roman" panose="02020603050405020304" pitchFamily="18" charset="0"/>
              </a:rPr>
              <a:t>— </a:t>
            </a:r>
            <a:r>
              <a:rPr lang="ru-RU" sz="2900" smtClean="0">
                <a:latin typeface="Times New Roman" panose="02020603050405020304" pitchFamily="18" charset="0"/>
                <a:cs typeface="Times New Roman" panose="02020603050405020304" pitchFamily="18" charset="0"/>
              </a:rPr>
              <a:t>цыпленок, </a:t>
            </a:r>
            <a:r>
              <a:rPr lang="ru-RU" sz="2900" dirty="0">
                <a:latin typeface="Times New Roman" panose="02020603050405020304" pitchFamily="18" charset="0"/>
                <a:cs typeface="Times New Roman" panose="02020603050405020304" pitchFamily="18" charset="0"/>
              </a:rPr>
              <a:t>у собаки — щенок </a:t>
            </a:r>
            <a:br>
              <a:rPr lang="ru-RU" sz="2900" dirty="0">
                <a:latin typeface="Times New Roman" panose="02020603050405020304" pitchFamily="18" charset="0"/>
                <a:cs typeface="Times New Roman" panose="02020603050405020304" pitchFamily="18" charset="0"/>
              </a:rPr>
            </a:br>
            <a:endParaRPr lang="ru-RU"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35960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884903"/>
            <a:ext cx="5915025" cy="8111612"/>
          </a:xfrm>
        </p:spPr>
        <p:txBody>
          <a:bodyPr>
            <a:normAutofit fontScale="90000"/>
          </a:bodyPr>
          <a:lstStyle/>
          <a:p>
            <a:r>
              <a:rPr lang="ru-RU" b="1" i="1" dirty="0" smtClean="0">
                <a:latin typeface="Times New Roman" panose="02020603050405020304" pitchFamily="18" charset="0"/>
                <a:cs typeface="Times New Roman" panose="02020603050405020304" pitchFamily="18" charset="0"/>
              </a:rPr>
              <a:t>             Дидактическая игра</a:t>
            </a:r>
            <a:br>
              <a:rPr lang="ru-RU" b="1" i="1" dirty="0" smtClean="0">
                <a:latin typeface="Times New Roman" panose="02020603050405020304" pitchFamily="18" charset="0"/>
                <a:cs typeface="Times New Roman" panose="02020603050405020304" pitchFamily="18" charset="0"/>
              </a:rPr>
            </a:br>
            <a:r>
              <a:rPr lang="ru-RU" b="1" i="1" dirty="0" smtClean="0">
                <a:latin typeface="Times New Roman" panose="02020603050405020304" pitchFamily="18" charset="0"/>
                <a:cs typeface="Times New Roman" panose="02020603050405020304" pitchFamily="18" charset="0"/>
              </a:rPr>
              <a:t>                </a:t>
            </a:r>
            <a:r>
              <a:rPr lang="ru-RU" b="1" i="1" dirty="0" smtClean="0">
                <a:solidFill>
                  <a:srgbClr val="FF0000"/>
                </a:solidFill>
                <a:latin typeface="Times New Roman" panose="02020603050405020304" pitchFamily="18" charset="0"/>
                <a:cs typeface="Times New Roman" panose="02020603050405020304" pitchFamily="18" charset="0"/>
              </a:rPr>
              <a:t>«Найди соседа»</a:t>
            </a:r>
            <a:br>
              <a:rPr lang="ru-RU" b="1" i="1" dirty="0" smtClean="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b="1" i="1" dirty="0">
                <a:latin typeface="Times New Roman" panose="02020603050405020304" pitchFamily="18" charset="0"/>
                <a:cs typeface="Times New Roman" panose="02020603050405020304" pitchFamily="18" charset="0"/>
              </a:rPr>
              <a:t>Цель:</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Учить находить картинки предметов сходных по звучанию, развивать </a:t>
            </a:r>
            <a:r>
              <a:rPr lang="ru-RU" dirty="0">
                <a:latin typeface="Times New Roman" panose="02020603050405020304" pitchFamily="18" charset="0"/>
                <a:cs typeface="Times New Roman" panose="02020603050405020304" pitchFamily="18" charset="0"/>
              </a:rPr>
              <a:t>фонематический слух детей.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b="1" i="1" dirty="0" smtClean="0">
                <a:latin typeface="Times New Roman" panose="02020603050405020304" pitchFamily="18" charset="0"/>
                <a:cs typeface="Times New Roman" panose="02020603050405020304" pitchFamily="18" charset="0"/>
              </a:rPr>
              <a:t>Оборудование:</a:t>
            </a:r>
            <a:r>
              <a:rPr lang="ru-RU" dirty="0" smtClean="0">
                <a:latin typeface="Times New Roman" panose="02020603050405020304" pitchFamily="18" charset="0"/>
                <a:cs typeface="Times New Roman" panose="02020603050405020304" pitchFamily="18" charset="0"/>
              </a:rPr>
              <a:t> предметные картинки и картинки домиков с окошками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1" i="1" dirty="0">
                <a:latin typeface="Times New Roman" panose="02020603050405020304" pitchFamily="18" charset="0"/>
                <a:cs typeface="Times New Roman" panose="02020603050405020304" pitchFamily="18" charset="0"/>
              </a:rPr>
              <a:t>Ход:</a:t>
            </a:r>
            <a:r>
              <a:rPr lang="ru-RU" dirty="0">
                <a:latin typeface="Times New Roman" panose="02020603050405020304" pitchFamily="18" charset="0"/>
                <a:cs typeface="Times New Roman" panose="02020603050405020304" pitchFamily="18" charset="0"/>
              </a:rPr>
              <a:t> Детям </a:t>
            </a:r>
            <a:r>
              <a:rPr lang="ru-RU" dirty="0" smtClean="0">
                <a:latin typeface="Times New Roman" panose="02020603050405020304" pitchFamily="18" charset="0"/>
                <a:cs typeface="Times New Roman" panose="02020603050405020304" pitchFamily="18" charset="0"/>
              </a:rPr>
              <a:t>раздаются </a:t>
            </a:r>
            <a:r>
              <a:rPr lang="ru-RU" dirty="0">
                <a:latin typeface="Times New Roman" panose="02020603050405020304" pitchFamily="18" charset="0"/>
                <a:cs typeface="Times New Roman" panose="02020603050405020304" pitchFamily="18" charset="0"/>
              </a:rPr>
              <a:t>конверты </a:t>
            </a:r>
            <a:r>
              <a:rPr lang="ru-RU" dirty="0" smtClean="0">
                <a:latin typeface="Times New Roman" panose="02020603050405020304" pitchFamily="18" charset="0"/>
                <a:cs typeface="Times New Roman" panose="02020603050405020304" pitchFamily="18" charset="0"/>
              </a:rPr>
              <a:t>с </a:t>
            </a:r>
            <a:r>
              <a:rPr lang="ru-RU" dirty="0">
                <a:latin typeface="Times New Roman" panose="02020603050405020304" pitchFamily="18" charset="0"/>
                <a:cs typeface="Times New Roman" panose="02020603050405020304" pitchFamily="18" charset="0"/>
              </a:rPr>
              <a:t>домиками с </a:t>
            </a:r>
            <a:r>
              <a:rPr lang="ru-RU" dirty="0" smtClean="0">
                <a:latin typeface="Times New Roman" panose="02020603050405020304" pitchFamily="18" charset="0"/>
                <a:cs typeface="Times New Roman" panose="02020603050405020304" pitchFamily="18" charset="0"/>
              </a:rPr>
              <a:t>парными окошками и несколько предметных картинок. Ребенку необходимо найти пары картинок предметов рифмующихся друг с другом и «расселить» их в соседние окошки.</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64365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766916"/>
            <a:ext cx="5915025" cy="8318089"/>
          </a:xfrm>
        </p:spPr>
        <p:txBody>
          <a:bodyPr/>
          <a:lstStyle/>
          <a:p>
            <a:r>
              <a:rPr lang="ru-RU" b="1" dirty="0" smtClean="0">
                <a:latin typeface="Times New Roman" panose="02020603050405020304" pitchFamily="18" charset="0"/>
                <a:cs typeface="Times New Roman" panose="02020603050405020304" pitchFamily="18" charset="0"/>
              </a:rPr>
              <a:t>        Дидактическая </a:t>
            </a:r>
            <a:r>
              <a:rPr lang="ru-RU" b="1" dirty="0">
                <a:latin typeface="Times New Roman" panose="02020603050405020304" pitchFamily="18" charset="0"/>
                <a:cs typeface="Times New Roman" panose="02020603050405020304" pitchFamily="18" charset="0"/>
              </a:rPr>
              <a:t>игра </a:t>
            </a:r>
            <a:r>
              <a:rPr lang="ru-RU" b="1" dirty="0" smtClean="0">
                <a:latin typeface="Times New Roman" panose="02020603050405020304" pitchFamily="18" charset="0"/>
                <a:cs typeface="Times New Roman" panose="02020603050405020304" pitchFamily="18" charset="0"/>
              </a:rPr>
              <a:t/>
            </a:r>
            <a:br>
              <a:rPr lang="ru-RU" b="1" dirty="0" smtClean="0">
                <a:latin typeface="Times New Roman" panose="02020603050405020304" pitchFamily="18" charset="0"/>
                <a:cs typeface="Times New Roman" panose="02020603050405020304" pitchFamily="18" charset="0"/>
              </a:rPr>
            </a:br>
            <a:r>
              <a:rPr lang="ru-RU" b="1" dirty="0" smtClean="0">
                <a:latin typeface="Times New Roman" panose="02020603050405020304" pitchFamily="18" charset="0"/>
                <a:cs typeface="Times New Roman" panose="02020603050405020304" pitchFamily="18" charset="0"/>
              </a:rPr>
              <a:t>         </a:t>
            </a:r>
            <a:r>
              <a:rPr lang="ru-RU" b="1" dirty="0" smtClean="0">
                <a:solidFill>
                  <a:srgbClr val="FF0000"/>
                </a:solidFill>
                <a:latin typeface="Times New Roman" panose="02020603050405020304" pitchFamily="18" charset="0"/>
                <a:cs typeface="Times New Roman" panose="02020603050405020304" pitchFamily="18" charset="0"/>
              </a:rPr>
              <a:t>«</a:t>
            </a:r>
            <a:r>
              <a:rPr lang="ru-RU" b="1" dirty="0">
                <a:solidFill>
                  <a:srgbClr val="FF0000"/>
                </a:solidFill>
                <a:latin typeface="Times New Roman" panose="02020603050405020304" pitchFamily="18" charset="0"/>
                <a:cs typeface="Times New Roman" panose="02020603050405020304" pitchFamily="18" charset="0"/>
              </a:rPr>
              <a:t>В кругу с мячом</a:t>
            </a:r>
            <a:r>
              <a:rPr lang="ru-RU" b="1" dirty="0" smtClean="0">
                <a:solidFill>
                  <a:srgbClr val="FF0000"/>
                </a:solidFill>
                <a:latin typeface="Times New Roman" panose="02020603050405020304" pitchFamily="18" charset="0"/>
                <a:cs typeface="Times New Roman" panose="02020603050405020304" pitchFamily="18" charset="0"/>
              </a:rPr>
              <a:t>»</a:t>
            </a:r>
            <a:br>
              <a:rPr lang="ru-RU" b="1" dirty="0" smtClean="0">
                <a:solidFill>
                  <a:srgbClr val="FF0000"/>
                </a:solidFill>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b="1" i="1" dirty="0" smtClean="0">
                <a:latin typeface="Times New Roman" panose="02020603050405020304" pitchFamily="18" charset="0"/>
                <a:cs typeface="Times New Roman" panose="02020603050405020304" pitchFamily="18" charset="0"/>
              </a:rPr>
              <a:t>Цель</a:t>
            </a:r>
            <a:r>
              <a:rPr lang="ru-RU" b="1" i="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Развивать фонематический слух детей, умение подбирать слова схожие по звучанию.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b="1" i="1" dirty="0" smtClean="0">
                <a:latin typeface="Times New Roman" panose="02020603050405020304" pitchFamily="18" charset="0"/>
                <a:cs typeface="Times New Roman" panose="02020603050405020304" pitchFamily="18" charset="0"/>
              </a:rPr>
              <a:t>Оборудование: </a:t>
            </a:r>
            <a:r>
              <a:rPr lang="ru-RU" dirty="0" smtClean="0">
                <a:latin typeface="Times New Roman" panose="02020603050405020304" pitchFamily="18" charset="0"/>
                <a:cs typeface="Times New Roman" panose="02020603050405020304" pitchFamily="18" charset="0"/>
              </a:rPr>
              <a:t>мяч.</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b="1" i="1" dirty="0" smtClean="0">
                <a:latin typeface="Times New Roman" panose="02020603050405020304" pitchFamily="18" charset="0"/>
                <a:cs typeface="Times New Roman" panose="02020603050405020304" pitchFamily="18" charset="0"/>
              </a:rPr>
              <a:t>Ход</a:t>
            </a:r>
            <a:r>
              <a:rPr lang="ru-RU" b="1" i="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Воспитатель называет слово и бросает мяч кому-нибудь из детей. ребенок называет слово-друга и возвращает мяч обратно. </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b="1" i="1" dirty="0" smtClean="0">
                <a:latin typeface="Times New Roman" panose="02020603050405020304" pitchFamily="18" charset="0"/>
                <a:cs typeface="Times New Roman" panose="02020603050405020304" pitchFamily="18" charset="0"/>
              </a:rPr>
              <a:t>Образец</a:t>
            </a:r>
            <a:r>
              <a:rPr lang="ru-RU" b="1" i="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галка-палка, мышка-мишка, печка-свечка, стол-пол, Маша-растеряша.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97998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1210235"/>
            <a:ext cx="5915025" cy="7718612"/>
          </a:xfrm>
        </p:spPr>
        <p:txBody>
          <a:bodyPr>
            <a:normAutofit fontScale="90000"/>
          </a:bodyPr>
          <a:lstStyle/>
          <a:p>
            <a:r>
              <a:rPr lang="ru-RU" sz="3100" dirty="0" smtClean="0">
                <a:solidFill>
                  <a:srgbClr val="FF0000"/>
                </a:solidFill>
                <a:latin typeface="Times New Roman" panose="02020603050405020304" pitchFamily="18" charset="0"/>
                <a:cs typeface="Times New Roman" panose="02020603050405020304" pitchFamily="18" charset="0"/>
              </a:rPr>
              <a:t>       Игра </a:t>
            </a:r>
            <a:r>
              <a:rPr lang="ru-RU" sz="3100" dirty="0">
                <a:solidFill>
                  <a:srgbClr val="FF0000"/>
                </a:solidFill>
                <a:latin typeface="Times New Roman" panose="02020603050405020304" pitchFamily="18" charset="0"/>
                <a:cs typeface="Times New Roman" panose="02020603050405020304" pitchFamily="18" charset="0"/>
              </a:rPr>
              <a:t>«Угадай, кто кричит</a:t>
            </a:r>
            <a:r>
              <a:rPr lang="ru-RU" sz="3100" dirty="0" smtClean="0">
                <a:solidFill>
                  <a:srgbClr val="FF0000"/>
                </a:solidFill>
                <a:latin typeface="Times New Roman" panose="02020603050405020304" pitchFamily="18" charset="0"/>
                <a:cs typeface="Times New Roman" panose="02020603050405020304" pitchFamily="18" charset="0"/>
              </a:rPr>
              <a:t>»</a:t>
            </a:r>
            <a:br>
              <a:rPr lang="ru-RU" sz="3100" dirty="0" smtClean="0">
                <a:solidFill>
                  <a:srgbClr val="FF0000"/>
                </a:solidFill>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Цель</a:t>
            </a:r>
            <a:r>
              <a:rPr lang="ru-RU" sz="2700" dirty="0">
                <a:latin typeface="Times New Roman" panose="02020603050405020304" pitchFamily="18" charset="0"/>
                <a:cs typeface="Times New Roman" panose="02020603050405020304" pitchFamily="18" charset="0"/>
              </a:rPr>
              <a:t>. Воспитание у детей умения сосредоточивать слуховое внимание. Учить детей определять игрушку по звукоподражанию.</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Подготовительная работа</a:t>
            </a:r>
            <a:r>
              <a:rPr lang="ru-RU" sz="2700" b="1" dirty="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Подготовить озвученные игрушки, изображающие знакомых детям домашних животных: корову, собаку, козу, кошку и др.</a:t>
            </a:r>
            <a:br>
              <a:rPr lang="ru-RU" sz="2700" dirty="0">
                <a:latin typeface="Times New Roman" panose="02020603050405020304" pitchFamily="18" charset="0"/>
                <a:cs typeface="Times New Roman" panose="02020603050405020304" pitchFamily="18" charset="0"/>
              </a:rPr>
            </a:br>
            <a:r>
              <a:rPr lang="ru-RU" sz="2700" b="1" i="1" dirty="0" smtClean="0">
                <a:latin typeface="Times New Roman" panose="02020603050405020304" pitchFamily="18" charset="0"/>
                <a:cs typeface="Times New Roman" panose="02020603050405020304" pitchFamily="18" charset="0"/>
              </a:rPr>
              <a:t>Ход игры</a:t>
            </a:r>
            <a:r>
              <a:rPr lang="ru-RU" sz="2700" i="1" dirty="0" smtClean="0">
                <a:latin typeface="Times New Roman" panose="02020603050405020304" pitchFamily="18" charset="0"/>
                <a:cs typeface="Times New Roman" panose="02020603050405020304" pitchFamily="18" charset="0"/>
              </a:rPr>
              <a:t>:</a:t>
            </a:r>
            <a:r>
              <a:rPr lang="ru-RU" sz="2700" i="1" dirty="0">
                <a:latin typeface="Times New Roman" panose="02020603050405020304" pitchFamily="18" charset="0"/>
                <a:cs typeface="Times New Roman" panose="02020603050405020304" pitchFamily="18" charset="0"/>
              </a:rPr>
              <a:t/>
            </a:r>
            <a:br>
              <a:rPr lang="ru-RU" sz="2700" i="1" dirty="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Взрослый достает приготовленные игрушки (по одной), обыгрывает их, подражая крику соответствующих животных, затем просит детей послушать и угадать по голосу, кто придет к ним в гости. Выбранный взрослым ребенок уходит за дверь и, чуть приоткрыв ее, подает голос, подражая одному из животных, а дети угадывают, кто это.</a:t>
            </a:r>
            <a:br>
              <a:rPr lang="ru-RU" sz="2700" dirty="0">
                <a:latin typeface="Times New Roman" panose="02020603050405020304" pitchFamily="18" charset="0"/>
                <a:cs typeface="Times New Roman" panose="02020603050405020304" pitchFamily="18" charset="0"/>
              </a:rPr>
            </a:br>
            <a:r>
              <a:rPr lang="ru-RU" sz="2700" b="1" i="1" dirty="0">
                <a:latin typeface="Times New Roman" panose="02020603050405020304" pitchFamily="18" charset="0"/>
                <a:cs typeface="Times New Roman" panose="02020603050405020304" pitchFamily="18" charset="0"/>
              </a:rPr>
              <a:t>Методические указания</a:t>
            </a:r>
            <a:r>
              <a:rPr lang="ru-RU" sz="2700" dirty="0">
                <a:latin typeface="Times New Roman" panose="02020603050405020304" pitchFamily="18" charset="0"/>
                <a:cs typeface="Times New Roman" panose="02020603050405020304" pitchFamily="18" charset="0"/>
              </a:rPr>
              <a:t>. Игру можно повторять 5-6 раз. Следить, чтобы дети внимательно слушали. Активизировать вопросами всех детей.</a:t>
            </a:r>
            <a:r>
              <a:rPr lang="ru-RU" dirty="0"/>
              <a:t/>
            </a:r>
            <a:br>
              <a:rPr lang="ru-RU" dirty="0"/>
            </a:br>
            <a:endParaRPr lang="ru-RU" dirty="0"/>
          </a:p>
        </p:txBody>
      </p:sp>
    </p:spTree>
    <p:extLst>
      <p:ext uri="{BB962C8B-B14F-4D97-AF65-F5344CB8AC3E}">
        <p14:creationId xmlns:p14="http://schemas.microsoft.com/office/powerpoint/2010/main" val="2105760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737419"/>
            <a:ext cx="5915025" cy="8229600"/>
          </a:xfrm>
        </p:spPr>
        <p:txBody>
          <a:bodyPr/>
          <a:lstStyle/>
          <a:p>
            <a:r>
              <a:rPr lang="ru-RU" b="1" dirty="0" smtClean="0"/>
              <a:t>        Дидактическая игра </a:t>
            </a:r>
            <a:br>
              <a:rPr lang="ru-RU" b="1" dirty="0" smtClean="0"/>
            </a:br>
            <a:r>
              <a:rPr lang="ru-RU" b="1" dirty="0" smtClean="0">
                <a:solidFill>
                  <a:srgbClr val="FF0000"/>
                </a:solidFill>
              </a:rPr>
              <a:t>     «Сломанный телефон»</a:t>
            </a:r>
            <a:br>
              <a:rPr lang="ru-RU" b="1" dirty="0" smtClean="0">
                <a:solidFill>
                  <a:srgbClr val="FF0000"/>
                </a:solidFill>
              </a:rPr>
            </a:br>
            <a:r>
              <a:rPr lang="ru-RU" dirty="0"/>
              <a:t/>
            </a:r>
            <a:br>
              <a:rPr lang="ru-RU" dirty="0"/>
            </a:br>
            <a:r>
              <a:rPr lang="ru-RU" dirty="0" smtClean="0"/>
              <a:t>  </a:t>
            </a:r>
            <a:r>
              <a:rPr lang="ru-RU" b="1" i="1" dirty="0" smtClean="0">
                <a:latin typeface="Times New Roman" panose="02020603050405020304" pitchFamily="18" charset="0"/>
                <a:cs typeface="Times New Roman" panose="02020603050405020304" pitchFamily="18" charset="0"/>
              </a:rPr>
              <a:t>Цель:</a:t>
            </a:r>
            <a:r>
              <a:rPr lang="ru-RU" dirty="0" smtClean="0">
                <a:latin typeface="Times New Roman" panose="02020603050405020304" pitchFamily="18" charset="0"/>
                <a:cs typeface="Times New Roman" panose="02020603050405020304" pitchFamily="18" charset="0"/>
              </a:rPr>
              <a:t> Развивать фонематический слух детей, активизировать словарный запас.</a:t>
            </a:r>
            <a:br>
              <a:rPr lang="ru-RU" dirty="0" smtClean="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t>
            </a:r>
            <a:r>
              <a:rPr lang="ru-RU" b="1" i="1" dirty="0" smtClean="0">
                <a:latin typeface="Times New Roman" panose="02020603050405020304" pitchFamily="18" charset="0"/>
                <a:cs typeface="Times New Roman" panose="02020603050405020304" pitchFamily="18" charset="0"/>
              </a:rPr>
              <a:t>Ход игры</a:t>
            </a:r>
            <a:r>
              <a:rPr lang="ru-RU" dirty="0" smtClean="0">
                <a:latin typeface="Times New Roman" panose="02020603050405020304" pitchFamily="18" charset="0"/>
                <a:cs typeface="Times New Roman" panose="02020603050405020304" pitchFamily="18" charset="0"/>
              </a:rPr>
              <a:t>: Дети встают в круг. Воспитатель шепотом говорит слово или фразу на ухо ребенку, а он следующему по кругу то, что услышит. Слова передаются пока не вернуться начинающему, который произносит что услышит вслух и сравнивает с начальным словом или фразой.</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722762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484</TotalTime>
  <Words>245</Words>
  <Application>Microsoft Office PowerPoint</Application>
  <PresentationFormat>Лист A4 (210x297 мм)</PresentationFormat>
  <Paragraphs>45</Paragraphs>
  <Slides>38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38</vt:i4>
      </vt:variant>
    </vt:vector>
  </HeadingPairs>
  <TitlesOfParts>
    <vt:vector size="43" baseType="lpstr">
      <vt:lpstr>Arial</vt:lpstr>
      <vt:lpstr>Calibri</vt:lpstr>
      <vt:lpstr>Calibri Light</vt:lpstr>
      <vt:lpstr>Times New Roman</vt:lpstr>
      <vt:lpstr>Тема Office</vt:lpstr>
      <vt:lpstr>Картотека   «Игры,  способствующие развитию интонационной выразительности разучивания стихов.</vt:lpstr>
      <vt:lpstr>Презентация PowerPoint</vt:lpstr>
      <vt:lpstr>                  Дидактическая игра            «Какое слово потерялось? »      Цель: Развивать слуховое внимание, продолжать знакомить детей с многообразием слов.     Ход: Воспитатель читает стихотворение.  «Гладко, плавно лился стих,  Вдруг споткнулся и притих,  Ждет он и вздыхает: Слова не хватает!  Чтобы снова в добрый путь Стих потек, как речка,  Помоги ему чуть-чуть,  Подскажи словечко. » В: Вспомните стихи и скажите, какое слово «потерялось» Я люблю свою лошадку.  Причешу ей шерстку (гладко)  Спать пора! Уснул бычок,  Лег в кроватку на (бочок) ит. д.  По окончании воспитатель подчеркивает, что в стихах много разных слов, и все они звучат по-разному. </vt:lpstr>
      <vt:lpstr>     Игра «Идите с нами играть»  Цель: Учить детей говорить громко. Выработка умения пользоваться громким голосом. Ход игры: Дети сидят полукругом. Взрослый на расстоянии 2-3 м от детей расставляет игрушки и говорит: «Мишке, зайке и лисичке скучно сидеть одним. Позовем их играть вместе с нами. Чтобы они нас услышали, звать надо громко, вот так: «Миша, иди!» Дети вместе с воспитателем зовут мишку, лису, зайку, потом играют с ними. Методические указания. Следить, чтобы дети, когда зовут игрушки, говорили громко, а не кричали.  </vt:lpstr>
      <vt:lpstr>                     Игра с мячом               «Человеческие дети        знают всех зверят на свете».      Цель: закрепление в речи детей названии детенышей животных, закрепление навыков словообразования, развитие ловкости, внимания, памяти, умения рифмовать     Ход игры. Бросая мяч ребенку, взрослый называет какое-либо животное, а ребенок, возвращая мяч логопеду, называет детеныша этого животного:    У медведя — медвежонок, у верблюда — верблюжонок, у волка — волчонок, у зайца — зайчонок, у кролика — крольчонок, у белки — бельчонок, у коровы — теленок, у лошади жеребенок, у свиньи — поросенок, у овцы — ягненок, у курицы — цыпленок, у собаки — щенок  </vt:lpstr>
      <vt:lpstr>             Дидактическая игра                 «Найди соседа»  Цель: Учить находить картинки предметов сходных по звучанию, развивать фонематический слух детей.  Оборудование: предметные картинки и картинки домиков с окошками Ход: Детям раздаются конверты с домиками с парными окошками и несколько предметных картинок. Ребенку необходимо найти пары картинок предметов рифмующихся друг с другом и «расселить» их в соседние окошки.</vt:lpstr>
      <vt:lpstr>        Дидактическая игра           «В кругу с мячом»     Цель: Развивать фонематический слух детей, умение подбирать слова схожие по звучанию.     Оборудование: мяч.    Ход: Воспитатель называет слово и бросает мяч кому-нибудь из детей. ребенок называет слово-друга и возвращает мяч обратно.     Образец: галка-палка, мышка-мишка, печка-свечка, стол-пол, Маша-растеряша.  </vt:lpstr>
      <vt:lpstr>       Игра «Угадай, кто кричит»  Цель. Воспитание у детей умения сосредоточивать слуховое внимание. Учить детей определять игрушку по звукоподражанию. Подготовительная работа. Подготовить озвученные игрушки, изображающие знакомых детям домашних животных: корову, собаку, козу, кошку и др. Ход игры: Взрослый достает приготовленные игрушки (по одной), обыгрывает их, подражая крику соответствующих животных, затем просит детей послушать и угадать по голосу, кто придет к ним в гости. Выбранный взрослым ребенок уходит за дверь и, чуть приоткрыв ее, подает голос, подражая одному из животных, а дети угадывают, кто это. Методические указания. Игру можно повторять 5-6 раз. Следить, чтобы дети внимательно слушали. Активизировать вопросами всех детей. </vt:lpstr>
      <vt:lpstr>        Дидактическая игра       «Сломанный телефон»    Цель: Развивать фонематический слух детей, активизировать словарный запас.   Ход игры: Дети встают в круг. Воспитатель шепотом говорит слово или фразу на ухо ребенку, а он следующему по кругу то, что услышит. Слова передаются пока не вернуться начинающему, который произносит что услышит вслух и сравнивает с начальным словом или фразой.</vt:lpstr>
      <vt:lpstr>        Игра «Бабочка, лети!»  Цель. Добиваться длительного, непрерывного ротового выдоха. Подготовительная работа. Приготовить 5 бумажных ярко окрашенных бабочек. К каждой привязать нитку длиной 50 см и прикрепить их к шнуру на расстоянии 35 см друг от друга. Шнур натянуть между двумя стойками так, чтобы бабочки висели на уровне лица стоящего ребенка. Ход игры: Дети сидят на стульях. Взрослый говорит: «Дети, посмотрите, какие красивые бабочки: синие, желтые, красные! Как их много! Они как живые! Посмотрим, могут ли они летать. (Дует на них.) Смотрите, полетели. Попробуйте и вы подуть. У кого дальше полетит?» Взрослый предлагает детям встать по одному возле каждой бабочки. Дети дуют на бабочек.  </vt:lpstr>
      <vt:lpstr>          Дидактическая игра           «Доскажи словечко».  Цель: Развивать фонематический слух, чувство ритма, умение раскладывать слова на слоги. Ход игры: Воспитатель говорит слог, который должен быть в конце слова столько раз, сколько слогов должно быть в искомом слове. Образец: то-то – пальто                   но-но – кино                   со-со-со - колесо</vt:lpstr>
      <vt:lpstr>РАЗВИТИЕ СЛУХОВОГО ВНИМАНИЯ.          Игра «Где позвонили?»  Цель. Учить детей определять направление звука. Развитие направленности слухового внимания. Подготовительная работа. Взрослый готовит звоночек. Ход игры: Дети садятся в кружок. Взрослый выбирает водящего, который становится в центре круга. По сигналу водящий закрывает глаза. Затем воспитатель дает кому-нибудь из детей звоночек и предлагает позвонить. Водящий, не открывая глаз, должен рукой указать направление, откуда доносится звук. Если он укажет правильно, взрослый говорит: «Пора» - и водящий открывает глаза, а тот, кто позвонил, поднимает и показывает звонок. Если водящий ошибся, он отгадывает еще раз, затем назначают другого водящего.  </vt:lpstr>
      <vt:lpstr>             Дидактическая игра                     «Телеграф»      Цель. Обучение слоговому анализу слов.     Ход игры. Педагог говорит: «Дети, сейчас мы с вами поиграем в телеграф. Я буду называть слова, а выбудете по очереди их передавать по телеграфу в другой город». Первые слова педагог произносит по слогам сам и сопровождает их хлопками. Сначала детям дают двусложные слова, подбирая их по степени трудности (папа, мама, окно, кровать). Затем постепенно вводятся трёхсложные слова (ма-ши-на, стол, дверь). Только после такой предварительной работы можно дать детям самостоятельно придумать слова, которые надо передавать по телеграфу. </vt:lpstr>
      <vt:lpstr>РАЗВИТИЕ РЕЧЕВОГО ДЫХАНИЯ. Игра «Чья птичка дальше улетит?»  Цель. Добиваться от каждого ребенка умения делать длительный, непрерывный, направленный выдох. Воспитание длительного направленного ротового выдоха. Подготовительная работа. Педагог вырезает из тонкой бумаги птичек и ярко раскрашивает. Ход игры: На двух столах ставят птичек (у самого края стола) на расстоянии не менее 30 см друг от друга. Вызывают четверых детей, каждый садится напротив птички. По сигналу «птички полетели» дети дуют на фигурки, остальные следят, чья птичка дальше улетит. Методические указания. Следить, чтобы дети не надували щеки, когда будут дуть на бумажных птичек. Продвигать фигурку можно лишь на одном выдохе.  </vt:lpstr>
      <vt:lpstr>            Дидактическая игра            «Волшебное зеркало»     Цель. Развитие ритмичной, выразительной речи и координации движений.    Ход игры. Дети стоят в кругу или сидят на стульчиках. Водящий подходит к одному из ребят и говорит:         Ну-ка, зеркальце, смотри!         Все нам верно повтори!        Встану я перед тобой,        Повторяй-ка все за мной! Водящий произносит любую фразу, сопровождая её какими-либо движениями. Тот, к кому он обратился, должен точно повторить и фразу, и движение. Если ребёнок допустил ошибку, он выбывает из игры. Новым водящим становится тот, кто выполнит все без ошибок. Педагог следит за правильностью дыхательных пауз и фразовой речи детей. </vt:lpstr>
      <vt:lpstr>        РАЗВИТИЕ СИЛЫ ГОЛОСА.            Игра «Громко — тихо»  Цель. Учить детей менять силу голоса: говорить то громко, то тихо. Воспитание умения менять силу голоса. Подготовительная работа. Педагог подбирает парные игрушки разных размеров: большую и маленькую машины, большой и маленький барабаны, большую и маленькую дудочки. Ход игры: Взрослый показывает 2 машины и говорит: «Когда едет большая машина, она подает сигнал громко: «би-би». Как подает сигнал большая машина?» Дети громко произносят: «би-би». Педагог продолжает: «А маленькая машина сигналит тихо: «би-би». Как сигналит маленькая машина?» Дети тихо произносят: «би-би». Педагог убирает обе машины и говорит: «Сейчас будьте внимательны. Как только поедет машина, вы должны дать сигнал, не ошибитесь, большая машина сигналит громко, а маленькая - тихо». Аналогично обыгрываются остальные игрушки.  </vt:lpstr>
      <vt:lpstr>      Дидактическая игра                    «Эхо»     Цель.  Развитие силы голоса и речевого дыхания.   Ход игры. Дети становятся в два ряда лицом друг к другу. Одна группа детей тихо произносит слово или фразу другая тихо отзывается.  </vt:lpstr>
      <vt:lpstr>РАЗВИТИЕ СЛУХОВОГО ВНИМАНИЯ             Игра «Угадай, что делать»  Цель. Учить детей соотносить характер своих действий со звучанием бубна. Воспитание у детей умения переключать слуховое внимание. Подготовительная работа. Приготовить по 2 флажка на каждого ребенка. Ход игры: Дети сидят полукругом. У каждого в руках по 2 флажка. Если педагог громко звенит бубном, дети поднимают флажки вверх и машут ими, если тихо - держат руки на коленях. Методические указания. Взрослому необходимо следить за правильной осанкой детей и правильным выполнением движений; чередовать громкое и тихое звучание тамбурина надо не более четырех раз, чтобы дети могли легко выполнять движения. </vt:lpstr>
      <vt:lpstr>                  Словесная игра                   «Веселые стихи»  Цель данных рифмовок: провести коррекцию речи, а именно автоматизацию уже поставленных звуков, в доступной для детей форме – игре. Ход игры: Воспитатель читает детям стихи. Дети три раза повторяют последний слог последнего слова каждой строчки и хлопают в ладоши. Детвора, (ра-ра-ра) Всем пора. (ра-ра-ра) Все идут, (ут-ут-ут) поют. (ют-ют-ют) А сейчас (час-час-час) Только час. (час-час-час) Красота. (та-та-та) Чистота. (та-та-та) Мы пошли (ли-ли-ли) нашли. (ли-ли-ли) Апельсин, (ин-ин-ин) Мандарин. (ин-ин-ин) Хорошо (шо-шо-шо) смешно. (но-но-но) Мы пришли (ли-ли-ли) Принесли (ли-ли-ли) Апельсин, (ин-ин-ин) Мандарин. (ин-ин-ин)  </vt:lpstr>
      <vt:lpstr>РАЗВИТИЕ СЛУХОВОГО ВНИМАНИЯ.             Игра «Угадай, кто идет»  Цель. Учить детей выполнять действия согласно темпу звучания бубна. Воспитание умения определять темп звучания бубна. Подготовительная работа. Педагог готовит 2 картинки с изображением шагающей цапли и скачущего воробья. Ход игры: Педагог показывает детям картинку с цаплей и говорит, что у нее ноги длинные, она ходит важно, медленно, так медленно, как зазвучит сейчас бубен. Педагог медленно стучит в бубен, а дети ходят как цапли. Потом взрослый показывает картинку, на которой нарисован воробей, и говорит, что воробей прыгает так быстро, как сейчас зазвучит бубен. Он быстро стучит в бубен, а дети скачут как воробушки. Затем педагог меняет темп звучания бубна, а дети соответственно то ходят как цапли, то прыгают как воробьи.  </vt:lpstr>
      <vt:lpstr>        Дидактическая игра                    «Рифмы»    Цель: Учить подбирать рифму, развивать фонематического слуха.   Оборудование: карточки с изображениями продолжения фраз.   Ход игры: Мы в рифмы играли –  слова подбирали. Сейчас поиграем с тобой. Картинку покажем и слово подскажем- Какое возьмём мы с собой. Скажу я гармошка, а ты мне…(картошка), Держу я рубашку, ты видишь…(букашку), Взяла я корзину, купил ты…(картину). Я вижу:  на поле пасётся баран, А маленький мальчик несёт -…(барабан), С тростинкой по тропке ползёт муравей, А следом за ним  летит…(воробей). Концерты на « Бис» даёт нам скрипач, Детей веселит в цирке …(Циркач), Весной прилетают с юга грачи, Детишек всех лечат наши…(врачи).</vt:lpstr>
      <vt:lpstr>             РАЗВИТИЕ СИЛЫ ГОЛОСА.                         Игра «Дует ветер»  Цель. Учить детей в зависимости от ситуации пользоваться громким или тихим голосом. Изменение силы голоса. Подготовительная работа. Педагог подготавливает 2 картинки. На одной изображен легкий ветерок, качающий травку, цветы. На другой - сильный ветер, качающий ветви деревьев. Ход игры: Дети сидят полукругом на стульях. Педагог говорит: «Пошли мы летом на прогулку в лес. Идем полем, светит солнышко, дует легкий ветерок и колышет травку, цветочки (показывает картинку). Он дует тихо, вот так: «у-у-у» (тихо и длительно произносит звук у). Пришли в лес, набрали много цветов, ягод. Собрались идти обратно. Вдруг подул сильный ветер (показывает картинку). Он громко загудел: «у-у-у...» (громко и длительно произносит этот звук). Дети повторяют за педагогом, как дует легкий ветерок и как гудит сильный ветер. Затем педагог показывает картинки, уже не произнося звук, а дети подражают соответствующему ветру.   </vt:lpstr>
      <vt:lpstr>                   Дидактическая игра                       « Добрый слон»  Цель: Развитие умения подбирать рифмы, фонематического слуха. Ход игры: Жил на свете добрый слон, Сочинял рассказы он. Книжки добрые писал, И друзьям их раздавал. В рифмы он любил играть, Чтоб с друзьями не скучать. Вот картина, вот…(корзина, машина и т.д.), Вот ромашка, вот …(букашка, бумажка), Вот мой домик, вот твой …(томик, сомик), Вот и пушка, вот и …(мушка, сушка, кружка), Вот вам пышка, а вот …(книжка, мышка, крышка), Вот сосед, а вот …(обед, кларнет, винегрет). Чтоб и нам не скучать, Будем рифмы подбирать. (Игра может продолжаться до бесконечности, пока ребёнку не надоест.) </vt:lpstr>
      <vt:lpstr>             РАЗВИТИЕ РЕЧЕВОГО СЛУХА.                      Игра «Кто внимательный?»  Цель. Учить детей правильно воспринимать словесную инструкцию независимо от силы голоса, которым ее произносят. Развитие остроты физического слуха. Подготовительная работа. Подобрать игрушки, с которыми легко производить различные действия. Ход ишры: Дети сидят в 3 ряда напротив стола педагога. (Первый ряд на расстоянии 2-3 м). На столе лежат различные игрушки. Взрослый говорит: «Дети, сейчас я буду давать задания тем, кто сидит в первом ряду. Говорить я буду шепотом, поэтому сидеть надо тихо, чтобы всем было слышно. Я вызову каждого по имени и дам задание, а вы проверяйте, правильно ли оно выполняется. Будьте внимательны. Вова, возьми мишку и посади в машину». Задания по очереди выполняют все дети, сидящие в первом ряду. Затем они меняются местами: второй ряд занимает место первого, третий - второго, первый - третьего. Методические указания. Педагогу надо следить, чтобы дети сидели тихо, не подсказывали друг другу. Задания нужно давать короткие и простые.  </vt:lpstr>
      <vt:lpstr>                   Дидактическая игра       « Мы играем – рифмы подбираем»  Цель: Развитие умения подбирать рифмы, фонематического слуха, умения сопоставлять, подбирать картинки. Оборудование: набор карточек предметных картинок, сходных по звучанию. Ход игры: Мартышка и кукушка, петушок и кошка Решили в рифмы поиграть с детворой немножко: Мартышка предложила: мишка,… ( далее дети выбирают картинки). Вторила кукушка: катушка,… Промурлыкала и кошка: ладошка,… Прокукарекал петушок: мешок,… . Задание: Подобрать рифмы. Детям предлагаются картинки:  мишка, шишка, пышка, мальчишка, катушка, погремушка, подушка, кормушка, ладошка, картошка, гармошка, мошка, мешок, горшок, ремешок, вершок. Они выбирают картинку   и подставляют слово в стихотворение. </vt:lpstr>
      <vt:lpstr>         РАЗВИТИЕ РЕЧЕВОГО ДЫХАНИЯ.       Игра «Чей пароход лучше гудит?»  Цель. Добиваться умения направлять воздушную струюпосередине языка. Развитие длительного целенаправленного ротового выдоха. Подготовительная работа. Педагог заготавливает стеклянные пузырьки (по количеству детей) высотой примерно 7 см, диаметром горлышка 1-1,5 см, делает на них наклейки с именами детей. Ход игры: Каждому ребенку дают чистый пузырек. Педагог говорит: «Дети, послушайте, как гудит мой пузырек, если я в него подую. (Гудит.) Загудел как пароход. А как у Миши загудит пароход?» Педагог по очереди обращается к каждому ребенку, а затем предлагает погудеть всем вместе. Методические указания. Чтобы погудеть в пузырек, надо слегка высунуть кончик языка так, чтобы он касался края горлышка. Пузырек касается подбородка. Струя воздуха должна быть длительной и идти посередине языка. Если гудок не получается, значит, ребенок не соблюдает одно из данных требований. Каждый ребенок может дуть лишь несколько секунд, чтобы не закружилась голова.  </vt:lpstr>
      <vt:lpstr>               Словесная игра          «Рифмы-миниатюры»  Цель: Развитие умения рифмовать, сопоставлять, мыслить. Ход игры: Воспитатель читает начало двустрочного стиха, а детям необходимо подобрать продолжение в рифму первой строчки. В кладовой шуршала мышка, Под сосной лежала -…(шишка). Живёт в нашем доме Гарик, У него есть синий…(шарик). Капризуля наша Маша, У неё в тарелке …(каша). Стоит в деревне старый дом, В сети к нам попался -…(сом). В библиотеке взяли том, Зимой ребята лепят -…(ком). Очень любят мыши сыр, В хорошем сыре много -…(дыр). </vt:lpstr>
      <vt:lpstr>Ветер очень сильно дул, Стоял повсюду страшный …(гул). Живёт у фермера баран, В пустыне бегает -…(варан). Мама мыла чисто пол, Папа ждал: когда же…(гол). На палубу упала пачка, Потому, что была -…(качка). Пишет маме письмо дочка, В конце рассказа стоит-…(точка). Портной выбрал красный шёлк, Значит, знает в моде…(толк). В КВН играли сутки, Залу нравились все -…(шутки). На берегу лежала гайка, Рыбёшку утащила -…(чайка). Дымится в миске кашка, С чаем стоит -…(чашка). Было в сказке очень худо, Пока не появилось -…(чудо). Очень громко плачет мальчик- Он поранил стеклом…(пальчик). В огороде вырос лук, На грядке ползал майский …(жук). Было мишке мёду мало, Пчёлка показала …(жало). В малиннике медведь бурчал, Рядом с ним ручей…(журчал).  </vt:lpstr>
      <vt:lpstr>Петрушки зелёной пучок Прожорливый съел…(жучок). Закричала громко баба- Испугала её -…(жаба). В сказках очень любят пир, Всем на свете нужен…(мир). На стройке делают бетон, В метро потребуют -…( жетон). Купил модный Клим жилет, Приобрёл в театр …(билет). Жил на свете мальчик Жора, У него сестрёнка…(Лора). Всех хвастливей Таня-крошка, У неё на шляпе -…(брошка). Мечтал о звёздах старый барс. Хотел он улететь на …(Марс). Проиграл Серёжа фант, Девчонки повязали…(бант). Со стола упала банка, Теперь у Светы болит…(ранка). Дежурным Вася в классе был, Полы он тряпкой чисто…(мыл). Жил на свете старый пёс, Он исправно службу…(нёс).   ).</vt:lpstr>
      <vt:lpstr>         РАЗВИТИЕ СИЛЫ ГОЛОСА                   Игра «Кот и мыши»  Цель. Учить детей говорить стихотворный текст тихо. Воспитание умения пользоваться тихим голосом. Подготовительная работа. Приготовить шапочки с изображением кота. Разучить с детьми текст стихотворения. Ход игры: Дети ходят по кругу, в центре которого присел на корточки ребенок, изображающий кота. Дети тихим голосом говорят: «Тише, мыши. Тише, мыши. Кот сидит на нашей крыше.             Мышка, мышка, берегись! И коту не попадись!» Ребенок, изображающий кота, громко мяукает и бежит за детьми. Пойманные становятся котами. Методические указания. Следить, чтобы дети не усиливали голос, но и не говорили шепотом.  </vt:lpstr>
      <vt:lpstr>                                   Словесная игра        «Ты куда спешишь, Марина?  В лес, где спелая…»   Цель:  развитие умения слушать, сопоставлять, рифмовать. Ход игры К стишку предлагаются на выбор названия ягод: «малина» и «черника». Если ребенок затрудняются сделать выбор, то взрослый произносит двустишие сначала с нерифмующимся словом, а потом – с рифмующимся, предлагая малышу выбрать тот, который лучше звучит. Когда слово-рифма будет подобрано, ребенок повторяет стишок самостоятельно: «Ты куда спешишь, Марина? В лес, где спелая малина». Примеры двустиший: Мы купили кошке, К празднику… (Бантик, сапожки) Я рубашку сшила мишке. Я сошью ему… (Курточку, штанишки) Постираем мы сейчас, Нужно мыло, нужен… (Порошок, таз) У моей сестрички Длинные… (Косички, хвостики) На болотной кочке выросли… (Ягодки, грибочки) Побывали мы в лесу, Увидали там… (Медведя, лису) Села у окошечка, Серенькая… (Кошечка, собачка) У меня тяжелый груз, Я несу домой… (Яблоки, арбуз) Баю, баиньки, не плачь, Я куплю тебе… (Пирожок, калач) Подарили мишке, К Дню рожденья… (Машинку, книжки) Слезы льются у Оксанки, У нее сломались… (Лыжи, санки)  Укусила кису муха, И болит у кисы … (Лапа, ухо) </vt:lpstr>
      <vt:lpstr>             РАЗВИТИЕ РЕЧЕВОГО СЛУХА.         Игра «Угадай, близко или далеко поезд»  Цель. Учить детей правильно определять силу голоса. Развитие умения различать на слух силу звука. Подготовительная работа. Подобрать 3 картинки, на которых нарисован поезд. На первой картинке поезд стоит у станции. На второй - удаляется от нее, провожающие машут вслед. На третьей изображена станция, вдали, за лесом, виден последний вагон поезда. Ход игры: Педагог ставит на доску 3 картинки с изображением поезда. Он говорит: «Поезд перед отходом со станции гудит - ууу. Поезд стоит близко, и мы слышим громкий гудок. (Произносит звук угромким голосом.) Когда поезд отошел от станции и загудел, мы услышали не такой громкий гудок. (Произносит звукоподражание обычным голосом средней громкости.) А когда поезд ушел далеко и загудел, его уже еле слышно». (Произносит звукоподражание тихим голосом.) Далее педагог произносит звук у с разной силой голоса, а дети указывают соответствующую картинку. Методические указания. Если дети будут отвечать правильно, то они сами поочередно могут быть ведущими (подавать сигнал голосом разной силы). </vt:lpstr>
      <vt:lpstr>                  Словесная игра            «Четвертый лишний»  Цель: Развитие внимания, логического речи, фонематического слуха. Ход игры Из четырёх слов, отчётливо произнесённых взрослым, ребёнок должен назвать то, которое отличается от остальных: Канава – канава – какао – канава Ком – ком – кот – ком Утёнок – утёнок – утёнок – котёнок Будка – буква – будка – будка Винт – винт – бинт – винт Минута – монета – минута – минута Буфет – буфет – букет – буфет Дудка – будка – будка – будка </vt:lpstr>
      <vt:lpstr>              Словесная игра        «Четвертый лишний 2»  Цель: развитие внимания, логического мышления, умения сопоставлять, классифицировать. Ход игры: Из каждых четырёх слов ребёнок должен выбрать слово, которое по звуковому составу не похоже на остальных 3: Мак – так – бак – банан Сом – ком – индюк – дом Лимон – вагон – кот – бутон Мак – бак – веник – рак Совок – гном – венок – каток Пятка – ватка – лимон – кадка Ветка – диван – клетка – сетка Каток – дом – моток – поток</vt:lpstr>
      <vt:lpstr>                  Словесная игра        «Рифма – помощница».  Цель: Развитие умения подбирать отгадки к загадкам в соответствии с рифмой. Ход игры: Ребёнку объясняют, что рифма может быть помощницей, по ней можно догадаться, например. О каком животном идёт речь: Вместо шерсти иглы сплошь, Враг мышей – колючий … (ЁЖ) На носу зверь носит рог, И зовётся … (НОСОРОГ) Среди зверей слывёт царём, Его зовут бесстрашным … (ЛЬВОМ) По реке плывёт бревно, Ох, и злющее оно! Тем, кто в речку угодил, Нос откусит … (КРОКОДИЛ) Может плавать целый день, В ледяной воде... (ТЮЛЕНЬ) В овечках знает толк, Свирепый серый … (ВОЛК) На себе везёт непрытко, Домик собственный … (УЛИТКА) </vt:lpstr>
      <vt:lpstr>Для ребят помладше: Апельсины и бананы очень любят… (обезьяны) У меня пропал носок, утащил его… (щенок) В реке большая драка: поссорились два… (рака) Очень много окон в нем. Мы живем в нем. Это… (дом) Не боюсь я слова "брысь", - я лесная кошка… (рысь) Встает на заре, поет во дворе, на голове гребешок. Кто же это?... (петушок) Подставив солнышку бочок, лежит на грядке… (кабачок) Вяжет мама длинный шарф, потому что сын - … (жираф)  Для ребят постарше: Как зовут меня, скажи. Часто прячусь я во ржи,  Скромный полевой цветок, синеглазый… (василек)  "Спинка в веснушках. Ах, как неловко!" –  И покраснела… (божья коровка)  Не колючий, светло-синий, по кустам развешан… (иней)  Вкус у ягоды хорош, но сорви ее поди-ка:  Куст в колючках, будто еж, вот и назван… (ежевика)  Злая, как волчица. Жжется, как горчица!  Что это за диво? Это же… (крапива)  В колючках еж и ерш, но сразу разберешь:  Кто ежится, тот… (еж), а кто ершится - … (ерш) </vt:lpstr>
      <vt:lpstr>                  Словесная игра            «Рифма – обманщица.»   Цель: развитие внимания, логического мышления, умения сопоставлять. Ход игры: Ребёнку говорят, что рифма может быть обманщицей: загадано одно слово, а рифма подсказывает совсем другое. Что хозяин говорит, Он спокойно повторит. Ай да голос, ай да слух! Что за умница … (попугай) Мёд с малиной – это блюдо Объеденье для … (медведя) Нору день и ночь копаю, Вовсе солнышка не знаю, Не найдёшь мои глаза, А зовут меня … (крот) На двух ногах от всех погонь, Умчится быстроногий … (заяц) </vt:lpstr>
      <vt:lpstr>С пальмы вниз, на пальму снова ловко прыгает… корова (и никакая не корова, а обезьяна)  Дочерей и сыновей учит хрюкать… соловей (свинья)  Кто любит по ветвям носиться? Конечно, рыжая ... лисица (белка)  Хвост веером, на голове корона. Нет птицы краше, чем… ворона (павлин)  В теплой лужице своей громко квакал… соловей или муравей (лягушка)  Кто в малине знает толк? Косолапый, бурый… волк (конечно, медведь)  Зимой в берлоге видит сон лохматый, косолапый… слон (снова мишка)  На заборе поутру кукарекал… кенгуру (петух)  В чаще, голову задрав, воет с голоду… жираф (волк)  Над лесной полянкой ночью долго слышался кошмар:  ухал, ахал, выл по-волчьи и пугал зверей… комар (филин)  По сосне, как в барабан, застучал в лесу... кабан или баран (дятел)  Все преграды одолев, бьет копытом верный… лев (конь)  По горной круче проходил обросший шерстью …крокодил (козёл) Длиннее шеи не найдёшь. Сорвёт любую ветку …ёж (жираф) Под луною песню петь сел на веточку…медведь (соловей) Фрукты хоботом берёт толстокожий …бегемот (слон)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39</cp:revision>
  <dcterms:created xsi:type="dcterms:W3CDTF">2021-04-03T17:35:41Z</dcterms:created>
  <dcterms:modified xsi:type="dcterms:W3CDTF">2021-04-14T18:24:57Z</dcterms:modified>
</cp:coreProperties>
</file>