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  <p:sldId id="272" r:id="rId3"/>
    <p:sldId id="268" r:id="rId4"/>
    <p:sldId id="270" r:id="rId5"/>
    <p:sldId id="259" r:id="rId6"/>
    <p:sldId id="258" r:id="rId7"/>
    <p:sldId id="260" r:id="rId8"/>
    <p:sldId id="262" r:id="rId9"/>
    <p:sldId id="263" r:id="rId10"/>
    <p:sldId id="264" r:id="rId11"/>
    <p:sldId id="265" r:id="rId12"/>
    <p:sldId id="274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A823"/>
    <a:srgbClr val="C9A337"/>
    <a:srgbClr val="CC00CC"/>
    <a:srgbClr val="006600"/>
    <a:srgbClr val="FFFF00"/>
    <a:srgbClr val="00CCFF"/>
    <a:srgbClr val="FF3399"/>
    <a:srgbClr val="66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155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81000" y="0"/>
            <a:ext cx="1447800" cy="6856413"/>
          </a:xfrm>
          <a:prstGeom prst="rect">
            <a:avLst/>
          </a:prstGeom>
          <a:gradFill rotWithShape="0">
            <a:gsLst>
              <a:gs pos="0">
                <a:schemeClr val="bg1">
                  <a:gamma/>
                  <a:shade val="61961"/>
                  <a:invGamma/>
                </a:schemeClr>
              </a:gs>
              <a:gs pos="50000">
                <a:schemeClr val="bg1">
                  <a:alpha val="50000"/>
                </a:schemeClr>
              </a:gs>
              <a:gs pos="100000">
                <a:schemeClr val="bg1">
                  <a:gamma/>
                  <a:shade val="61961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/>
          <a:lstStyle/>
          <a:p>
            <a:pPr>
              <a:defRPr/>
            </a:pPr>
            <a:endParaRPr lang="ru-RU" sz="2400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685800" y="2438400"/>
            <a:ext cx="8456613" cy="762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shade val="15294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/>
          <a:lstStyle/>
          <a:p>
            <a:pPr>
              <a:defRPr/>
            </a:pPr>
            <a:endParaRPr lang="ru-RU" sz="2400"/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0" y="3505200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/>
          <a:lstStyle/>
          <a:p>
            <a:pPr>
              <a:defRPr/>
            </a:pPr>
            <a:endParaRPr lang="ru-RU" sz="2400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Click to edit Master title style</a:t>
            </a:r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057400" y="4114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b="0">
                <a:latin typeface="Times New Roman" pitchFamily="18" charset="0"/>
              </a:defRPr>
            </a:lvl1pPr>
          </a:lstStyle>
          <a:p>
            <a:pPr lvl="0"/>
            <a:r>
              <a:rPr lang="ru-RU" noProof="0" smtClean="0"/>
              <a:t>Click to edit Master subtitle style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0703B3-00A8-4DDA-B1DF-DA6C50EF3D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C1EE28-CEEB-4492-8DE5-F6C48E2F81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8E91B0-4407-4017-83B5-0BD0A930DD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5268AE-6A40-443B-BFDC-44B7166803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F748A0-FFEE-4BF0-8CDA-9AEC62ED11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E4127B-2F4C-4488-9BDB-5A646E0BE7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BA1068-EAF7-4598-9B33-9B2394294A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1500B0-2ED4-4CB3-8672-BC8BD9F5D9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291879-E7F8-4A6A-8FF5-165D5CEE8B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DD7D47-A476-4731-9AC3-DF8BA3DD3A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A884C-802F-4761-9724-1C9648B2C8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2CE0A3-5D31-4823-8C6C-B2D906C770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683FE-FF1C-43F4-AD69-62DCB66E5A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9A1E75-10FD-4C2E-A040-A5B01E72AD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0DE451-2D7C-4471-A290-5B5B28755D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381000" y="0"/>
            <a:ext cx="1447800" cy="6856413"/>
          </a:xfrm>
          <a:prstGeom prst="rect">
            <a:avLst/>
          </a:prstGeom>
          <a:gradFill rotWithShape="0"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gamma/>
                  <a:shade val="61961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/>
          <a:lstStyle/>
          <a:p>
            <a:pPr>
              <a:defRPr/>
            </a:pPr>
            <a:endParaRPr lang="ru-RU" sz="2400"/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152400" y="1752600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/>
          <a:lstStyle/>
          <a:p>
            <a:pPr>
              <a:defRPr/>
            </a:pPr>
            <a:endParaRPr lang="ru-RU" sz="2400"/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685800" y="6629400"/>
            <a:ext cx="3505200" cy="227013"/>
          </a:xfrm>
          <a:prstGeom prst="rect">
            <a:avLst/>
          </a:prstGeom>
          <a:gradFill rotWithShape="0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/>
          <a:lstStyle/>
          <a:p>
            <a:pPr>
              <a:defRPr/>
            </a:pPr>
            <a:endParaRPr lang="ru-RU" sz="2400"/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762000" y="762000"/>
            <a:ext cx="8380413" cy="762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shade val="15294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/>
          <a:lstStyle/>
          <a:p>
            <a:pPr>
              <a:defRPr/>
            </a:pPr>
            <a:endParaRPr lang="ru-RU" sz="2400"/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title style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</a:p>
        </p:txBody>
      </p:sp>
      <p:sp>
        <p:nvSpPr>
          <p:cNvPr id="3277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1722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7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7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722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pPr>
              <a:defRPr/>
            </a:pPr>
            <a:fld id="{70503C51-6CD2-49A8-ABB7-D16F09940F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1" r:id="rId1"/>
    <p:sldLayoutId id="2147483690" r:id="rId2"/>
    <p:sldLayoutId id="2147483689" r:id="rId3"/>
    <p:sldLayoutId id="2147483688" r:id="rId4"/>
    <p:sldLayoutId id="2147483687" r:id="rId5"/>
    <p:sldLayoutId id="2147483686" r:id="rId6"/>
    <p:sldLayoutId id="2147483685" r:id="rId7"/>
    <p:sldLayoutId id="2147483684" r:id="rId8"/>
    <p:sldLayoutId id="2147483683" r:id="rId9"/>
    <p:sldLayoutId id="2147483682" r:id="rId10"/>
    <p:sldLayoutId id="2147483681" r:id="rId11"/>
    <p:sldLayoutId id="2147483680" r:id="rId12"/>
    <p:sldLayoutId id="2147483679" r:id="rId13"/>
    <p:sldLayoutId id="2147483678" r:id="rId14"/>
    <p:sldLayoutId id="2147483677" r:id="rId15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 b="1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6"/>
          <p:cNvSpPr>
            <a:spLocks noChangeArrowheads="1"/>
          </p:cNvSpPr>
          <p:nvPr/>
        </p:nvSpPr>
        <p:spPr bwMode="auto">
          <a:xfrm flipH="1">
            <a:off x="1862456" y="188913"/>
            <a:ext cx="45719" cy="71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2400" dirty="0"/>
          </a:p>
        </p:txBody>
      </p:sp>
      <p:sp>
        <p:nvSpPr>
          <p:cNvPr id="17412" name="Rectangle 7"/>
          <p:cNvSpPr>
            <a:spLocks noChangeArrowheads="1"/>
          </p:cNvSpPr>
          <p:nvPr/>
        </p:nvSpPr>
        <p:spPr bwMode="auto">
          <a:xfrm>
            <a:off x="1187624" y="404664"/>
            <a:ext cx="5688632" cy="201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dirty="0" smtClean="0">
                <a:solidFill>
                  <a:srgbClr val="FF3399"/>
                </a:solidFill>
              </a:rPr>
              <a:t> </a:t>
            </a:r>
            <a:r>
              <a:rPr lang="ru-RU" sz="3600" dirty="0" smtClean="0">
                <a:solidFill>
                  <a:srgbClr val="FF3399"/>
                </a:solidFill>
              </a:rPr>
              <a:t>«</a:t>
            </a:r>
            <a:r>
              <a:rPr lang="ru-RU" sz="3600" dirty="0" smtClean="0">
                <a:solidFill>
                  <a:srgbClr val="FF3399"/>
                </a:solidFill>
              </a:rPr>
              <a:t>Наш</a:t>
            </a:r>
            <a:r>
              <a:rPr lang="ru-RU" sz="3600" dirty="0" smtClean="0">
                <a:solidFill>
                  <a:srgbClr val="FF3399"/>
                </a:solidFill>
              </a:rPr>
              <a:t> </a:t>
            </a:r>
            <a:r>
              <a:rPr lang="ru-RU" sz="3600" dirty="0">
                <a:solidFill>
                  <a:srgbClr val="FF3399"/>
                </a:solidFill>
              </a:rPr>
              <a:t>космос» </a:t>
            </a:r>
          </a:p>
          <a:p>
            <a:pPr algn="ctr"/>
            <a:endParaRPr lang="ru-RU" sz="3600" dirty="0">
              <a:solidFill>
                <a:srgbClr val="FF3399"/>
              </a:solidFill>
            </a:endParaRPr>
          </a:p>
        </p:txBody>
      </p:sp>
      <p:sp>
        <p:nvSpPr>
          <p:cNvPr id="17413" name="Rectangle 8"/>
          <p:cNvSpPr>
            <a:spLocks noChangeArrowheads="1"/>
          </p:cNvSpPr>
          <p:nvPr/>
        </p:nvSpPr>
        <p:spPr bwMode="auto">
          <a:xfrm>
            <a:off x="971550" y="5589588"/>
            <a:ext cx="4535488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dirty="0"/>
              <a:t>Подготовила </a:t>
            </a:r>
            <a:r>
              <a:rPr lang="ru-RU" sz="2000" dirty="0" smtClean="0"/>
              <a:t> учитель-логопед Руденко О.В.</a:t>
            </a:r>
            <a:endParaRPr lang="ru-RU" sz="2000" dirty="0"/>
          </a:p>
        </p:txBody>
      </p:sp>
      <p:pic>
        <p:nvPicPr>
          <p:cNvPr id="7" name="Рисунок 6" descr="anypics.ru-99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73325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699792" y="1196752"/>
            <a:ext cx="4536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Наш космос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8"/>
          <p:cNvSpPr>
            <a:spLocks noGrp="1" noChangeArrowheads="1"/>
          </p:cNvSpPr>
          <p:nvPr>
            <p:ph type="title"/>
          </p:nvPr>
        </p:nvSpPr>
        <p:spPr>
          <a:xfrm>
            <a:off x="4787900" y="0"/>
            <a:ext cx="3959225" cy="3141663"/>
          </a:xfrm>
        </p:spPr>
        <p:txBody>
          <a:bodyPr/>
          <a:lstStyle/>
          <a:p>
            <a:pPr eaLnBrk="1" hangingPunct="1"/>
            <a:r>
              <a:rPr lang="ru-RU" sz="2000" dirty="0" smtClean="0">
                <a:solidFill>
                  <a:schemeClr val="tx1"/>
                </a:solidFill>
                <a:effectLst/>
              </a:rPr>
              <a:t>Уран – лежебока и встать ему лень.</a:t>
            </a:r>
            <a:br>
              <a:rPr lang="ru-RU" sz="2000" dirty="0" smtClean="0">
                <a:solidFill>
                  <a:schemeClr val="tx1"/>
                </a:solidFill>
                <a:effectLst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</a:rPr>
              <a:t>Подняться планете не в мочь,</a:t>
            </a:r>
            <a:br>
              <a:rPr lang="ru-RU" sz="2000" dirty="0" smtClean="0">
                <a:solidFill>
                  <a:schemeClr val="tx1"/>
                </a:solidFill>
                <a:effectLst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</a:rPr>
              <a:t>Сорокалетие длится там день,</a:t>
            </a:r>
            <a:br>
              <a:rPr lang="ru-RU" sz="2000" dirty="0" smtClean="0">
                <a:solidFill>
                  <a:schemeClr val="tx1"/>
                </a:solidFill>
                <a:effectLst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</a:rPr>
              <a:t>Потом сорокалетие ночь.</a:t>
            </a:r>
          </a:p>
        </p:txBody>
      </p:sp>
      <p:pic>
        <p:nvPicPr>
          <p:cNvPr id="28674" name="Picture 4" descr="Лучик света - энциклопедия для детей: космос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404813"/>
            <a:ext cx="2879725" cy="2305050"/>
          </a:xfrm>
        </p:spPr>
      </p:pic>
      <p:pic>
        <p:nvPicPr>
          <p:cNvPr id="28675" name="Picture 7" descr="Лучик света - энциклопедия для детей: космос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148263" y="3860800"/>
            <a:ext cx="3435350" cy="2751138"/>
          </a:xfrm>
        </p:spPr>
      </p:pic>
      <p:sp>
        <p:nvSpPr>
          <p:cNvPr id="51210" name="Text Box 10"/>
          <p:cNvSpPr txBox="1">
            <a:spLocks noChangeArrowheads="1"/>
          </p:cNvSpPr>
          <p:nvPr/>
        </p:nvSpPr>
        <p:spPr bwMode="auto">
          <a:xfrm>
            <a:off x="3348038" y="188913"/>
            <a:ext cx="14700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440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Уран</a:t>
            </a:r>
          </a:p>
        </p:txBody>
      </p:sp>
      <p:sp>
        <p:nvSpPr>
          <p:cNvPr id="51211" name="Text Box 11"/>
          <p:cNvSpPr txBox="1">
            <a:spLocks noChangeArrowheads="1"/>
          </p:cNvSpPr>
          <p:nvPr/>
        </p:nvSpPr>
        <p:spPr bwMode="auto">
          <a:xfrm>
            <a:off x="5580063" y="2781300"/>
            <a:ext cx="20447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Нептун</a:t>
            </a:r>
          </a:p>
        </p:txBody>
      </p:sp>
      <p:sp>
        <p:nvSpPr>
          <p:cNvPr id="28678" name="Text Box 12"/>
          <p:cNvSpPr txBox="1">
            <a:spLocks noChangeArrowheads="1"/>
          </p:cNvSpPr>
          <p:nvPr/>
        </p:nvSpPr>
        <p:spPr bwMode="auto">
          <a:xfrm>
            <a:off x="611188" y="3213100"/>
            <a:ext cx="3736472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dirty="0"/>
              <a:t>Нептун - огромный, ярко-синий,</a:t>
            </a:r>
            <a:br>
              <a:rPr lang="ru-RU" sz="2000" dirty="0"/>
            </a:br>
            <a:r>
              <a:rPr lang="ru-RU" sz="2000" dirty="0"/>
              <a:t>Наверное, самый красивый</a:t>
            </a:r>
            <a:br>
              <a:rPr lang="ru-RU" sz="2000" dirty="0"/>
            </a:br>
            <a:r>
              <a:rPr lang="ru-RU" sz="2000" dirty="0"/>
              <a:t>Из всех известных нам планет</a:t>
            </a:r>
            <a:r>
              <a:rPr lang="ru-RU" dirty="0"/>
              <a:t>.</a:t>
            </a:r>
            <a:br>
              <a:rPr lang="ru-RU" dirty="0"/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851920" y="2276873"/>
            <a:ext cx="47525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Планета Солнечной системы, седьмая по удалённости от Солнца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4581128"/>
            <a:ext cx="42484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 smtClean="0"/>
              <a:t>Непту́н</a:t>
            </a:r>
            <a:r>
              <a:rPr lang="ru-RU" sz="2000" dirty="0" smtClean="0"/>
              <a:t> — восьмая и самая дальняя от Солнца и Земли </a:t>
            </a:r>
            <a:r>
              <a:rPr lang="ru-RU" sz="2000" b="1" dirty="0" smtClean="0"/>
              <a:t>планета</a:t>
            </a:r>
            <a:r>
              <a:rPr lang="ru-RU" sz="2000" dirty="0" smtClean="0"/>
              <a:t> Солнечной системы. Его масса больше чем у Земли в 17,2 раза и является третьей среди </a:t>
            </a:r>
            <a:r>
              <a:rPr lang="ru-RU" sz="2000" b="1" dirty="0" smtClean="0"/>
              <a:t>планет</a:t>
            </a:r>
            <a:r>
              <a:rPr lang="ru-RU" sz="2000" dirty="0" smtClean="0"/>
              <a:t> Солнечной системы...</a:t>
            </a:r>
            <a:endParaRPr lang="ru-RU" sz="2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3635375" y="188913"/>
            <a:ext cx="2301875" cy="792162"/>
          </a:xfrm>
        </p:spPr>
        <p:txBody>
          <a:bodyPr/>
          <a:lstStyle/>
          <a:p>
            <a:pPr eaLnBrk="1" hangingPunct="1">
              <a:defRPr/>
            </a:pPr>
            <a:r>
              <a:rPr lang="ru-RU">
                <a:solidFill>
                  <a:srgbClr val="FFFF00"/>
                </a:solidFill>
              </a:rPr>
              <a:t>Плутон</a:t>
            </a:r>
          </a:p>
        </p:txBody>
      </p:sp>
      <p:sp>
        <p:nvSpPr>
          <p:cNvPr id="2969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7544" y="3068960"/>
            <a:ext cx="5040560" cy="280831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0" dirty="0" smtClean="0"/>
              <a:t>     </a:t>
            </a:r>
            <a:r>
              <a:rPr lang="ru-RU" sz="2400" b="0" dirty="0" smtClean="0">
                <a:latin typeface="+mj-lt"/>
              </a:rPr>
              <a:t>Уран, Нептун, Плутон.</a:t>
            </a:r>
            <a:br>
              <a:rPr lang="ru-RU" sz="2400" b="0" dirty="0" smtClean="0">
                <a:latin typeface="+mj-lt"/>
              </a:rPr>
            </a:br>
            <a:r>
              <a:rPr lang="ru-RU" sz="2400" b="0" dirty="0" smtClean="0">
                <a:latin typeface="+mj-lt"/>
              </a:rPr>
              <a:t>Здесь холодные миры.</a:t>
            </a:r>
            <a:br>
              <a:rPr lang="ru-RU" sz="2400" b="0" dirty="0" smtClean="0">
                <a:latin typeface="+mj-lt"/>
              </a:rPr>
            </a:br>
            <a:r>
              <a:rPr lang="ru-RU" sz="2400" b="0" dirty="0" smtClean="0">
                <a:latin typeface="+mj-lt"/>
              </a:rPr>
              <a:t>Света нет и нет жары.</a:t>
            </a:r>
            <a:br>
              <a:rPr lang="ru-RU" sz="2400" b="0" dirty="0" smtClean="0">
                <a:latin typeface="+mj-lt"/>
              </a:rPr>
            </a:br>
            <a:r>
              <a:rPr lang="ru-RU" sz="2400" b="0" dirty="0" smtClean="0">
                <a:latin typeface="+mj-lt"/>
              </a:rPr>
              <a:t>Вечная зима и ночь…</a:t>
            </a:r>
            <a:br>
              <a:rPr lang="ru-RU" sz="2400" b="0" dirty="0" smtClean="0">
                <a:latin typeface="+mj-lt"/>
              </a:rPr>
            </a:br>
            <a:r>
              <a:rPr lang="ru-RU" sz="2400" b="0" dirty="0" smtClean="0">
                <a:latin typeface="+mj-lt"/>
              </a:rPr>
              <a:t>Захотелось сразу прочь.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0" dirty="0" smtClean="0">
                <a:latin typeface="+mj-lt"/>
              </a:rPr>
              <a:t>     </a:t>
            </a:r>
          </a:p>
        </p:txBody>
      </p:sp>
      <p:pic>
        <p:nvPicPr>
          <p:cNvPr id="29699" name="Picture 4" descr="Лучик света - энциклопедия для детей: космос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724525" y="188913"/>
            <a:ext cx="3097213" cy="2479675"/>
          </a:xfrm>
        </p:spPr>
      </p:pic>
      <p:sp>
        <p:nvSpPr>
          <p:cNvPr id="5" name="Прямоугольник 4"/>
          <p:cNvSpPr/>
          <p:nvPr/>
        </p:nvSpPr>
        <p:spPr>
          <a:xfrm>
            <a:off x="251520" y="1124744"/>
            <a:ext cx="547260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Плутон</a:t>
            </a:r>
            <a:r>
              <a:rPr lang="ru-RU" sz="2400" dirty="0" smtClean="0"/>
              <a:t> – </a:t>
            </a:r>
            <a:r>
              <a:rPr lang="ru-RU" sz="2800" dirty="0" smtClean="0"/>
              <a:t>карликовая </a:t>
            </a:r>
            <a:r>
              <a:rPr lang="ru-RU" sz="2800" b="1" dirty="0" smtClean="0"/>
              <a:t>планета</a:t>
            </a:r>
            <a:r>
              <a:rPr lang="ru-RU" sz="2800" dirty="0" smtClean="0"/>
              <a:t> Солнечной системы</a:t>
            </a:r>
            <a:endParaRPr lang="ru-RU" sz="2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7" name="Rectangle 5"/>
          <p:cNvSpPr>
            <a:spLocks noGrp="1" noChangeArrowheads="1"/>
          </p:cNvSpPr>
          <p:nvPr>
            <p:ph type="title"/>
          </p:nvPr>
        </p:nvSpPr>
        <p:spPr>
          <a:xfrm>
            <a:off x="5795963" y="404813"/>
            <a:ext cx="2159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>
                <a:solidFill>
                  <a:srgbClr val="FF0000"/>
                </a:solidFill>
              </a:rPr>
              <a:t>Комета</a:t>
            </a:r>
          </a:p>
        </p:txBody>
      </p:sp>
      <p:sp>
        <p:nvSpPr>
          <p:cNvPr id="3072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333375"/>
            <a:ext cx="4824413" cy="62674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800" b="0" smtClean="0"/>
              <a:t>Древние люди боялись комету.</a:t>
            </a: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b="0" smtClean="0"/>
              <a:t>Хвостатой звездою прозвали за это.</a:t>
            </a: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b="0" smtClean="0"/>
              <a:t>Ей приписали большие грехи:</a:t>
            </a: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b="0" smtClean="0"/>
              <a:t>Болезни и войны — целый пуд чепухи!</a:t>
            </a: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b="0" smtClean="0"/>
              <a:t>Однако комета об этом не знает</a:t>
            </a: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b="0" smtClean="0"/>
              <a:t>И, хвост распустив, вокруг Солнца летает.</a:t>
            </a: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b="0" smtClean="0"/>
              <a:t>Хвост у кометы огромной длины,</a:t>
            </a: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b="0" smtClean="0"/>
              <a:t>Может достать от Земли до Луны.</a:t>
            </a: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b="0" smtClean="0"/>
              <a:t>Он ведь прозрачный, воздушный такой,</a:t>
            </a: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b="0" smtClean="0"/>
              <a:t>Вряд ли он чей-то нарушит покой.</a:t>
            </a: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b="0" smtClean="0"/>
              <a:t>А голова тяжела у комет.</a:t>
            </a: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b="0" smtClean="0"/>
              <a:t>И, полетав свои тысячи лет,</a:t>
            </a: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b="0" smtClean="0"/>
              <a:t>Комета стареет и умирает,</a:t>
            </a: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b="0" smtClean="0"/>
              <a:t>И красочным, звездным дождем выпадает.</a:t>
            </a: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b="0" smtClean="0"/>
              <a:t>Мы все признаемся без всяких затей —</a:t>
            </a: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b="0" smtClean="0"/>
              <a:t>В нашей Системе нет больше людей!</a:t>
            </a: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b="0" smtClean="0"/>
              <a:t>Люди бывают только земляне,</a:t>
            </a: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b="0" smtClean="0"/>
              <a:t>А где же живут инопланетяне?</a:t>
            </a: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b="0" smtClean="0"/>
              <a:t>И если на небо поднимешь ты взор,</a:t>
            </a: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b="0" smtClean="0"/>
              <a:t>Прекрасных созвездий увидишь узор.</a:t>
            </a: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b="0" smtClean="0"/>
              <a:t>И звездочек этих на небе не счесть.</a:t>
            </a: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b="0" smtClean="0"/>
              <a:t>Так, может быть, жизнь на какой-нибудь есть?</a:t>
            </a:r>
            <a:r>
              <a:rPr lang="ru-RU" sz="1800" smtClean="0"/>
              <a:t> </a:t>
            </a:r>
          </a:p>
        </p:txBody>
      </p:sp>
      <p:pic>
        <p:nvPicPr>
          <p:cNvPr id="30723" name="Picture 4" descr="60422196_nnnnnn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76825" y="2420938"/>
            <a:ext cx="3810000" cy="3260725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700213"/>
            <a:ext cx="8388350" cy="4392612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b="1">
                <a:solidFill>
                  <a:schemeClr val="tx1"/>
                </a:solidFill>
                <a:latin typeface="Arial Black" pitchFamily="34" charset="0"/>
              </a:rPr>
              <a:t>Полвека назад две дворняги Белка и Стрелка отправились в космический полет. Запущенные в космос 19 августа 1960 года на борту прототипа корабля "Восток", </a:t>
            </a:r>
            <a:br>
              <a:rPr lang="ru-RU" sz="2000" b="1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000" b="1">
                <a:solidFill>
                  <a:schemeClr val="tx1"/>
                </a:solidFill>
                <a:latin typeface="Arial Black" pitchFamily="34" charset="0"/>
              </a:rPr>
              <a:t>они стали первыми</a:t>
            </a:r>
            <a:br>
              <a:rPr lang="ru-RU" sz="2000" b="1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000" b="1">
                <a:solidFill>
                  <a:schemeClr val="tx1"/>
                </a:solidFill>
                <a:latin typeface="Arial Black" pitchFamily="34" charset="0"/>
              </a:rPr>
              <a:t> живыми </a:t>
            </a:r>
            <a:br>
              <a:rPr lang="ru-RU" sz="2000" b="1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000" b="1">
                <a:solidFill>
                  <a:schemeClr val="tx1"/>
                </a:solidFill>
                <a:latin typeface="Arial Black" pitchFamily="34" charset="0"/>
              </a:rPr>
              <a:t>существами </a:t>
            </a:r>
            <a:br>
              <a:rPr lang="ru-RU" sz="2000" b="1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000" b="1">
                <a:solidFill>
                  <a:schemeClr val="tx1"/>
                </a:solidFill>
                <a:latin typeface="Arial Black" pitchFamily="34" charset="0"/>
              </a:rPr>
              <a:t>планеты Земля, </a:t>
            </a:r>
            <a:br>
              <a:rPr lang="ru-RU" sz="2000" b="1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000" b="1">
                <a:solidFill>
                  <a:schemeClr val="tx1"/>
                </a:solidFill>
                <a:latin typeface="Arial Black" pitchFamily="34" charset="0"/>
              </a:rPr>
              <a:t>которые пролетали </a:t>
            </a:r>
            <a:br>
              <a:rPr lang="ru-RU" sz="2000" b="1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000" b="1">
                <a:solidFill>
                  <a:schemeClr val="tx1"/>
                </a:solidFill>
                <a:latin typeface="Arial Black" pitchFamily="34" charset="0"/>
              </a:rPr>
              <a:t>в безвоздушном </a:t>
            </a:r>
            <a:br>
              <a:rPr lang="ru-RU" sz="2000" b="1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000" b="1">
                <a:solidFill>
                  <a:schemeClr val="tx1"/>
                </a:solidFill>
                <a:latin typeface="Arial Black" pitchFamily="34" charset="0"/>
              </a:rPr>
              <a:t>пространстве </a:t>
            </a:r>
            <a:br>
              <a:rPr lang="ru-RU" sz="2000" b="1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000" b="1">
                <a:solidFill>
                  <a:schemeClr val="tx1"/>
                </a:solidFill>
                <a:latin typeface="Arial Black" pitchFamily="34" charset="0"/>
              </a:rPr>
              <a:t>более суток и</a:t>
            </a:r>
            <a:br>
              <a:rPr lang="ru-RU" sz="2000" b="1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000" b="1">
                <a:solidFill>
                  <a:schemeClr val="tx1"/>
                </a:solidFill>
                <a:latin typeface="Arial Black" pitchFamily="34" charset="0"/>
              </a:rPr>
              <a:t> благополучно</a:t>
            </a:r>
            <a:br>
              <a:rPr lang="ru-RU" sz="2000" b="1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000" b="1">
                <a:solidFill>
                  <a:schemeClr val="tx1"/>
                </a:solidFill>
                <a:latin typeface="Arial Black" pitchFamily="34" charset="0"/>
              </a:rPr>
              <a:t> вернулись домой.</a:t>
            </a:r>
            <a:endParaRPr lang="ru-RU"/>
          </a:p>
        </p:txBody>
      </p:sp>
      <p:pic>
        <p:nvPicPr>
          <p:cNvPr id="20482" name="Picture 4" descr="30815006_Belka_i_Strelka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132138" y="2841625"/>
            <a:ext cx="5884862" cy="4016375"/>
          </a:xfrm>
        </p:spPr>
      </p:pic>
      <p:sp>
        <p:nvSpPr>
          <p:cNvPr id="66566" name="Text Box 6"/>
          <p:cNvSpPr txBox="1">
            <a:spLocks noChangeArrowheads="1"/>
          </p:cNvSpPr>
          <p:nvPr/>
        </p:nvSpPr>
        <p:spPr bwMode="auto">
          <a:xfrm>
            <a:off x="0" y="0"/>
            <a:ext cx="9144000" cy="210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50 лет назад Белка и Стрелка полетели в космос</a:t>
            </a:r>
          </a:p>
          <a:p>
            <a:pPr>
              <a:defRPr/>
            </a:pPr>
            <a:endParaRPr lang="ru-RU" sz="4400"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7" name="Rectangle 5"/>
          <p:cNvSpPr>
            <a:spLocks noGrp="1" noChangeArrowheads="1"/>
          </p:cNvSpPr>
          <p:nvPr>
            <p:ph type="title"/>
          </p:nvPr>
        </p:nvSpPr>
        <p:spPr>
          <a:xfrm>
            <a:off x="611188" y="3716338"/>
            <a:ext cx="8207375" cy="2747962"/>
          </a:xfrm>
        </p:spPr>
        <p:txBody>
          <a:bodyPr/>
          <a:lstStyle/>
          <a:p>
            <a:pPr eaLnBrk="1" hangingPunct="1">
              <a:defRPr/>
            </a:pPr>
            <a:r>
              <a:rPr lang="ru-RU" sz="1800" b="1">
                <a:solidFill>
                  <a:schemeClr val="tx1"/>
                </a:solidFill>
                <a:latin typeface="Arial Black" pitchFamily="34" charset="0"/>
              </a:rPr>
              <a:t>Осуществилась заветная мечта человека – полёт к звёздам! Советские люди создали космический корабль-спутник «Восток», установили его на исполинскую ракету, и 12 апреля 1961 года самый смелый из людей, космонавт Юрий Гагарин, впервые в мире полетел на этом корабле в Космос. Он облетел нашу Землю всего за 108 минут.</a:t>
            </a:r>
            <a:br>
              <a:rPr lang="ru-RU" sz="1800" b="1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1800" b="1">
                <a:solidFill>
                  <a:schemeClr val="tx1"/>
                </a:solidFill>
                <a:latin typeface="Arial Black" pitchFamily="34" charset="0"/>
              </a:rPr>
              <a:t>        С 1961 года в нашей стране было построено много разных космических кораблей – «Восток», «Восход», «Союз». Уже несколько десятков советских космонавтов, и среди них одна женщина – Валентина Николаевна Терешкова, облетели Землю. А космонавт Алексей Леонов первым в мире вышел в открытый Космос.</a:t>
            </a:r>
          </a:p>
        </p:txBody>
      </p:sp>
      <p:pic>
        <p:nvPicPr>
          <p:cNvPr id="21506" name="Picture 4" descr="14-Комсомолка-объявила-Человек-в-космосе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051050" y="188913"/>
            <a:ext cx="5486400" cy="3108325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pic>
        <p:nvPicPr>
          <p:cNvPr id="22530" name="Picture 4" descr="0015-015-Kosmicheskie-apparaty-issledujut-ne-tolko-Zemlju-no-i-ejo-estestvennyj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5"/>
          <p:cNvSpPr>
            <a:spLocks noGrp="1" noChangeArrowheads="1"/>
          </p:cNvSpPr>
          <p:nvPr>
            <p:ph type="title"/>
          </p:nvPr>
        </p:nvSpPr>
        <p:spPr>
          <a:xfrm flipV="1">
            <a:off x="827088" y="-69850"/>
            <a:ext cx="7772400" cy="69850"/>
          </a:xfrm>
        </p:spPr>
        <p:txBody>
          <a:bodyPr/>
          <a:lstStyle/>
          <a:p>
            <a:pPr eaLnBrk="1" hangingPunct="1">
              <a:defRPr/>
            </a:pPr>
            <a:endParaRPr lang="ru-RU" sz="400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" y="1"/>
            <a:ext cx="5292080" cy="4077072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4800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Солнце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400" dirty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>
                <a:solidFill>
                  <a:srgbClr val="FF6600"/>
                </a:solidFill>
                <a:latin typeface="Arial Black" pitchFamily="34" charset="0"/>
                <a:cs typeface="Times New Roman" pitchFamily="18" charset="0"/>
              </a:rPr>
              <a:t> </a:t>
            </a:r>
            <a:r>
              <a:rPr lang="ru-RU" sz="2400" b="0" dirty="0"/>
              <a:t>В пространстве космическом воздуха нет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b="0" dirty="0"/>
              <a:t>И кружат там девять различных планет.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b="0" dirty="0"/>
              <a:t>А Солнце — звезда в самом центре системы,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b="0" dirty="0"/>
              <a:t>И притяжением связаны все мы.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23555" name="Picture 4" descr="Лучик света - энциклопедия для детей: космос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76825" y="1844675"/>
            <a:ext cx="4067175" cy="3656013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1" name="Rectangle 5"/>
          <p:cNvSpPr>
            <a:spLocks noGrp="1" noChangeArrowheads="1"/>
          </p:cNvSpPr>
          <p:nvPr>
            <p:ph type="title"/>
          </p:nvPr>
        </p:nvSpPr>
        <p:spPr>
          <a:xfrm>
            <a:off x="4716463" y="333375"/>
            <a:ext cx="4140200" cy="20161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b="1">
                <a:solidFill>
                  <a:srgbClr val="FFFF00"/>
                </a:solidFill>
              </a:rPr>
              <a:t>Солнечная система</a:t>
            </a:r>
          </a:p>
        </p:txBody>
      </p:sp>
      <p:sp>
        <p:nvSpPr>
          <p:cNvPr id="2457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0"/>
            <a:ext cx="5219700" cy="695801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0" smtClean="0"/>
              <a:t>      Встречает первым солнечные бури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0" smtClean="0"/>
              <a:t>Неуловимый,маленький Меркурий.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0" smtClean="0"/>
              <a:t> Второй, за ним, летит Венера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0" smtClean="0"/>
              <a:t>С тяжёлой, плотной атмосферой.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0" smtClean="0"/>
              <a:t>А третьей, кружит карусель,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0" smtClean="0"/>
              <a:t>Земная наша колыбель.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0" smtClean="0"/>
              <a:t> Четвёртый – Марс, планета ржавая,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0" smtClean="0"/>
              <a:t> Красно – оранжевая самая.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0" smtClean="0"/>
              <a:t>          А дальше мчат, пчелиным роем,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0" smtClean="0"/>
              <a:t> Своей орбитой астероиды.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0" smtClean="0"/>
              <a:t> Пятый- Юпитер, очень уж большой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0" smtClean="0"/>
              <a:t> На звёздном небе виден хорошо.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0" smtClean="0"/>
              <a:t> Шестой – Сатурн, в шикарных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0" smtClean="0"/>
              <a:t> кольцах, очаровашка, под лучами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0" smtClean="0"/>
              <a:t>солнца.</a:t>
            </a:r>
            <a:br>
              <a:rPr lang="ru-RU" sz="1800" b="0" smtClean="0"/>
            </a:br>
            <a:r>
              <a:rPr lang="ru-RU" sz="1800" b="0" smtClean="0"/>
              <a:t> Седьмой – Уран, прилёг как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0" smtClean="0"/>
              <a:t>лежебока,</a:t>
            </a:r>
            <a:br>
              <a:rPr lang="ru-RU" sz="1800" b="0" smtClean="0"/>
            </a:br>
            <a:r>
              <a:rPr lang="ru-RU" sz="1800" b="0" smtClean="0"/>
              <a:t> Ведь труден путь его далекий.</a:t>
            </a:r>
            <a:br>
              <a:rPr lang="ru-RU" sz="1800" b="0" smtClean="0"/>
            </a:br>
            <a:r>
              <a:rPr lang="ru-RU" sz="1800" b="0" smtClean="0"/>
              <a:t> Восьмой – Нептун, четвёртый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0" smtClean="0"/>
              <a:t>газовый гигант</a:t>
            </a:r>
            <a:br>
              <a:rPr lang="ru-RU" sz="1800" b="0" smtClean="0"/>
            </a:br>
            <a:r>
              <a:rPr lang="ru-RU" sz="1800" b="0" smtClean="0"/>
              <a:t> В красивой голубой рубашке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0" smtClean="0"/>
              <a:t>франт.</a:t>
            </a:r>
            <a:br>
              <a:rPr lang="ru-RU" sz="1800" b="0" smtClean="0"/>
            </a:br>
            <a:r>
              <a:rPr lang="ru-RU" sz="1800" b="0" smtClean="0"/>
              <a:t> Плутон, Харон, девятые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0" smtClean="0"/>
              <a:t> в системе,</a:t>
            </a:r>
            <a:br>
              <a:rPr lang="ru-RU" sz="1800" b="0" smtClean="0"/>
            </a:br>
            <a:r>
              <a:rPr lang="ru-RU" sz="1800" b="0" smtClean="0"/>
              <a:t> Во тьме дуэтом коротают время</a:t>
            </a:r>
            <a:r>
              <a:rPr lang="ru-RU" sz="1800" smtClean="0"/>
              <a:t> </a:t>
            </a:r>
          </a:p>
        </p:txBody>
      </p:sp>
      <p:pic>
        <p:nvPicPr>
          <p:cNvPr id="24579" name="Picture 4" descr="56e2af31194b188795b5e5cfd206509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102100" y="2997200"/>
            <a:ext cx="5041900" cy="3151188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2808288" cy="954088"/>
          </a:xfrm>
        </p:spPr>
        <p:txBody>
          <a:bodyPr/>
          <a:lstStyle/>
          <a:p>
            <a:pPr eaLnBrk="1" hangingPunct="1">
              <a:defRPr/>
            </a:pPr>
            <a:r>
              <a:rPr lang="ru-RU">
                <a:solidFill>
                  <a:srgbClr val="AE871A"/>
                </a:solidFill>
              </a:rPr>
              <a:t>Меркурий</a:t>
            </a:r>
          </a:p>
        </p:txBody>
      </p:sp>
      <p:sp>
        <p:nvSpPr>
          <p:cNvPr id="25602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dirty="0" smtClean="0">
                <a:solidFill>
                  <a:srgbClr val="E5BE51"/>
                </a:solidFill>
                <a:latin typeface="Times New Roman" pitchFamily="18" charset="0"/>
              </a:rPr>
              <a:t/>
            </a:r>
            <a:br>
              <a:rPr lang="ru-RU" sz="1800" dirty="0" smtClean="0">
                <a:solidFill>
                  <a:srgbClr val="E5BE51"/>
                </a:solidFill>
                <a:latin typeface="Times New Roman" pitchFamily="18" charset="0"/>
              </a:rPr>
            </a:br>
            <a:endParaRPr lang="ru-RU" sz="1800" dirty="0" smtClean="0">
              <a:solidFill>
                <a:srgbClr val="E5BE51"/>
              </a:solidFill>
              <a:latin typeface="Times New Roman" pitchFamily="18" charset="0"/>
            </a:endParaRPr>
          </a:p>
        </p:txBody>
      </p:sp>
      <p:pic>
        <p:nvPicPr>
          <p:cNvPr id="25603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688013" y="-242888"/>
            <a:ext cx="3455987" cy="2790826"/>
          </a:xfrm>
        </p:spPr>
      </p:pic>
      <p:sp>
        <p:nvSpPr>
          <p:cNvPr id="25604" name="Rectangle 6"/>
          <p:cNvSpPr>
            <a:spLocks noChangeArrowheads="1"/>
          </p:cNvSpPr>
          <p:nvPr/>
        </p:nvSpPr>
        <p:spPr bwMode="auto">
          <a:xfrm>
            <a:off x="0" y="1655670"/>
            <a:ext cx="617276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kumimoji="0" lang="ru-RU" sz="2400" dirty="0"/>
              <a:t>Меркурий — ближайшая к Солнцу </a:t>
            </a:r>
            <a:r>
              <a:rPr kumimoji="0" lang="ru-RU" sz="2400" dirty="0" smtClean="0"/>
              <a:t>планета</a:t>
            </a:r>
          </a:p>
          <a:p>
            <a:r>
              <a:rPr kumimoji="0" lang="ru-RU" sz="2400" dirty="0"/>
              <a:t/>
            </a:r>
            <a:br>
              <a:rPr kumimoji="0" lang="ru-RU" sz="2400" dirty="0"/>
            </a:br>
            <a:endParaRPr kumimoji="0" lang="ru-RU" sz="2400" dirty="0"/>
          </a:p>
        </p:txBody>
      </p:sp>
      <p:pic>
        <p:nvPicPr>
          <p:cNvPr id="25606" name="Picture 9" descr="Лучик света - энциклопедия для детей: космос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4121150"/>
            <a:ext cx="3313113" cy="2736850"/>
          </a:xfrm>
        </p:spPr>
      </p:pic>
      <p:sp>
        <p:nvSpPr>
          <p:cNvPr id="25607" name="Text Box 11"/>
          <p:cNvSpPr txBox="1">
            <a:spLocks noChangeArrowheads="1"/>
          </p:cNvSpPr>
          <p:nvPr/>
        </p:nvSpPr>
        <p:spPr bwMode="auto">
          <a:xfrm>
            <a:off x="5632450" y="4891088"/>
            <a:ext cx="31162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37900" name="Text Box 12"/>
          <p:cNvSpPr txBox="1">
            <a:spLocks noChangeArrowheads="1"/>
          </p:cNvSpPr>
          <p:nvPr/>
        </p:nvSpPr>
        <p:spPr bwMode="auto">
          <a:xfrm>
            <a:off x="5651500" y="2420938"/>
            <a:ext cx="23050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>
              <a:defRPr/>
            </a:pPr>
            <a:r>
              <a:rPr kumimoji="0" lang="ru-RU" sz="4400" dirty="0">
                <a:solidFill>
                  <a:srgbClr val="AE871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Венера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51520" y="2204864"/>
            <a:ext cx="66064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и самая маленькая </a:t>
            </a:r>
            <a:r>
              <a:rPr lang="ru-RU" sz="2400" b="1" dirty="0" smtClean="0"/>
              <a:t>планета</a:t>
            </a:r>
            <a:r>
              <a:rPr lang="ru-RU" sz="2400" dirty="0" smtClean="0"/>
              <a:t> в Солнечной системе.</a:t>
            </a:r>
            <a:endParaRPr lang="ru-RU" sz="2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707904" y="4077072"/>
            <a:ext cx="51845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Венера</a:t>
            </a:r>
            <a:r>
              <a:rPr lang="ru-RU" sz="2400" dirty="0" smtClean="0"/>
              <a:t> — самая горячая </a:t>
            </a:r>
            <a:r>
              <a:rPr lang="ru-RU" sz="2400" b="1" dirty="0" smtClean="0"/>
              <a:t>планета</a:t>
            </a:r>
            <a:r>
              <a:rPr lang="ru-RU" sz="2400" dirty="0" smtClean="0"/>
              <a:t> в Солнечной системе: средняя температура её поверхности — 735 К (462 °C), даже несмотря на то, что Меркурий находится ближе к Солнцу.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7" name="Rectangle 5"/>
          <p:cNvSpPr>
            <a:spLocks noGrp="1" noChangeArrowheads="1"/>
          </p:cNvSpPr>
          <p:nvPr>
            <p:ph type="title"/>
          </p:nvPr>
        </p:nvSpPr>
        <p:spPr>
          <a:xfrm>
            <a:off x="3708400" y="188913"/>
            <a:ext cx="2016125" cy="720725"/>
          </a:xfrm>
        </p:spPr>
        <p:txBody>
          <a:bodyPr/>
          <a:lstStyle/>
          <a:p>
            <a:pPr eaLnBrk="1" hangingPunct="1">
              <a:defRPr/>
            </a:pPr>
            <a:r>
              <a:rPr lang="ru-RU">
                <a:solidFill>
                  <a:srgbClr val="33CC33"/>
                </a:solidFill>
              </a:rPr>
              <a:t>Земля</a:t>
            </a:r>
          </a:p>
        </p:txBody>
      </p:sp>
      <p:pic>
        <p:nvPicPr>
          <p:cNvPr id="26626" name="Picture 4" descr="Лучик света - энциклопедия для детей: космос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7950" y="333375"/>
            <a:ext cx="3635375" cy="2892425"/>
          </a:xfrm>
        </p:spPr>
      </p:pic>
      <p:sp>
        <p:nvSpPr>
          <p:cNvPr id="26628" name="Text Box 9"/>
          <p:cNvSpPr txBox="1">
            <a:spLocks noChangeArrowheads="1"/>
          </p:cNvSpPr>
          <p:nvPr/>
        </p:nvSpPr>
        <p:spPr bwMode="auto">
          <a:xfrm>
            <a:off x="0" y="4005263"/>
            <a:ext cx="47132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 </a:t>
            </a:r>
          </a:p>
        </p:txBody>
      </p:sp>
      <p:sp>
        <p:nvSpPr>
          <p:cNvPr id="44042" name="Text Box 10"/>
          <p:cNvSpPr txBox="1">
            <a:spLocks noChangeArrowheads="1"/>
          </p:cNvSpPr>
          <p:nvPr/>
        </p:nvSpPr>
        <p:spPr bwMode="auto">
          <a:xfrm>
            <a:off x="4067175" y="3429000"/>
            <a:ext cx="155098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440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Луна</a:t>
            </a:r>
          </a:p>
        </p:txBody>
      </p:sp>
      <p:pic>
        <p:nvPicPr>
          <p:cNvPr id="26630" name="Picture 14" descr="Лучик света - энциклопедия для детей: космос. Солнечная система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651500" y="3933825"/>
            <a:ext cx="3313113" cy="2651125"/>
          </a:xfrm>
        </p:spPr>
      </p:pic>
      <p:sp>
        <p:nvSpPr>
          <p:cNvPr id="9" name="Прямоугольник 8"/>
          <p:cNvSpPr/>
          <p:nvPr/>
        </p:nvSpPr>
        <p:spPr>
          <a:xfrm>
            <a:off x="3923928" y="908721"/>
            <a:ext cx="4896544" cy="203132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b="1" dirty="0" smtClean="0"/>
              <a:t>Земля́</a:t>
            </a:r>
            <a:r>
              <a:rPr lang="ru-RU" dirty="0" smtClean="0"/>
              <a:t> — третья по удалённости от Солнца планета Солнечной системы  Самая плотная, пятая по диаметру и массе среди всех планет и крупнейшая . Единственное известное человеку в настоящее время тело Солнечной системы в частности и Вселенной вообще, населённое живыми организмами.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3933056"/>
            <a:ext cx="46085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Единственный естественный спутник Земли. Самый близкий к Солнцу спутник планеты, так как у ближайших к Солнцу планет их нет. Второй по яркости объект на земном небосводе после Солнца .</a:t>
            </a:r>
            <a:endParaRPr lang="ru-RU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3419475" y="188913"/>
            <a:ext cx="2373313" cy="936625"/>
          </a:xfrm>
        </p:spPr>
        <p:txBody>
          <a:bodyPr/>
          <a:lstStyle/>
          <a:p>
            <a:pPr eaLnBrk="1" hangingPunct="1">
              <a:defRPr/>
            </a:pPr>
            <a:r>
              <a:rPr lang="ru-RU">
                <a:solidFill>
                  <a:srgbClr val="66FFFF"/>
                </a:solidFill>
              </a:rPr>
              <a:t>Юпитер</a:t>
            </a:r>
          </a:p>
        </p:txBody>
      </p:sp>
      <p:sp>
        <p:nvSpPr>
          <p:cNvPr id="2765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9750" y="115888"/>
            <a:ext cx="3024188" cy="29527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4000" dirty="0" smtClean="0"/>
              <a:t> </a:t>
            </a:r>
          </a:p>
        </p:txBody>
      </p:sp>
      <p:pic>
        <p:nvPicPr>
          <p:cNvPr id="27651" name="Picture 4" descr="Лучик света - энциклопедия для детей: космос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795963" y="333375"/>
            <a:ext cx="3097212" cy="2478088"/>
          </a:xfrm>
        </p:spPr>
      </p:pic>
      <p:pic>
        <p:nvPicPr>
          <p:cNvPr id="27652" name="Picture 6" descr="Лучик света - энциклопедия для детей: космос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95288" y="4005263"/>
            <a:ext cx="3384550" cy="2708275"/>
          </a:xfrm>
        </p:spPr>
      </p:pic>
      <p:sp>
        <p:nvSpPr>
          <p:cNvPr id="27653" name="Text Box 9"/>
          <p:cNvSpPr txBox="1">
            <a:spLocks noChangeArrowheads="1"/>
          </p:cNvSpPr>
          <p:nvPr/>
        </p:nvSpPr>
        <p:spPr bwMode="auto">
          <a:xfrm>
            <a:off x="4572000" y="4076700"/>
            <a:ext cx="4465638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 У каждой планеты есть что-то своё,</a:t>
            </a:r>
            <a:r>
              <a:rPr lang="ru-RU" b="1" dirty="0"/>
              <a:t/>
            </a:r>
            <a:br>
              <a:rPr lang="ru-RU" b="1" dirty="0"/>
            </a:br>
            <a:r>
              <a:rPr lang="ru-RU" dirty="0"/>
              <a:t> Что ярче всего отличает её.</a:t>
            </a:r>
            <a:r>
              <a:rPr lang="ru-RU" b="1" dirty="0"/>
              <a:t/>
            </a:r>
            <a:br>
              <a:rPr lang="ru-RU" b="1" dirty="0"/>
            </a:br>
            <a:r>
              <a:rPr lang="ru-RU" dirty="0"/>
              <a:t>Сатурн непременно узнаешь в лицо -</a:t>
            </a:r>
            <a:r>
              <a:rPr lang="ru-RU" b="1" dirty="0"/>
              <a:t/>
            </a:r>
            <a:br>
              <a:rPr lang="ru-RU" b="1" dirty="0"/>
            </a:br>
            <a:r>
              <a:rPr lang="ru-RU" dirty="0"/>
              <a:t> Его окружает большое кольцо.</a:t>
            </a:r>
            <a:r>
              <a:rPr lang="ru-RU" b="1" dirty="0"/>
              <a:t/>
            </a:r>
            <a:br>
              <a:rPr lang="ru-RU" b="1" dirty="0"/>
            </a:br>
            <a:r>
              <a:rPr lang="ru-RU" dirty="0"/>
              <a:t>Оно не сплошное, из разных полос.</a:t>
            </a:r>
            <a:r>
              <a:rPr lang="ru-RU" b="1" dirty="0"/>
              <a:t/>
            </a:r>
            <a:br>
              <a:rPr lang="ru-RU" b="1" dirty="0"/>
            </a:br>
            <a:r>
              <a:rPr lang="ru-RU" dirty="0"/>
              <a:t> Учёные вот как решили вопрос:</a:t>
            </a:r>
            <a:r>
              <a:rPr lang="ru-RU" b="1" dirty="0"/>
              <a:t/>
            </a:r>
            <a:br>
              <a:rPr lang="ru-RU" b="1" dirty="0"/>
            </a:br>
            <a:r>
              <a:rPr lang="ru-RU" dirty="0"/>
              <a:t>Когда-то давно там замёрзла вода,</a:t>
            </a:r>
            <a:r>
              <a:rPr lang="ru-RU" b="1" dirty="0"/>
              <a:t/>
            </a:r>
            <a:br>
              <a:rPr lang="ru-RU" b="1" dirty="0"/>
            </a:br>
            <a:r>
              <a:rPr lang="ru-RU" dirty="0"/>
              <a:t> И кольца Сатурна из снега и льда. </a:t>
            </a:r>
          </a:p>
        </p:txBody>
      </p:sp>
      <p:sp>
        <p:nvSpPr>
          <p:cNvPr id="48138" name="Text Box 10"/>
          <p:cNvSpPr txBox="1">
            <a:spLocks noChangeArrowheads="1"/>
          </p:cNvSpPr>
          <p:nvPr/>
        </p:nvSpPr>
        <p:spPr bwMode="auto">
          <a:xfrm>
            <a:off x="1187450" y="3141663"/>
            <a:ext cx="205263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kumimoji="0" lang="ru-RU" sz="440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Сатурн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1052736"/>
            <a:ext cx="56166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 smtClean="0"/>
              <a:t>Юпи́тер</a:t>
            </a:r>
            <a:r>
              <a:rPr lang="ru-RU" sz="2400" dirty="0" smtClean="0"/>
              <a:t> — крупнейшая </a:t>
            </a:r>
            <a:r>
              <a:rPr lang="ru-RU" sz="2400" b="1" dirty="0" smtClean="0"/>
              <a:t>планета</a:t>
            </a:r>
            <a:r>
              <a:rPr lang="ru-RU" sz="2400" dirty="0" smtClean="0"/>
              <a:t> Солнечной системы, пятая по удалённости от Солнца. Наряду с Сатурном, Ураном и Нептуном.</a:t>
            </a:r>
            <a:endParaRPr lang="ru-RU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oject Overview">
  <a:themeElements>
    <a:clrScheme name="Project Overview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CCFF"/>
      </a:accent1>
      <a:accent2>
        <a:srgbClr val="00FFCC"/>
      </a:accent2>
      <a:accent3>
        <a:srgbClr val="AAB8E2"/>
      </a:accent3>
      <a:accent4>
        <a:srgbClr val="DADADA"/>
      </a:accent4>
      <a:accent5>
        <a:srgbClr val="AAE2FF"/>
      </a:accent5>
      <a:accent6>
        <a:srgbClr val="00E7B9"/>
      </a:accent6>
      <a:hlink>
        <a:srgbClr val="FF3300"/>
      </a:hlink>
      <a:folHlink>
        <a:srgbClr val="FF7C80"/>
      </a:folHlink>
    </a:clrScheme>
    <a:fontScheme name="Project Overview">
      <a:majorFont>
        <a:latin typeface="Times New Roman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Arial" charset="0"/>
          </a:defRPr>
        </a:defPPr>
      </a:lstStyle>
    </a:lnDef>
  </a:objectDefaults>
  <a:extraClrSchemeLst>
    <a:extraClrScheme>
      <a:clrScheme name="Project Overview 1">
        <a:dk1>
          <a:srgbClr val="000000"/>
        </a:dk1>
        <a:lt1>
          <a:srgbClr val="FFFFFF"/>
        </a:lt1>
        <a:dk2>
          <a:srgbClr val="0066CC"/>
        </a:dk2>
        <a:lt2>
          <a:srgbClr val="CBCBCB"/>
        </a:lt2>
        <a:accent1>
          <a:srgbClr val="00CCFF"/>
        </a:accent1>
        <a:accent2>
          <a:srgbClr val="00FFCC"/>
        </a:accent2>
        <a:accent3>
          <a:srgbClr val="AAB8E2"/>
        </a:accent3>
        <a:accent4>
          <a:srgbClr val="DADADA"/>
        </a:accent4>
        <a:accent5>
          <a:srgbClr val="AAE2FF"/>
        </a:accent5>
        <a:accent6>
          <a:srgbClr val="00E7B9"/>
        </a:accent6>
        <a:hlink>
          <a:srgbClr val="FF33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ct Overview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ct Overview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Project Overview</Template>
  <TotalTime>1196</TotalTime>
  <Words>206</Words>
  <Application>Microsoft Office PowerPoint</Application>
  <PresentationFormat>Экран (4:3)</PresentationFormat>
  <Paragraphs>58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Project Overview</vt:lpstr>
      <vt:lpstr>Слайд 1</vt:lpstr>
      <vt:lpstr>Полвека назад две дворняги Белка и Стрелка отправились в космический полет. Запущенные в космос 19 августа 1960 года на борту прототипа корабля "Восток",  они стали первыми  живыми  существами  планеты Земля,  которые пролетали  в безвоздушном  пространстве  более суток и  благополучно  вернулись домой.</vt:lpstr>
      <vt:lpstr>Осуществилась заветная мечта человека – полёт к звёздам! Советские люди создали космический корабль-спутник «Восток», установили его на исполинскую ракету, и 12 апреля 1961 года самый смелый из людей, космонавт Юрий Гагарин, впервые в мире полетел на этом корабле в Космос. Он облетел нашу Землю всего за 108 минут.         С 1961 года в нашей стране было построено много разных космических кораблей – «Восток», «Восход», «Союз». Уже несколько десятков советских космонавтов, и среди них одна женщина – Валентина Николаевна Терешкова, облетели Землю. А космонавт Алексей Леонов первым в мире вышел в открытый Космос.</vt:lpstr>
      <vt:lpstr>Слайд 4</vt:lpstr>
      <vt:lpstr>Слайд 5</vt:lpstr>
      <vt:lpstr>Солнечная система</vt:lpstr>
      <vt:lpstr>Меркурий</vt:lpstr>
      <vt:lpstr>Земля</vt:lpstr>
      <vt:lpstr>Юпитер</vt:lpstr>
      <vt:lpstr>Уран – лежебока и встать ему лень. Подняться планете не в мочь, Сорокалетие длится там день, Потом сорокалетие ночь.</vt:lpstr>
      <vt:lpstr>Плутон</vt:lpstr>
      <vt:lpstr>Комета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Мама</dc:creator>
  <cp:lastModifiedBy>User</cp:lastModifiedBy>
  <cp:revision>30</cp:revision>
  <dcterms:created xsi:type="dcterms:W3CDTF">2014-01-26T12:29:49Z</dcterms:created>
  <dcterms:modified xsi:type="dcterms:W3CDTF">2021-04-18T20:08:02Z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374328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