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DBD-5D7E-4B72-96EA-F648D7C06D24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E99C-C79E-4BA0-8656-DBD676C9F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DBD-5D7E-4B72-96EA-F648D7C06D24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E99C-C79E-4BA0-8656-DBD676C9F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DBD-5D7E-4B72-96EA-F648D7C06D24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E99C-C79E-4BA0-8656-DBD676C9F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DBD-5D7E-4B72-96EA-F648D7C06D24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E99C-C79E-4BA0-8656-DBD676C9F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DBD-5D7E-4B72-96EA-F648D7C06D24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E99C-C79E-4BA0-8656-DBD676C9F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DBD-5D7E-4B72-96EA-F648D7C06D24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E99C-C79E-4BA0-8656-DBD676C9F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DBD-5D7E-4B72-96EA-F648D7C06D24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E99C-C79E-4BA0-8656-DBD676C9F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DBD-5D7E-4B72-96EA-F648D7C06D24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E99C-C79E-4BA0-8656-DBD676C9F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DBD-5D7E-4B72-96EA-F648D7C06D24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E99C-C79E-4BA0-8656-DBD676C9F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DBD-5D7E-4B72-96EA-F648D7C06D24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AE99C-C79E-4BA0-8656-DBD676C9FF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8DBD-5D7E-4B72-96EA-F648D7C06D24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CAAE99C-C79E-4BA0-8656-DBD676C9FF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088DBD-5D7E-4B72-96EA-F648D7C06D24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AAE99C-C79E-4BA0-8656-DBD676C9FF1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83568" y="620713"/>
            <a:ext cx="7704856" cy="5545137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algn="ctr">
              <a:buNone/>
            </a:pPr>
            <a:endParaRPr lang="ru-RU" sz="2000" dirty="0" smtClean="0">
              <a:ln w="18000">
                <a:noFill/>
                <a:prstDash val="solid"/>
                <a:miter lim="800000"/>
              </a:ln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80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МБДОУ детский сад №10</a:t>
            </a:r>
          </a:p>
          <a:p>
            <a:pPr algn="ctr">
              <a:buNone/>
            </a:pPr>
            <a:endParaRPr lang="ru-RU" b="1" cap="all" dirty="0" smtClean="0">
              <a:ln w="9000" cmpd="sng">
                <a:solidFill>
                  <a:srgbClr val="002060"/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200" b="1" cap="all" dirty="0" smtClean="0">
                <a:ln w="9000" cmpd="sng">
                  <a:solidFill>
                    <a:srgbClr val="002060"/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Мастер класс</a:t>
            </a:r>
          </a:p>
          <a:p>
            <a:pPr algn="ctr">
              <a:buNone/>
            </a:pPr>
            <a:r>
              <a:rPr lang="ru-RU" sz="4100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«Занимательные игры по математике</a:t>
            </a:r>
          </a:p>
          <a:p>
            <a:pPr algn="ctr">
              <a:buNone/>
            </a:pPr>
            <a:r>
              <a:rPr lang="ru-RU" sz="4100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дошкольников</a:t>
            </a:r>
          </a:p>
          <a:p>
            <a:pPr algn="ctr">
              <a:buNone/>
            </a:pPr>
            <a:r>
              <a:rPr lang="ru-RU" sz="4100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использованием технологии </a:t>
            </a:r>
          </a:p>
          <a:p>
            <a:pPr algn="ctr">
              <a:buNone/>
            </a:pPr>
            <a:r>
              <a:rPr lang="ru-RU" sz="4100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100" dirty="0" err="1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Стосчет</a:t>
            </a:r>
            <a:r>
              <a:rPr lang="ru-RU" sz="4100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Н.А. Зайцева» </a:t>
            </a:r>
          </a:p>
          <a:p>
            <a:pPr algn="ctr">
              <a:buNone/>
            </a:pPr>
            <a:endParaRPr lang="ru-RU" sz="4100" dirty="0" smtClean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002060"/>
              </a:solidFill>
            </a:endParaRPr>
          </a:p>
          <a:p>
            <a:pPr algn="ctr">
              <a:buNone/>
            </a:pPr>
            <a:endParaRPr lang="ru-RU" dirty="0" smtClean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002060"/>
              </a:solidFill>
            </a:endParaRPr>
          </a:p>
          <a:p>
            <a:pPr algn="ctr">
              <a:buNone/>
            </a:pPr>
            <a:endParaRPr lang="ru-RU" dirty="0" smtClean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002060"/>
              </a:solidFill>
            </a:endParaRPr>
          </a:p>
          <a:p>
            <a:pPr algn="ctr">
              <a:buNone/>
            </a:pPr>
            <a:endParaRPr lang="ru-RU" dirty="0" smtClean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400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Подготовила </a:t>
            </a:r>
            <a:r>
              <a:rPr lang="ru-RU" sz="2400" dirty="0" err="1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Будкина</a:t>
            </a:r>
            <a:r>
              <a:rPr lang="ru-RU" sz="2400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 Елена Сергеевна,</a:t>
            </a:r>
          </a:p>
          <a:p>
            <a:pPr algn="ctr">
              <a:buNone/>
            </a:pPr>
            <a:r>
              <a:rPr lang="ru-RU" sz="2400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воспитатель высшей квалификационной категории</a:t>
            </a:r>
          </a:p>
          <a:p>
            <a:pPr algn="ctr">
              <a:buNone/>
            </a:pPr>
            <a:r>
              <a:rPr lang="ru-RU" sz="2400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МБДОУ детский сад №10</a:t>
            </a:r>
          </a:p>
          <a:p>
            <a:pPr algn="ctr">
              <a:buNone/>
            </a:pPr>
            <a:r>
              <a:rPr lang="ru-RU" sz="2400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Вязьма 2018г</a:t>
            </a:r>
          </a:p>
          <a:p>
            <a:pPr algn="ctr">
              <a:buNone/>
            </a:pPr>
            <a:endParaRPr lang="ru-RU" sz="2400" dirty="0" smtClean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002060"/>
              </a:solidFill>
            </a:endParaRPr>
          </a:p>
          <a:p>
            <a:pPr algn="ctr">
              <a:buNone/>
            </a:pPr>
            <a:endParaRPr lang="ru-RU" dirty="0" smtClean="0">
              <a:ln w="18000">
                <a:noFill/>
                <a:prstDash val="solid"/>
                <a:miter lim="800000"/>
              </a:ln>
              <a:solidFill>
                <a:srgbClr val="002060"/>
              </a:solidFill>
            </a:endParaRPr>
          </a:p>
          <a:p>
            <a:pPr algn="just"/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412776"/>
            <a:ext cx="756084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</a:rPr>
              <a:t>«»</a:t>
            </a:r>
            <a:endParaRPr lang="ru-RU" sz="2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4860032" y="1413357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0070C0"/>
                </a:solidFill>
              </a:rPr>
              <a:t>Прием «указка в одно число»</a:t>
            </a:r>
            <a:endParaRPr lang="ru-RU" sz="2400" b="1" u="sng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IMG_20171222_10323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1560" y="1268760"/>
            <a:ext cx="3993908" cy="53252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32040" y="2758570"/>
            <a:ext cx="396044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sz="2000" u="sng" dirty="0" smtClean="0"/>
              <a:t>Игровые задания</a:t>
            </a:r>
            <a:r>
              <a:rPr lang="ru-RU" sz="2000" dirty="0" smtClean="0"/>
              <a:t>: </a:t>
            </a:r>
          </a:p>
          <a:p>
            <a:r>
              <a:rPr lang="ru-RU" sz="2000" dirty="0" smtClean="0"/>
              <a:t>« Я назову-  ты покажи    число».</a:t>
            </a:r>
          </a:p>
          <a:p>
            <a:r>
              <a:rPr lang="ru-RU" sz="2000" dirty="0" smtClean="0"/>
              <a:t>«Покажи цифру»</a:t>
            </a:r>
          </a:p>
          <a:p>
            <a:r>
              <a:rPr lang="ru-RU" sz="2000" dirty="0" smtClean="0"/>
              <a:t>«Повтори за мной» и т. д.</a:t>
            </a:r>
            <a:endParaRPr lang="ru-RU" sz="2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92696"/>
            <a:ext cx="6192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0070C0"/>
                </a:solidFill>
              </a:rPr>
              <a:t>Прием «Счет в окошке»</a:t>
            </a:r>
            <a:r>
              <a:rPr lang="ru-RU" b="1" dirty="0" smtClean="0"/>
              <a:t> </a:t>
            </a:r>
          </a:p>
          <a:p>
            <a:r>
              <a:rPr lang="ru-RU" dirty="0" smtClean="0"/>
              <a:t>Применяем для того чтобы дети не путались на первых порах.</a:t>
            </a:r>
            <a:endParaRPr lang="ru-RU" dirty="0"/>
          </a:p>
        </p:txBody>
      </p:sp>
      <p:pic>
        <p:nvPicPr>
          <p:cNvPr id="3" name="Рисунок 2" descr="IMG_20171226_12081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1772816"/>
            <a:ext cx="3867894" cy="4608512"/>
          </a:xfrm>
          <a:prstGeom prst="rect">
            <a:avLst/>
          </a:prstGeom>
        </p:spPr>
      </p:pic>
      <p:pic>
        <p:nvPicPr>
          <p:cNvPr id="4" name="Рисунок 3" descr="IMG_20171226_12052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5488" y="1772816"/>
            <a:ext cx="3510390" cy="468052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3" y="332656"/>
            <a:ext cx="87129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0070C0"/>
                </a:solidFill>
              </a:rPr>
              <a:t>Прием показа числа в окошке</a:t>
            </a:r>
          </a:p>
          <a:p>
            <a:r>
              <a:rPr lang="ru-RU" sz="2000" dirty="0" smtClean="0"/>
              <a:t>Используем в младшем дошкольном возрасте, </a:t>
            </a:r>
          </a:p>
          <a:p>
            <a:r>
              <a:rPr lang="ru-RU" sz="2000" dirty="0" smtClean="0"/>
              <a:t>на первоначальном этапе обучения</a:t>
            </a:r>
            <a:endParaRPr lang="ru-RU" sz="2000" dirty="0"/>
          </a:p>
        </p:txBody>
      </p:sp>
      <p:pic>
        <p:nvPicPr>
          <p:cNvPr id="3" name="Рисунок 2" descr="IMG_20171226_12103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1560" y="1628800"/>
            <a:ext cx="3705876" cy="4941168"/>
          </a:xfrm>
          <a:prstGeom prst="rect">
            <a:avLst/>
          </a:prstGeom>
        </p:spPr>
      </p:pic>
      <p:pic>
        <p:nvPicPr>
          <p:cNvPr id="4" name="Рисунок 3" descr="IMG_20171226_12110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32040" y="1340768"/>
            <a:ext cx="3921900" cy="52292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chemeClr val="accent2">
                    <a:lumMod val="50000"/>
                  </a:schemeClr>
                </a:solidFill>
              </a:rPr>
              <a:t>Знакомимся с понятием «цифра» и «число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Рисунок 2" descr="IMG_20171229_08475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708920"/>
            <a:ext cx="3491880" cy="3933056"/>
          </a:xfrm>
          <a:prstGeom prst="rect">
            <a:avLst/>
          </a:prstGeom>
        </p:spPr>
      </p:pic>
      <p:pic>
        <p:nvPicPr>
          <p:cNvPr id="4" name="Рисунок 3" descr="сче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4581128"/>
            <a:ext cx="3768080" cy="2016224"/>
          </a:xfrm>
          <a:prstGeom prst="rect">
            <a:avLst/>
          </a:prstGeom>
        </p:spPr>
      </p:pic>
      <p:pic>
        <p:nvPicPr>
          <p:cNvPr id="5" name="Рисунок 4" descr="IMG_20170126_10561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067944" y="980728"/>
            <a:ext cx="4644008" cy="34830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7" y="980728"/>
            <a:ext cx="3672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Дид</a:t>
            </a:r>
            <a:r>
              <a:rPr lang="ru-RU" b="1" dirty="0" smtClean="0"/>
              <a:t>. игры «Волшебная книжка»</a:t>
            </a:r>
          </a:p>
          <a:p>
            <a:r>
              <a:rPr lang="ru-RU" b="1" dirty="0" smtClean="0"/>
              <a:t>«Загадай цифру»</a:t>
            </a:r>
          </a:p>
          <a:p>
            <a:r>
              <a:rPr lang="ru-RU" b="1" dirty="0" smtClean="0"/>
              <a:t>«Числовой поезд»</a:t>
            </a:r>
          </a:p>
          <a:p>
            <a:r>
              <a:rPr lang="ru-RU" b="1" dirty="0" smtClean="0"/>
              <a:t>«Назови пару» и т. д.</a:t>
            </a:r>
            <a:endParaRPr lang="ru-RU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8352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Игровой прием </a:t>
            </a:r>
            <a:r>
              <a:rPr lang="ru-RU" dirty="0" smtClean="0"/>
              <a:t>«</a:t>
            </a:r>
            <a:r>
              <a:rPr lang="ru-RU" sz="2400" b="1" u="sng" dirty="0" smtClean="0">
                <a:solidFill>
                  <a:srgbClr val="0070C0"/>
                </a:solidFill>
              </a:rPr>
              <a:t>Счет  шагами по числовой полоске  или  по числовому  столбцу</a:t>
            </a:r>
            <a:endParaRPr lang="ru-RU" sz="2400" b="1" u="sng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0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1628800"/>
            <a:ext cx="5724128" cy="42930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84168" y="2060848"/>
            <a:ext cx="31551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Шагаем вправо –или вниз числа увеличиваются.</a:t>
            </a:r>
          </a:p>
          <a:p>
            <a:r>
              <a:rPr lang="ru-RU" dirty="0" smtClean="0"/>
              <a:t>Шагаем влево или вверх - числа уменьшаются 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548680"/>
            <a:ext cx="8280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Знакомство с арифметическим и знаками «+» и «-»</a:t>
            </a:r>
          </a:p>
          <a:p>
            <a:r>
              <a:rPr lang="ru-RU" sz="20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Сложение и вычитание чисел, решение арифметических задач</a:t>
            </a:r>
          </a:p>
          <a:p>
            <a:r>
              <a:rPr lang="ru-RU" sz="20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 игровом пособии»Числовые карманы»</a:t>
            </a:r>
            <a:endParaRPr lang="ru-RU" sz="2000" b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161221_09242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67544" y="1628800"/>
            <a:ext cx="3795886" cy="5061181"/>
          </a:xfrm>
          <a:prstGeom prst="rect">
            <a:avLst/>
          </a:prstGeom>
        </p:spPr>
      </p:pic>
      <p:pic>
        <p:nvPicPr>
          <p:cNvPr id="6" name="Рисунок 5" descr="IMG_20161221_17080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8024" y="3573016"/>
            <a:ext cx="3803915" cy="285293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32656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Знакомство с геометрическими фигурами, прямой и обратный счет  по таблице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Прием добавления одного числа или уменьшение числа на один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Понятие :«предыдущее» и «последующее» число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171222_10242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2132856"/>
            <a:ext cx="4764021" cy="3573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0800000" flipV="1">
            <a:off x="539552" y="5759098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Игровое пособие «Фигуры ,на старт»</a:t>
            </a:r>
            <a:endParaRPr lang="ru-RU" sz="2400" b="1" u="sng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0171222_10245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48064" y="1844824"/>
            <a:ext cx="3899925" cy="2924944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36712"/>
            <a:ext cx="8964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Манипулирование числовыми карточками, закрепление состава числа из двух меньших чисел. Прием  «счет шагами»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171229_08182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2225485"/>
            <a:ext cx="3528392" cy="4416491"/>
          </a:xfrm>
          <a:prstGeom prst="rect">
            <a:avLst/>
          </a:prstGeom>
        </p:spPr>
      </p:pic>
      <p:pic>
        <p:nvPicPr>
          <p:cNvPr id="4" name="Рисунок 3" descr="IMG_20171229_0823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2204864"/>
            <a:ext cx="3489852" cy="43204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1772816"/>
            <a:ext cx="4955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Дидактическая игра «Составь цветок»</a:t>
            </a:r>
            <a:endParaRPr lang="ru-RU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71229_09532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2924944"/>
            <a:ext cx="3816424" cy="3672408"/>
          </a:xfrm>
          <a:prstGeom prst="rect">
            <a:avLst/>
          </a:prstGeom>
        </p:spPr>
      </p:pic>
      <p:pic>
        <p:nvPicPr>
          <p:cNvPr id="3" name="Рисунок 2" descr="чсет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427984" y="3068960"/>
            <a:ext cx="4298843" cy="3435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548680"/>
            <a:ext cx="6696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Дид</a:t>
            </a:r>
            <a:r>
              <a:rPr lang="ru-RU" sz="20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игры и упражнения: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«Реши пример ,найди ответ»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«Найди такой же пример в таблице»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«Лодки к пристани»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«Найди пару варежке»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«Посели жильцов в домик» и т. д.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детей в специально созданной </a:t>
            </a:r>
            <a:r>
              <a:rPr lang="ru-RU" sz="2400" b="1" u="sng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развивющей</a:t>
            </a:r>
            <a:r>
              <a:rPr lang="ru-RU" sz="2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среде</a:t>
            </a:r>
            <a:endParaRPr lang="ru-RU" sz="2400" b="1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161213_09262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9512" y="764704"/>
            <a:ext cx="3291830" cy="4389107"/>
          </a:xfrm>
          <a:prstGeom prst="rect">
            <a:avLst/>
          </a:prstGeom>
        </p:spPr>
      </p:pic>
      <p:pic>
        <p:nvPicPr>
          <p:cNvPr id="5" name="Рисунок 4" descr="rebenok-ne-igraet-v-igrushk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3028950"/>
            <a:ext cx="3829050" cy="3829050"/>
          </a:xfrm>
          <a:prstGeom prst="rect">
            <a:avLst/>
          </a:prstGeom>
        </p:spPr>
      </p:pic>
      <p:pic>
        <p:nvPicPr>
          <p:cNvPr id="4" name="Рисунок 3" descr="IMG_20161221_17081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716016" y="764704"/>
            <a:ext cx="3995936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96752"/>
            <a:ext cx="6912768" cy="538609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Основные направления </a:t>
            </a:r>
            <a:endParaRPr lang="ru-RU" sz="4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развивающей </a:t>
            </a: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методики 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Н.А. Зайцева </a:t>
            </a: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– это 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обучение чтению,  азам математики  </a:t>
            </a: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развитию  у </a:t>
            </a: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ребенка творческих способностей.</a:t>
            </a:r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20160322_09360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704081">
            <a:off x="4759464" y="702651"/>
            <a:ext cx="3942302" cy="2956726"/>
          </a:xfrm>
          <a:prstGeom prst="rect">
            <a:avLst/>
          </a:prstGeom>
        </p:spPr>
      </p:pic>
      <p:pic>
        <p:nvPicPr>
          <p:cNvPr id="2" name="Рисунок 1" descr="igry-dlya-razvitiya-detej-s-rasstrojstvami-autichnogo-spektra-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3615531"/>
            <a:ext cx="4176464" cy="3242469"/>
          </a:xfrm>
          <a:prstGeom prst="rect">
            <a:avLst/>
          </a:prstGeom>
        </p:spPr>
      </p:pic>
      <p:pic>
        <p:nvPicPr>
          <p:cNvPr id="3" name="Рисунок 2" descr="IMG_20161019_16453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0900668">
            <a:off x="274102" y="651305"/>
            <a:ext cx="4187957" cy="3140968"/>
          </a:xfrm>
          <a:prstGeom prst="rect">
            <a:avLst/>
          </a:prstGeom>
        </p:spPr>
      </p:pic>
      <p:pic>
        <p:nvPicPr>
          <p:cNvPr id="7" name="Рисунок 6" descr="IMG_20151028_155606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4716016" y="3645024"/>
            <a:ext cx="2520280" cy="299695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582341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/>
              <a:t>Плюсы </a:t>
            </a:r>
            <a:r>
              <a:rPr lang="ru-RU" sz="2400" u="sng" dirty="0" smtClean="0"/>
              <a:t>игровых пособий и методики </a:t>
            </a:r>
            <a:r>
              <a:rPr lang="ru-RU" sz="2400" u="sng" dirty="0"/>
              <a:t>Зайцева Н.А</a:t>
            </a:r>
            <a:r>
              <a:rPr lang="ru-RU" sz="2400" u="sng" dirty="0" smtClean="0"/>
              <a:t>. :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Простота. Эффективность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/>
              <a:t>Не привязана к </a:t>
            </a:r>
            <a:r>
              <a:rPr lang="ru-RU" sz="2400" dirty="0" smtClean="0"/>
              <a:t>возрасту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 err="1"/>
              <a:t>Экологичность</a:t>
            </a:r>
            <a:r>
              <a:rPr lang="ru-RU" sz="2400" dirty="0"/>
              <a:t> и строгое соблюдение принципа «не навреди ребенку» (не нарушается осанка, не портится зрение</a:t>
            </a:r>
            <a:r>
              <a:rPr lang="ru-RU" sz="24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/>
              <a:t>Подходит абсолютно всем детям (шустрым и медлительным, слабым и сильным) 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Быстрое обучение(ребенок </a:t>
            </a:r>
            <a:r>
              <a:rPr lang="ru-RU" sz="2400" dirty="0"/>
              <a:t>в игровой форме сразу запоминает </a:t>
            </a:r>
            <a:r>
              <a:rPr lang="ru-RU" sz="2400" dirty="0" smtClean="0"/>
              <a:t>цифры ,манипулирует с числами) </a:t>
            </a:r>
            <a:r>
              <a:rPr lang="ru-RU" sz="2400" dirty="0"/>
              <a:t>Развивает органы чувств, мелкую моторику рук; двигательная активность 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Проявление </a:t>
            </a:r>
            <a:r>
              <a:rPr lang="ru-RU" sz="2400" dirty="0"/>
              <a:t>индивидуальности каждого </a:t>
            </a:r>
            <a:r>
              <a:rPr lang="ru-RU" sz="2400" dirty="0" smtClean="0"/>
              <a:t>воспитателя</a:t>
            </a:r>
            <a:r>
              <a:rPr lang="ru-RU" sz="2400" dirty="0"/>
              <a:t>, учителя.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Основание для выбора пособия</a:t>
            </a:r>
            <a:endParaRPr lang="ru-RU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764704"/>
            <a:ext cx="7272808" cy="5897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539552" y="2420888"/>
            <a:ext cx="77768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620688"/>
            <a:ext cx="6696744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dirty="0">
                <a:ln/>
                <a:solidFill>
                  <a:srgbClr val="002060"/>
                </a:solidFill>
                <a:latin typeface="Arial Black" pitchFamily="34" charset="0"/>
              </a:rPr>
              <a:t> </a:t>
            </a:r>
            <a:r>
              <a:rPr lang="ru-RU" sz="3200" dirty="0">
                <a:ln/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Сущность методики</a:t>
            </a:r>
            <a:r>
              <a:rPr lang="ru-RU" sz="3200" dirty="0">
                <a:ln/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539552" y="981075"/>
            <a:ext cx="8280920" cy="5343525"/>
          </a:xfrm>
        </p:spPr>
        <p:txBody>
          <a:bodyPr>
            <a:normAutofit/>
          </a:bodyPr>
          <a:lstStyle/>
          <a:p>
            <a:pPr lvl="8">
              <a:buNone/>
            </a:pPr>
            <a:r>
              <a:rPr lang="ru-RU" sz="3200" dirty="0" smtClean="0">
                <a:ln w="31550" cmpd="sng">
                  <a:noFill/>
                  <a:prstDash val="solid"/>
                </a:ln>
                <a:solidFill>
                  <a:srgbClr val="C00000"/>
                </a:solidFill>
                <a:latin typeface="Arial Black" pitchFamily="34" charset="0"/>
              </a:rPr>
              <a:t>«Не учиться, а играть!»</a:t>
            </a:r>
          </a:p>
          <a:p>
            <a:pPr lvl="8">
              <a:buNone/>
            </a:pPr>
            <a:endParaRPr lang="ru-RU" sz="2000" dirty="0" smtClean="0">
              <a:ln w="31550" cmpd="sng">
                <a:noFill/>
                <a:prstDash val="solid"/>
              </a:ln>
              <a:solidFill>
                <a:srgbClr val="C00000"/>
              </a:solidFill>
              <a:latin typeface="Arial Black" pitchFamily="34" charset="0"/>
            </a:endParaRPr>
          </a:p>
          <a:p>
            <a:pPr lvl="8">
              <a:buNone/>
            </a:pPr>
            <a:endParaRPr lang="ru-RU" sz="3200" b="1" dirty="0">
              <a:ln w="31550" cmpd="sng">
                <a:noFill/>
                <a:prstDash val="solid"/>
              </a:ln>
              <a:solidFill>
                <a:srgbClr val="C0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916832"/>
            <a:ext cx="828092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Вся сотня представлена целиком. Каждый ребенок считает на том уровне на котором он может.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Дети постоянно в движении.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Дети могут подробно увидеть каждое число.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Дети логически приходят к умножению (счет по меркам).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Недостаток технологии: тактильно –моторная память не подключена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-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580112" y="4160030"/>
            <a:ext cx="3170312" cy="226743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792088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u="sng" dirty="0" smtClean="0">
              <a:solidFill>
                <a:srgbClr val="0070C0"/>
              </a:solidFill>
            </a:endParaRPr>
          </a:p>
          <a:p>
            <a:pPr algn="ctr"/>
            <a:r>
              <a:rPr lang="ru-RU" sz="2800" b="1" u="sng" dirty="0" smtClean="0">
                <a:solidFill>
                  <a:srgbClr val="0070C0"/>
                </a:solidFill>
              </a:rPr>
              <a:t>Принципы обучения</a:t>
            </a:r>
            <a:endParaRPr lang="ru-RU" sz="2800" b="1" u="sng" dirty="0">
              <a:solidFill>
                <a:srgbClr val="0070C0"/>
              </a:solidFill>
            </a:endParaRPr>
          </a:p>
          <a:p>
            <a:r>
              <a:rPr lang="ru-RU" sz="2400" u="sng" dirty="0">
                <a:solidFill>
                  <a:srgbClr val="002060"/>
                </a:solidFill>
              </a:rPr>
              <a:t>Особенности системы</a:t>
            </a:r>
            <a:r>
              <a:rPr lang="ru-RU" sz="2400" u="sng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Раннее начало с3-х лет.</a:t>
            </a:r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Наглядная демонстрация.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Наставник </a:t>
            </a:r>
            <a:r>
              <a:rPr lang="ru-RU" sz="2400" dirty="0">
                <a:solidFill>
                  <a:srgbClr val="002060"/>
                </a:solidFill>
              </a:rPr>
              <a:t>поощряет желание учиться.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Вырабатывается специальная система занятий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Помощь взрослого по мере необходимости 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Создание развивающей  среды, способствующей развитию игровой деятельности (таблицы, карточки,  цифры и т. д.)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Достижение потолка возможностей каждым ребенком своего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Обеспечение большей свободы в выборе деятельности (несколько вариантов игр на занятии)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8424936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79512" y="332656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</a:rPr>
              <a:t>таблица «</a:t>
            </a:r>
            <a:r>
              <a:rPr lang="ru-RU" sz="2400" b="1" dirty="0" err="1">
                <a:solidFill>
                  <a:srgbClr val="C00000"/>
                </a:solidFill>
              </a:rPr>
              <a:t>Стосчет</a:t>
            </a:r>
            <a:r>
              <a:rPr lang="ru-RU" sz="2400" b="1" dirty="0">
                <a:solidFill>
                  <a:srgbClr val="C00000"/>
                </a:solidFill>
              </a:rPr>
              <a:t>» требуется для эффективного изучения чисел от 1 до 99. Применяется вместе с карточками и числовой лентой.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28276"/>
            <a:ext cx="836576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0070C0"/>
                </a:solidFill>
              </a:rPr>
              <a:t>Методы  и  приемы  технологии Н.А. Зайцева в обучении дошкольников </a:t>
            </a:r>
          </a:p>
          <a:p>
            <a:r>
              <a:rPr lang="ru-RU" sz="2400" u="sng" dirty="0" smtClean="0">
                <a:solidFill>
                  <a:srgbClr val="0070C0"/>
                </a:solidFill>
              </a:rPr>
              <a:t>Исследовательский метод. (Когда дети выступают в роли исследователей и на практике применяют свои знания в группе.</a:t>
            </a:r>
          </a:p>
          <a:p>
            <a:r>
              <a:rPr lang="ru-RU" sz="2400" u="sng" dirty="0" smtClean="0">
                <a:solidFill>
                  <a:srgbClr val="0070C0"/>
                </a:solidFill>
              </a:rPr>
              <a:t>Наглядный.</a:t>
            </a:r>
          </a:p>
          <a:p>
            <a:r>
              <a:rPr lang="ru-RU" sz="2400" u="sng" dirty="0" smtClean="0">
                <a:solidFill>
                  <a:srgbClr val="0070C0"/>
                </a:solidFill>
              </a:rPr>
              <a:t>Лабораторный  (практика на занятии).</a:t>
            </a:r>
          </a:p>
          <a:p>
            <a:r>
              <a:rPr lang="ru-RU" sz="2400" u="sng" dirty="0" smtClean="0">
                <a:solidFill>
                  <a:srgbClr val="0070C0"/>
                </a:solidFill>
              </a:rPr>
              <a:t>Иллюстративный (применение иллюстраций  на таблице)</a:t>
            </a:r>
          </a:p>
          <a:p>
            <a:r>
              <a:rPr lang="ru-RU" sz="2400" u="sng" dirty="0" smtClean="0">
                <a:solidFill>
                  <a:srgbClr val="0070C0"/>
                </a:solidFill>
              </a:rPr>
              <a:t>Метод «ледокола» шаг назад- два вперед.</a:t>
            </a:r>
          </a:p>
          <a:p>
            <a:r>
              <a:rPr lang="ru-RU" sz="2400" u="sng" dirty="0" smtClean="0">
                <a:solidFill>
                  <a:srgbClr val="0070C0"/>
                </a:solidFill>
              </a:rPr>
              <a:t>Метод постепенного </a:t>
            </a:r>
            <a:r>
              <a:rPr lang="ru-RU" sz="2400" u="sng" dirty="0" err="1" smtClean="0">
                <a:solidFill>
                  <a:srgbClr val="0070C0"/>
                </a:solidFill>
              </a:rPr>
              <a:t>усложнени</a:t>
            </a:r>
            <a:r>
              <a:rPr lang="ru-RU" sz="2400" u="sng" dirty="0" smtClean="0">
                <a:solidFill>
                  <a:srgbClr val="0070C0"/>
                </a:solidFill>
              </a:rPr>
              <a:t> (от простого к сложному)</a:t>
            </a:r>
          </a:p>
          <a:p>
            <a:r>
              <a:rPr lang="ru-RU" sz="2400" u="sng" dirty="0" smtClean="0">
                <a:solidFill>
                  <a:srgbClr val="0070C0"/>
                </a:solidFill>
              </a:rPr>
              <a:t>Метод из руки в руку(рука ребенка в руке взрослого и повторяем вместе)</a:t>
            </a:r>
          </a:p>
          <a:p>
            <a:r>
              <a:rPr lang="ru-RU" sz="2400" u="sng" dirty="0" smtClean="0">
                <a:solidFill>
                  <a:srgbClr val="0070C0"/>
                </a:solidFill>
              </a:rPr>
              <a:t>Метод поощрения.</a:t>
            </a:r>
          </a:p>
          <a:p>
            <a:r>
              <a:rPr lang="ru-RU" sz="2400" u="sng" dirty="0" smtClean="0">
                <a:solidFill>
                  <a:srgbClr val="0070C0"/>
                </a:solidFill>
              </a:rPr>
              <a:t>Метод  «улыбки»  (доброжелательность и поддержка)</a:t>
            </a:r>
            <a:endParaRPr lang="ru-RU" sz="2400" u="sng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332656"/>
            <a:ext cx="6768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Игровые приемы с детьми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чсчет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3429000"/>
            <a:ext cx="3849588" cy="20162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544" y="836712"/>
            <a:ext cx="81369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Прием закрытого числа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Игровой прием:»Какое число закрыто?» (мл.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дош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возр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«Назови соседей»  (ср. д.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возр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«Назови смежные числа» (ст.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дошк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возр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_20171222_10292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2348880"/>
            <a:ext cx="3831890" cy="429309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601</TotalTime>
  <Words>680</Words>
  <Application>Microsoft Office PowerPoint</Application>
  <PresentationFormat>Экран (4:3)</PresentationFormat>
  <Paragraphs>99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Слайд 1</vt:lpstr>
      <vt:lpstr>Слайд 2</vt:lpstr>
      <vt:lpstr>Основание для выбора пособия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pcuser</cp:lastModifiedBy>
  <cp:revision>64</cp:revision>
  <dcterms:created xsi:type="dcterms:W3CDTF">2018-01-07T19:23:15Z</dcterms:created>
  <dcterms:modified xsi:type="dcterms:W3CDTF">2021-04-17T21:00:07Z</dcterms:modified>
</cp:coreProperties>
</file>