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61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439"/>
    <a:srgbClr val="FF0000"/>
    <a:srgbClr val="CCECFF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05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8800" y="3159125"/>
            <a:ext cx="457200" cy="1035050"/>
          </a:xfrm>
          <a:prstGeom prst="rect">
            <a:avLst/>
          </a:prstGeom>
          <a:noFill/>
        </p:spPr>
        <p:txBody>
          <a:bodyPr lIns="0" tIns="9144" rIns="0" bIns="9144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/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684A0-3A56-432B-A47C-8FA3CA8B939C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10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0A6F9-6CEC-4A92-AF88-6DED2B9CE7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7"/>
          <p:cNvSpPr txBox="1"/>
          <p:nvPr/>
        </p:nvSpPr>
        <p:spPr>
          <a:xfrm>
            <a:off x="4267200" y="4075113"/>
            <a:ext cx="457200" cy="101441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7C878-B298-4AA8-8C46-36A428B77CE2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11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AA717-2572-4923-ADB8-0647603ADD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2"/>
          <p:cNvSpPr txBox="1"/>
          <p:nvPr/>
        </p:nvSpPr>
        <p:spPr>
          <a:xfrm>
            <a:off x="1057275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13" name="TextBox 17"/>
          <p:cNvSpPr txBox="1"/>
          <p:nvPr/>
        </p:nvSpPr>
        <p:spPr>
          <a:xfrm>
            <a:off x="4779963" y="520700"/>
            <a:ext cx="457200" cy="9223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9DCC3-2D9D-479A-8AEB-E650601725F1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A2220-19C5-4138-80C7-15605E3B8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29238" y="1774825"/>
            <a:ext cx="457200" cy="1230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ED229-72E2-41DF-B3AD-D00ED4F5215F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11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20B82-2C83-459C-ABFB-4278894093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35225" y="3332163"/>
            <a:ext cx="457200" cy="9223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30C90-BC85-49A5-A884-B6BE114A17AB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12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0102-FF6C-4C64-B0CA-B98B3FA00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875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0"/>
            <a:ext cx="6096000" cy="365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2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E5EDAC9-0BA1-4CFB-AF34-0853076DF44B}" type="datetimeFigureOut">
              <a:rPr lang="ru-RU"/>
              <a:pPr>
                <a:defRPr/>
              </a:pPr>
              <a:t>18.04.2021</a:t>
            </a:fld>
            <a:endParaRPr lang="ru-RU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4"/>
          </p:nvPr>
        </p:nvSpPr>
        <p:spPr>
          <a:xfrm>
            <a:off x="822325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09D816-C6A0-45E3-AD92-93A3F4C02F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4"/>
          <p:cNvSpPr>
            <a:spLocks noGrp="1"/>
          </p:cNvSpPr>
          <p:nvPr>
            <p:ph type="ftr" sz="quarter" idx="3"/>
          </p:nvPr>
        </p:nvSpPr>
        <p:spPr>
          <a:xfrm>
            <a:off x="822325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alpha val="6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Palatino Linotype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39763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55588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5.xml"/><Relationship Id="rId1" Type="http://schemas.openxmlformats.org/officeDocument/2006/relationships/audio" Target="file:///E:\&#1050;&#1080;&#1090;&#1072;&#1081;&#1089;&#1082;&#1080;&#1081;%20&#1053;&#1086;&#1074;&#1099;&#1081;%20&#1043;&#1086;&#1076;\kitaiskaya_tradicionnaya_muzka_-_laughter_on_the_sea.mp3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ian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Ð°ÑÑÐ¸Ð½ÐºÐ¸ Ð¿Ð¾ Ð·Ð°Ð¿ÑÐ¾ÑÑ Ð½Ð¾Ð²ÑÐ¹ Ð³Ð¾Ð´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3338" y="-9525"/>
            <a:ext cx="9177338" cy="6867525"/>
          </a:xfrm>
          <a:effectLst>
            <a:outerShdw dist="317500" dir="5400000" sx="89999" sy="-19000" rotWithShape="0">
              <a:srgbClr val="000000">
                <a:alpha val="14999"/>
              </a:srgbClr>
            </a:outerShdw>
          </a:effectLst>
        </p:spPr>
      </p:pic>
      <p:sp>
        <p:nvSpPr>
          <p:cNvPr id="22530" name="Текст 2"/>
          <p:cNvSpPr>
            <a:spLocks noGrp="1"/>
          </p:cNvSpPr>
          <p:nvPr>
            <p:ph type="body" sz="half" idx="2"/>
          </p:nvPr>
        </p:nvSpPr>
        <p:spPr bwMode="auto">
          <a:xfrm>
            <a:off x="0" y="4786313"/>
            <a:ext cx="4572000" cy="206057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2000" b="1" smtClean="0">
                <a:effectLst/>
                <a:latin typeface="Palatino Linotype" pitchFamily="18" charset="0"/>
              </a:rPr>
              <a:t>Another great belief associated with the New year, says that it is of great importance who you meet on the street first in the coming year.</a:t>
            </a:r>
            <a:endParaRPr lang="ru-RU" sz="2000" smtClean="0">
              <a:effectLst/>
              <a:latin typeface="Palatino Linotype" pitchFamily="18" charset="0"/>
            </a:endParaRPr>
          </a:p>
        </p:txBody>
      </p:sp>
      <p:pic>
        <p:nvPicPr>
          <p:cNvPr id="22532" name="Picture 4" descr="02-13-1024x6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0"/>
            <a:ext cx="7308850" cy="487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italy_2016_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6100" y="3797300"/>
            <a:ext cx="4602163" cy="306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Palatino Linotype" pitchFamily="18" charset="0"/>
            </a:endParaRPr>
          </a:p>
        </p:txBody>
      </p:sp>
      <p:sp>
        <p:nvSpPr>
          <p:cNvPr id="31746" name="Rectangle 3"/>
          <p:cNvSpPr>
            <a:spLocks noGrp="1"/>
          </p:cNvSpPr>
          <p:nvPr>
            <p:ph type="body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Palatino Linotype" pitchFamily="18" charset="0"/>
            </a:endParaRP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92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901700"/>
            <a:ext cx="7235825" cy="1311275"/>
          </a:xfrm>
          <a:prstGeom prst="rect">
            <a:avLst/>
          </a:prstGeom>
          <a:solidFill>
            <a:srgbClr val="FBE439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>
                <a:latin typeface="Kristen ITC" pitchFamily="66" charset="0"/>
              </a:rPr>
              <a:t>Vietnamese families also buy home peach blossom trees, </a:t>
            </a:r>
          </a:p>
          <a:p>
            <a:r>
              <a:rPr lang="en-US" sz="2000" b="1">
                <a:latin typeface="Kristen ITC" pitchFamily="66" charset="0"/>
              </a:rPr>
              <a:t>kumquat trees, and orange trees. </a:t>
            </a:r>
          </a:p>
          <a:p>
            <a:r>
              <a:rPr lang="en-US" sz="2000" b="1">
                <a:latin typeface="Kristen ITC" pitchFamily="66" charset="0"/>
              </a:rPr>
              <a:t>They also buy flowers to decorate their homes such </a:t>
            </a:r>
          </a:p>
          <a:p>
            <a:r>
              <a:rPr lang="en-US" sz="2000" b="1">
                <a:latin typeface="Kristen ITC" pitchFamily="66" charset="0"/>
              </a:rPr>
              <a:t>as chrysanthemums or orchids. 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0" y="4425950"/>
            <a:ext cx="9721850" cy="19208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>
                <a:latin typeface="Kristen ITC" pitchFamily="66" charset="0"/>
              </a:rPr>
              <a:t>Задолго до наступления Нового года, вьетнамцы готовятся к празднику. </a:t>
            </a:r>
          </a:p>
          <a:p>
            <a:r>
              <a:rPr lang="ru-RU" sz="2000">
                <a:latin typeface="Kristen ITC" pitchFamily="66" charset="0"/>
              </a:rPr>
              <a:t>На специальных рынках и на улицах, в парках продаются фруктовые деревья:</a:t>
            </a:r>
          </a:p>
          <a:p>
            <a:r>
              <a:rPr lang="ru-RU" sz="2000">
                <a:latin typeface="Kristen ITC" pitchFamily="66" charset="0"/>
              </a:rPr>
              <a:t>абрикосовые, персиковые</a:t>
            </a:r>
            <a:r>
              <a:rPr lang="en-US" sz="2000">
                <a:latin typeface="Kristen ITC" pitchFamily="66" charset="0"/>
              </a:rPr>
              <a:t>,</a:t>
            </a:r>
            <a:r>
              <a:rPr lang="ru-RU" sz="2000">
                <a:latin typeface="Kristen ITC" pitchFamily="66" charset="0"/>
              </a:rPr>
              <a:t> мандариновые и карликовые деревья причудливой формы. </a:t>
            </a:r>
          </a:p>
          <a:p>
            <a:r>
              <a:rPr lang="ru-RU" sz="2000">
                <a:latin typeface="Kristen ITC" pitchFamily="66" charset="0"/>
              </a:rPr>
              <a:t>Фруктовые деревья символизируют счастье, мир, удачу и процветание. </a:t>
            </a:r>
          </a:p>
          <a:p>
            <a:r>
              <a:rPr lang="ru-RU" sz="2000">
                <a:latin typeface="Kristen ITC" pitchFamily="66" charset="0"/>
              </a:rPr>
              <a:t>Дома в вазы ставят цветущие ветки персиков или абрикосов и небольшие</a:t>
            </a:r>
            <a:endParaRPr lang="en-US" sz="2000">
              <a:latin typeface="Kristen ITC" pitchFamily="66" charset="0"/>
            </a:endParaRPr>
          </a:p>
          <a:p>
            <a:r>
              <a:rPr lang="ru-RU" sz="2000">
                <a:latin typeface="Kristen ITC" pitchFamily="66" charset="0"/>
              </a:rPr>
              <a:t> мандариновые деревья.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 animBg="1"/>
      <p:bldP spid="4608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Palatino Linotype" pitchFamily="18" charset="0"/>
            </a:endParaRPr>
          </a:p>
        </p:txBody>
      </p:sp>
      <p:sp>
        <p:nvSpPr>
          <p:cNvPr id="32770" name="Rectangle 3"/>
          <p:cNvSpPr>
            <a:spLocks noGrp="1"/>
          </p:cNvSpPr>
          <p:nvPr>
            <p:ph type="body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Palatino Linotype" pitchFamily="18" charset="0"/>
            </a:endParaRPr>
          </a:p>
        </p:txBody>
      </p:sp>
      <p:pic>
        <p:nvPicPr>
          <p:cNvPr id="32771" name="Picture 4" descr="vietnam-tet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 descr="vietnam-tet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1258888" y="0"/>
            <a:ext cx="6410325" cy="140017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z="6400" b="1" smtClean="0">
                <a:effectLst/>
                <a:latin typeface="Palatino Linotype" pitchFamily="18" charset="0"/>
              </a:rPr>
              <a:t>Australia</a:t>
            </a:r>
            <a:endParaRPr lang="ru-RU" sz="6400" b="1" smtClean="0">
              <a:effectLst/>
              <a:latin typeface="Palatino Linotype" pitchFamily="18" charset="0"/>
            </a:endParaRPr>
          </a:p>
        </p:txBody>
      </p:sp>
      <p:sp>
        <p:nvSpPr>
          <p:cNvPr id="23554" name="Объект 2"/>
          <p:cNvSpPr>
            <a:spLocks noGrp="1"/>
          </p:cNvSpPr>
          <p:nvPr>
            <p:ph idx="4294967295"/>
          </p:nvPr>
        </p:nvSpPr>
        <p:spPr bwMode="auto">
          <a:xfrm>
            <a:off x="0" y="1125538"/>
            <a:ext cx="5673725" cy="419576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Palatino Linotype" pitchFamily="18" charset="0"/>
              </a:rPr>
              <a:t>January 1, Australians celebrate the New Year. </a:t>
            </a:r>
          </a:p>
          <a:p>
            <a:endParaRPr lang="ru-RU" smtClean="0">
              <a:effectLst/>
              <a:latin typeface="Palatino Linotype" pitchFamily="18" charset="0"/>
            </a:endParaRPr>
          </a:p>
          <a:p>
            <a:r>
              <a:rPr lang="en-US" smtClean="0">
                <a:effectLst/>
                <a:latin typeface="Palatino Linotype" pitchFamily="18" charset="0"/>
              </a:rPr>
              <a:t>The main paradox of this holiday is </a:t>
            </a:r>
            <a:endParaRPr lang="ru-RU" smtClean="0">
              <a:effectLst/>
              <a:latin typeface="Palatino Linotype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mtClean="0">
                <a:effectLst/>
                <a:latin typeface="Palatino Linotype" pitchFamily="18" charset="0"/>
              </a:rPr>
              <a:t>that the Australians celebrate it ... in the summer. </a:t>
            </a:r>
          </a:p>
          <a:p>
            <a:endParaRPr lang="en-US" smtClean="0">
              <a:effectLst/>
              <a:latin typeface="Palatino Linotype" pitchFamily="18" charset="0"/>
            </a:endParaRPr>
          </a:p>
          <a:p>
            <a:r>
              <a:rPr lang="en-US" smtClean="0">
                <a:effectLst/>
                <a:latin typeface="Palatino Linotype" pitchFamily="18" charset="0"/>
              </a:rPr>
              <a:t>Millions of Australians are among the first in the world to welcome the coming of the New Year - free shows of famous musicians and magnificent fireworks.</a:t>
            </a:r>
            <a:br>
              <a:rPr lang="en-US" smtClean="0">
                <a:effectLst/>
                <a:latin typeface="Palatino Linotype" pitchFamily="18" charset="0"/>
              </a:rPr>
            </a:br>
            <a:endParaRPr lang="en-US" smtClean="0">
              <a:effectLst/>
              <a:latin typeface="Palatino Linotype" pitchFamily="18" charset="0"/>
            </a:endParaRPr>
          </a:p>
          <a:p>
            <a:r>
              <a:rPr lang="en-US" smtClean="0">
                <a:effectLst/>
                <a:latin typeface="Palatino Linotype" pitchFamily="18" charset="0"/>
              </a:rPr>
              <a:t>January 1 in Australia is a day off. For most Australians, this is an official day for picnics and beach parties, as well as rodeo and carnivals for surfing fans</a:t>
            </a:r>
            <a:r>
              <a:rPr lang="ru-RU" smtClean="0">
                <a:effectLst/>
                <a:latin typeface="Palatino Linotype" pitchFamily="18" charset="0"/>
              </a:rPr>
              <a:t>.</a:t>
            </a:r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3100" y="1052513"/>
            <a:ext cx="339090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428625" y="1143000"/>
            <a:ext cx="3929063" cy="466407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50141B"/>
                </a:solidFill>
                <a:latin typeface="Verdana" pitchFamily="34" charset="0"/>
              </a:rPr>
              <a:t>People on New Year's Eve in Vienna</a:t>
            </a:r>
            <a:br>
              <a:rPr lang="en-US" sz="2000">
                <a:solidFill>
                  <a:srgbClr val="50141B"/>
                </a:solidFill>
                <a:latin typeface="Verdana" pitchFamily="34" charset="0"/>
              </a:rPr>
            </a:br>
            <a:r>
              <a:rPr lang="en-US" sz="2000">
                <a:solidFill>
                  <a:srgbClr val="50141B"/>
                </a:solidFill>
                <a:latin typeface="Verdana" pitchFamily="34" charset="0"/>
              </a:rPr>
              <a:t>go to the cathedral of St. Stephen.</a:t>
            </a:r>
          </a:p>
          <a:p>
            <a:r>
              <a:rPr lang="en-US" sz="2000">
                <a:solidFill>
                  <a:srgbClr val="50141B"/>
                </a:solidFill>
                <a:latin typeface="Verdana" pitchFamily="34" charset="0"/>
              </a:rPr>
              <a:t>On December 31, thousands of people gather on</a:t>
            </a:r>
            <a:br>
              <a:rPr lang="en-US" sz="2000">
                <a:solidFill>
                  <a:srgbClr val="50141B"/>
                </a:solidFill>
                <a:latin typeface="Verdana" pitchFamily="34" charset="0"/>
              </a:rPr>
            </a:br>
            <a:r>
              <a:rPr lang="en-US" sz="2000">
                <a:solidFill>
                  <a:srgbClr val="50141B"/>
                </a:solidFill>
                <a:latin typeface="Verdana" pitchFamily="34" charset="0"/>
              </a:rPr>
              <a:t>Cathedral Square. In Austria, on New Year's decided to</a:t>
            </a:r>
            <a:br>
              <a:rPr lang="en-US" sz="2000">
                <a:solidFill>
                  <a:srgbClr val="50141B"/>
                </a:solidFill>
                <a:latin typeface="Verdana" pitchFamily="34" charset="0"/>
              </a:rPr>
            </a:br>
            <a:r>
              <a:rPr lang="en-US" sz="2000">
                <a:solidFill>
                  <a:srgbClr val="50141B"/>
                </a:solidFill>
                <a:latin typeface="Verdana" pitchFamily="34" charset="0"/>
              </a:rPr>
              <a:t>give porcelain or glass pigs, often in the form of</a:t>
            </a:r>
            <a:br>
              <a:rPr lang="en-US" sz="2000">
                <a:solidFill>
                  <a:srgbClr val="50141B"/>
                </a:solidFill>
                <a:latin typeface="Verdana" pitchFamily="34" charset="0"/>
              </a:rPr>
            </a:br>
            <a:r>
              <a:rPr lang="en-US" sz="2000">
                <a:solidFill>
                  <a:srgbClr val="50141B"/>
                </a:solidFill>
                <a:latin typeface="Verdana" pitchFamily="34" charset="0"/>
              </a:rPr>
              <a:t>a piggy bank. According to local customs, such</a:t>
            </a:r>
            <a:br>
              <a:rPr lang="en-US" sz="2000">
                <a:solidFill>
                  <a:srgbClr val="50141B"/>
                </a:solidFill>
                <a:latin typeface="Verdana" pitchFamily="34" charset="0"/>
              </a:rPr>
            </a:br>
            <a:r>
              <a:rPr lang="en-US" sz="2000">
                <a:solidFill>
                  <a:srgbClr val="50141B"/>
                </a:solidFill>
                <a:latin typeface="Verdana" pitchFamily="34" charset="0"/>
              </a:rPr>
              <a:t>pigs must necessarily bring wealth.</a:t>
            </a:r>
            <a:endParaRPr lang="ru-RU" sz="2000">
              <a:solidFill>
                <a:srgbClr val="50141B"/>
              </a:solidFill>
              <a:latin typeface="Verdana" pitchFamily="34" charset="0"/>
            </a:endParaRPr>
          </a:p>
        </p:txBody>
      </p:sp>
      <p:pic>
        <p:nvPicPr>
          <p:cNvPr id="24578" name="Рисунок 2" descr="232494713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3" y="333375"/>
            <a:ext cx="492601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 descr="2011-chinese-new-year-wallpaper-set-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1113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284663" y="5445125"/>
            <a:ext cx="4859337" cy="1412875"/>
          </a:xfrm>
          <a:noFill/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1200" b="1" smtClean="0">
                <a:effectLst/>
                <a:latin typeface="Arial Black" pitchFamily="34" charset="0"/>
              </a:rPr>
              <a:t>4</a:t>
            </a:r>
            <a:endParaRPr lang="ru-RU" altLang="ru-RU" sz="1200" b="1" smtClean="0">
              <a:effectLst/>
              <a:latin typeface="Arial Black" pitchFamily="34" charset="0"/>
            </a:endParaRPr>
          </a:p>
        </p:txBody>
      </p:sp>
      <p:sp>
        <p:nvSpPr>
          <p:cNvPr id="25603" name="WordArt 6"/>
          <p:cNvSpPr>
            <a:spLocks noChangeArrowheads="1" noChangeShapeType="1" noTextEdit="1"/>
          </p:cNvSpPr>
          <p:nvPr/>
        </p:nvSpPr>
        <p:spPr bwMode="auto">
          <a:xfrm>
            <a:off x="1116013" y="765175"/>
            <a:ext cx="7056437" cy="2184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5120" kern="10">
                <a:ln w="635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Impact"/>
              </a:rPr>
              <a:t>Chinese New Year</a:t>
            </a:r>
            <a:endParaRPr lang="ru-RU" sz="5120" kern="10">
              <a:ln w="63500">
                <a:solidFill>
                  <a:srgbClr val="008000"/>
                </a:solidFill>
                <a:round/>
                <a:headEnd/>
                <a:tailEnd/>
              </a:ln>
              <a:solidFill>
                <a:srgbClr val="FFFFFF"/>
              </a:solidFill>
              <a:latin typeface="Impact"/>
            </a:endParaRPr>
          </a:p>
        </p:txBody>
      </p:sp>
      <p:pic>
        <p:nvPicPr>
          <p:cNvPr id="20488" name="kitaiskaya_tradicionnaya_muzka_-_laughter_on_the_se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9" descr="Bankoboev"/>
          <p:cNvPicPr>
            <a:picLocks noChangeAspect="1" noChangeArrowheads="1"/>
          </p:cNvPicPr>
          <p:nvPr/>
        </p:nvPicPr>
        <p:blipFill>
          <a:blip r:embed="rId2">
            <a:lum bright="54000" contrast="12000"/>
          </a:blip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68313" y="765175"/>
            <a:ext cx="8229600" cy="1584325"/>
          </a:xfrm>
          <a:noFill/>
        </p:spPr>
        <p:txBody>
          <a:bodyPr wrap="square" lIns="64291" tIns="32146" rIns="64291" bIns="32146" numCol="1" anchor="ctr" anchorCtr="0" compatLnSpc="1">
            <a:prstTxWarp prst="textNoShape">
              <a:avLst/>
            </a:prstTxWarp>
          </a:bodyPr>
          <a:lstStyle/>
          <a:p>
            <a:pPr indent="385763" algn="just" eaLnBrk="1" hangingPunct="1"/>
            <a:r>
              <a:rPr lang="en-US" altLang="ru-RU" sz="4200" b="1" smtClean="0">
                <a:solidFill>
                  <a:srgbClr val="0000CC"/>
                </a:solidFill>
                <a:effectLst/>
                <a:latin typeface="Palatino Linotype" pitchFamily="18" charset="0"/>
              </a:rPr>
              <a:t>Chinese New Year is the beginning of a new year according to the lunar       calendar.</a:t>
            </a:r>
            <a:r>
              <a:rPr lang="ru-RU" altLang="ru-RU" smtClean="0">
                <a:effectLst/>
                <a:latin typeface="Palatino Linotype" pitchFamily="18" charset="0"/>
              </a:rPr>
              <a:t> </a:t>
            </a:r>
          </a:p>
        </p:txBody>
      </p:sp>
      <p:sp>
        <p:nvSpPr>
          <p:cNvPr id="26627" name="Rectangle 8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73100" y="3479800"/>
            <a:ext cx="8002588" cy="2973388"/>
          </a:xfrm>
          <a:noFill/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0" indent="385763" algn="just" eaLnBrk="1" hangingPunct="1">
              <a:buFont typeface="Wingdings" pitchFamily="2" charset="2"/>
              <a:buNone/>
            </a:pPr>
            <a:r>
              <a:rPr lang="en-US" altLang="ru-RU" sz="2600" b="1" smtClean="0">
                <a:solidFill>
                  <a:srgbClr val="0000CC"/>
                </a:solidFill>
                <a:effectLst/>
                <a:latin typeface="Palatino Linotype" pitchFamily="18" charset="0"/>
              </a:rPr>
              <a:t>New Year falls somewhere between January 21</a:t>
            </a:r>
            <a:r>
              <a:rPr lang="en-US" altLang="ru-RU" sz="2600" b="1" baseline="30000" smtClean="0">
                <a:solidFill>
                  <a:srgbClr val="0000CC"/>
                </a:solidFill>
                <a:effectLst/>
                <a:latin typeface="Palatino Linotype" pitchFamily="18" charset="0"/>
              </a:rPr>
              <a:t>st</a:t>
            </a:r>
            <a:r>
              <a:rPr lang="en-US" altLang="ru-RU" sz="2600" b="1" smtClean="0">
                <a:solidFill>
                  <a:srgbClr val="0000CC"/>
                </a:solidFill>
                <a:effectLst/>
                <a:latin typeface="Palatino Linotype" pitchFamily="18" charset="0"/>
              </a:rPr>
              <a:t> and February 20</a:t>
            </a:r>
            <a:r>
              <a:rPr lang="en-US" altLang="ru-RU" sz="2600" b="1" baseline="30000" smtClean="0">
                <a:solidFill>
                  <a:srgbClr val="0000CC"/>
                </a:solidFill>
                <a:effectLst/>
                <a:latin typeface="Palatino Linotype" pitchFamily="18" charset="0"/>
              </a:rPr>
              <a:t>th</a:t>
            </a:r>
            <a:r>
              <a:rPr lang="en-US" altLang="ru-RU" sz="2600" b="1" smtClean="0">
                <a:solidFill>
                  <a:srgbClr val="0000CC"/>
                </a:solidFill>
                <a:effectLst/>
                <a:latin typeface="Palatino Linotype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8" descr="chinese_new_year3_1152"/>
          <p:cNvPicPr>
            <a:picLocks noChangeAspect="1" noChangeArrowheads="1"/>
          </p:cNvPicPr>
          <p:nvPr/>
        </p:nvPicPr>
        <p:blipFill>
          <a:blip r:embed="rId2">
            <a:lum bright="48000" contrast="-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9750" y="404813"/>
            <a:ext cx="8229600" cy="809625"/>
          </a:xfrm>
          <a:noFill/>
        </p:spPr>
        <p:txBody>
          <a:bodyPr wrap="square" lIns="64291" tIns="32146" rIns="64291" bIns="32146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ru-RU" sz="4500" b="1" smtClean="0">
                <a:effectLst/>
                <a:latin typeface="Palatino Linotype" pitchFamily="18" charset="0"/>
              </a:rPr>
              <a:t>The origin of Chinese New Year</a:t>
            </a:r>
            <a:endParaRPr lang="ru-RU" altLang="ru-RU" sz="4500" b="1" smtClean="0">
              <a:effectLst/>
              <a:latin typeface="Palatino Linotype" pitchFamily="18" charset="0"/>
            </a:endParaRP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517775" y="765175"/>
            <a:ext cx="5703888" cy="1357313"/>
          </a:xfrm>
          <a:noFill/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marL="0" indent="639763" algn="just" eaLnBrk="1" hangingPunct="1">
              <a:buFont typeface="Wingdings" pitchFamily="2" charset="2"/>
              <a:buNone/>
            </a:pPr>
            <a:r>
              <a:rPr lang="en-US" altLang="ru-RU" sz="1800" smtClean="0">
                <a:effectLst/>
                <a:latin typeface="Palatino Linotype" pitchFamily="18" charset="0"/>
              </a:rPr>
              <a:t>According to the legend, the beginning of Chinese New Year started with the fight against a mythical beast called the </a:t>
            </a:r>
            <a:r>
              <a:rPr lang="en-US" altLang="ru-RU" sz="1800" u="sng" smtClean="0">
                <a:effectLst/>
                <a:latin typeface="Palatino Linotype" pitchFamily="18" charset="0"/>
                <a:hlinkClick r:id="rId3" tooltip="Nian"/>
              </a:rPr>
              <a:t>Nien</a:t>
            </a:r>
            <a:r>
              <a:rPr lang="en-US" altLang="ru-RU" sz="1800" u="sng" smtClean="0">
                <a:effectLst/>
                <a:latin typeface="Palatino Linotype" pitchFamily="18" charset="0"/>
              </a:rPr>
              <a:t>.</a:t>
            </a:r>
            <a:r>
              <a:rPr lang="en-US" altLang="ru-RU" sz="1800" smtClean="0">
                <a:effectLst/>
                <a:latin typeface="Palatino Linotype" pitchFamily="18" charset="0"/>
              </a:rPr>
              <a:t> </a:t>
            </a:r>
            <a:endParaRPr lang="ru-RU" altLang="ru-RU" sz="1800" smtClean="0">
              <a:effectLst/>
              <a:latin typeface="Palatino Linotyp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7" descr="chinese_new_year2_1152"/>
          <p:cNvPicPr>
            <a:picLocks noChangeAspect="1" noChangeArrowheads="1"/>
          </p:cNvPicPr>
          <p:nvPr/>
        </p:nvPicPr>
        <p:blipFill>
          <a:blip r:embed="rId2">
            <a:lum bright="72000" contrast="6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39750" y="404813"/>
            <a:ext cx="8229600" cy="954087"/>
          </a:xfrm>
          <a:noFill/>
        </p:spPr>
        <p:txBody>
          <a:bodyPr wrap="square" lIns="64291" tIns="32146" rIns="64291" bIns="32146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ru-RU" b="1" smtClean="0">
                <a:effectLst/>
                <a:latin typeface="Palatino Linotype" pitchFamily="18" charset="0"/>
              </a:rPr>
              <a:t>Customs from the past</a:t>
            </a:r>
            <a:endParaRPr lang="ru-RU" altLang="ru-RU" b="1" smtClean="0">
              <a:effectLst/>
              <a:latin typeface="Palatino Linotype" pitchFamily="18" charset="0"/>
            </a:endParaRP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95288" y="1773238"/>
            <a:ext cx="8353425" cy="1706562"/>
          </a:xfrm>
          <a:noFill/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 algn="just" eaLnBrk="1" hangingPunct="1"/>
            <a:r>
              <a:rPr lang="en-US" altLang="ru-RU" sz="1800" b="1" smtClean="0">
                <a:effectLst/>
                <a:latin typeface="Palatino Linotype" pitchFamily="18" charset="0"/>
              </a:rPr>
              <a:t>Nowadays most families celebrate the New Year for about two week's time, starting on the first day of the new year and end on the 15th.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img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0"/>
            <a:ext cx="7543800" cy="914400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/>
                <a:latin typeface="Palatino Linotype" pitchFamily="18" charset="0"/>
              </a:rPr>
              <a:t>Vietnam</a:t>
            </a:r>
            <a:endParaRPr lang="ru-RU" smtClean="0">
              <a:effectLst/>
              <a:latin typeface="Palatino Linotype" pitchFamily="18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4046538"/>
            <a:ext cx="9144000" cy="292258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/>
          </a:p>
          <a:p>
            <a:r>
              <a:rPr lang="ru-RU" sz="2400">
                <a:latin typeface="Script MT Bold" pitchFamily="66" charset="0"/>
              </a:rPr>
              <a:t>Vietnamese Santa Claus - the character of Tao Quen,</a:t>
            </a:r>
          </a:p>
          <a:p>
            <a:r>
              <a:rPr lang="ru-RU" sz="2400">
                <a:latin typeface="Script MT Bold" pitchFamily="66" charset="0"/>
              </a:rPr>
              <a:t> he is called the spirit of the family hearth.</a:t>
            </a:r>
          </a:p>
          <a:p>
            <a:r>
              <a:rPr lang="ru-RU" sz="2400">
                <a:latin typeface="Script MT Bold" pitchFamily="66" charset="0"/>
              </a:rPr>
              <a:t> On New Year's Eve, he goes to heaven on a carp, </a:t>
            </a:r>
          </a:p>
          <a:p>
            <a:r>
              <a:rPr lang="ru-RU" sz="2400">
                <a:latin typeface="Script MT Bold" pitchFamily="66" charset="0"/>
              </a:rPr>
              <a:t>which turns into </a:t>
            </a:r>
          </a:p>
          <a:p>
            <a:r>
              <a:rPr lang="ru-RU" sz="2400">
                <a:latin typeface="Script MT Bold" pitchFamily="66" charset="0"/>
              </a:rPr>
              <a:t>a dragon, to report to the heavenly lord how the family behaved all the year.</a:t>
            </a:r>
            <a:r>
              <a:rPr lang="ru-RU">
                <a:latin typeface="Script MT Bold" pitchFamily="66" charset="0"/>
              </a:rPr>
              <a:t> </a:t>
            </a:r>
          </a:p>
          <a:p>
            <a:endParaRPr lang="ru-RU">
              <a:latin typeface="Script MT Bold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Palatino Linotype" pitchFamily="18" charset="0"/>
            </a:endParaRPr>
          </a:p>
        </p:txBody>
      </p:sp>
      <p:sp>
        <p:nvSpPr>
          <p:cNvPr id="30722" name="Rectangle 3"/>
          <p:cNvSpPr>
            <a:spLocks noGrp="1"/>
          </p:cNvSpPr>
          <p:nvPr>
            <p:ph type="body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endParaRPr lang="ru-RU" smtClean="0">
              <a:effectLst/>
              <a:latin typeface="Palatino Linotype" pitchFamily="18" charset="0"/>
            </a:endParaRPr>
          </a:p>
        </p:txBody>
      </p:sp>
      <p:pic>
        <p:nvPicPr>
          <p:cNvPr id="30723" name="Picture 4" descr="hoi-an-lanterns_192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39688"/>
            <a:ext cx="7092950" cy="19208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Kristen ITC" pitchFamily="66" charset="0"/>
              </a:rPr>
              <a:t>Tet is the most important and popular holiday and </a:t>
            </a:r>
          </a:p>
          <a:p>
            <a:r>
              <a:rPr lang="en-US" sz="2000" b="1">
                <a:solidFill>
                  <a:srgbClr val="FF0000"/>
                </a:solidFill>
                <a:latin typeface="Kristen ITC" pitchFamily="66" charset="0"/>
              </a:rPr>
              <a:t>festival in Vietnam. </a:t>
            </a:r>
          </a:p>
          <a:p>
            <a:r>
              <a:rPr lang="en-US" sz="2000" b="1">
                <a:solidFill>
                  <a:srgbClr val="FF0000"/>
                </a:solidFill>
                <a:latin typeface="Kristen ITC" pitchFamily="66" charset="0"/>
              </a:rPr>
              <a:t>It is the Vietnamese New Year marking the arrival of spring based on the Lunar calendar, a lunisolar calendar.  Tết is celebrated from the 1st of January to the 3rd. 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900113" y="4575175"/>
            <a:ext cx="8243887" cy="22828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Новый год во Вьетнаме носит название - Тет нгует дан,</a:t>
            </a:r>
            <a:endParaRPr lang="en-US" sz="2400" b="1">
              <a:solidFill>
                <a:schemeClr val="accent2"/>
              </a:solidFill>
              <a:latin typeface="Script MT Bold" pitchFamily="66" charset="0"/>
            </a:endParaRPr>
          </a:p>
          <a:p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"праздник первого</a:t>
            </a:r>
            <a:r>
              <a:rPr lang="en-US" sz="2400" b="1">
                <a:solidFill>
                  <a:schemeClr val="accent2"/>
                </a:solidFill>
                <a:latin typeface="Script MT Bold" pitchFamily="66" charset="0"/>
              </a:rPr>
              <a:t> </a:t>
            </a:r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утра“</a:t>
            </a:r>
            <a:r>
              <a:rPr lang="en-US" sz="2400" b="1">
                <a:solidFill>
                  <a:schemeClr val="accent2"/>
                </a:solidFill>
                <a:latin typeface="Script MT Bold" pitchFamily="66" charset="0"/>
              </a:rPr>
              <a:t> </a:t>
            </a:r>
            <a:r>
              <a:rPr lang="ru-RU" sz="2000" b="1">
                <a:solidFill>
                  <a:schemeClr val="accent2"/>
                </a:solidFill>
              </a:rPr>
              <a:t>или</a:t>
            </a:r>
            <a:r>
              <a:rPr lang="ru-RU" sz="2400" b="1">
                <a:solidFill>
                  <a:schemeClr val="accent2"/>
                </a:solidFill>
              </a:rPr>
              <a:t> </a:t>
            </a:r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Тет. Это самый популярный</a:t>
            </a:r>
            <a:endParaRPr lang="en-US" sz="2400" b="1">
              <a:solidFill>
                <a:schemeClr val="accent2"/>
              </a:solidFill>
              <a:latin typeface="Script MT Bold" pitchFamily="66" charset="0"/>
            </a:endParaRPr>
          </a:p>
          <a:p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фестиваль вьетнамцев и олицетворяет  всю национальную </a:t>
            </a:r>
            <a:endParaRPr lang="ru-RU" sz="2400" b="1">
              <a:solidFill>
                <a:schemeClr val="accent2"/>
              </a:solidFill>
            </a:endParaRPr>
          </a:p>
          <a:p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специфику . Традиция пришла</a:t>
            </a:r>
            <a:r>
              <a:rPr lang="ru-RU" sz="2400" b="1">
                <a:solidFill>
                  <a:schemeClr val="accent2"/>
                </a:solidFill>
              </a:rPr>
              <a:t> </a:t>
            </a:r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из Китая и связана она со </a:t>
            </a:r>
            <a:endParaRPr lang="ru-RU" sz="2400" b="1">
              <a:solidFill>
                <a:schemeClr val="accent2"/>
              </a:solidFill>
            </a:endParaRPr>
          </a:p>
          <a:p>
            <a:r>
              <a:rPr lang="ru-RU" sz="2400" b="1">
                <a:solidFill>
                  <a:schemeClr val="accent2"/>
                </a:solidFill>
                <a:latin typeface="Script MT Bold" pitchFamily="66" charset="0"/>
              </a:rPr>
              <a:t>сменой времен года.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nimBg="1"/>
      <p:bldP spid="4506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643</TotalTime>
  <Words>441</Words>
  <Application>Microsoft Office PowerPoint</Application>
  <PresentationFormat>Экран (4:3)</PresentationFormat>
  <Paragraphs>43</Paragraphs>
  <Slides>11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Palatino Linotype</vt:lpstr>
      <vt:lpstr>Wingdings</vt:lpstr>
      <vt:lpstr>Calibri</vt:lpstr>
      <vt:lpstr>Verdana</vt:lpstr>
      <vt:lpstr>Arial Black</vt:lpstr>
      <vt:lpstr>Script MT Bold</vt:lpstr>
      <vt:lpstr>Kristen ITC</vt:lpstr>
      <vt:lpstr>Базовая</vt:lpstr>
      <vt:lpstr>Базовая</vt:lpstr>
      <vt:lpstr>Базовая</vt:lpstr>
      <vt:lpstr>Базовая</vt:lpstr>
      <vt:lpstr>Базовая</vt:lpstr>
      <vt:lpstr>Слайд 1</vt:lpstr>
      <vt:lpstr>Australia</vt:lpstr>
      <vt:lpstr>Слайд 3</vt:lpstr>
      <vt:lpstr>Слайд 4</vt:lpstr>
      <vt:lpstr>Chinese New Year is the beginning of a new year according to the lunar       calendar. </vt:lpstr>
      <vt:lpstr>The origin of Chinese New Year</vt:lpstr>
      <vt:lpstr>Customs from the past</vt:lpstr>
      <vt:lpstr>Vietnam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18</cp:revision>
  <dcterms:created xsi:type="dcterms:W3CDTF">2018-12-26T14:21:23Z</dcterms:created>
  <dcterms:modified xsi:type="dcterms:W3CDTF">2021-04-18T09:50:14Z</dcterms:modified>
</cp:coreProperties>
</file>