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6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799" y="1964267"/>
            <a:ext cx="5398295" cy="2421464"/>
          </a:xfrm>
        </p:spPr>
        <p:txBody>
          <a:bodyPr anchor="b">
            <a:normAutofit/>
          </a:bodyPr>
          <a:lstStyle>
            <a:lvl1pPr algn="r">
              <a:defRPr sz="36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799" y="4385733"/>
            <a:ext cx="5398295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350" cap="all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419" y="5870576"/>
            <a:ext cx="1200150" cy="377825"/>
          </a:xfrm>
        </p:spPr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799" y="5870576"/>
            <a:ext cx="3670469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719" y="5870576"/>
            <a:ext cx="413375" cy="377825"/>
          </a:xfrm>
        </p:spPr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108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4732865"/>
            <a:ext cx="7598570" cy="566738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8701" y="932112"/>
            <a:ext cx="656987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5299603"/>
            <a:ext cx="7598570" cy="49371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965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2"/>
            <a:ext cx="7598570" cy="3124199"/>
          </a:xfrm>
        </p:spPr>
        <p:txBody>
          <a:bodyPr anchor="ctr">
            <a:normAutofit/>
          </a:bodyPr>
          <a:lstStyle>
            <a:lvl1pPr algn="l">
              <a:defRPr sz="2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7598571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934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78400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6206" y="823337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744201" y="609602"/>
            <a:ext cx="7162799" cy="2743199"/>
          </a:xfrm>
        </p:spPr>
        <p:txBody>
          <a:bodyPr anchor="ctr">
            <a:normAutofit/>
          </a:bodyPr>
          <a:lstStyle>
            <a:lvl1pPr algn="l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3406" y="3352800"/>
            <a:ext cx="7004388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599" y="4343400"/>
            <a:ext cx="7614275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767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2" y="3308581"/>
            <a:ext cx="7598569" cy="1468800"/>
          </a:xfrm>
        </p:spPr>
        <p:txBody>
          <a:bodyPr anchor="b">
            <a:normAutofit/>
          </a:bodyPr>
          <a:lstStyle>
            <a:lvl1pPr algn="l">
              <a:defRPr sz="2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4777381"/>
            <a:ext cx="759857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299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78400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6206" y="823337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744201" y="609602"/>
            <a:ext cx="7162799" cy="2743199"/>
          </a:xfrm>
        </p:spPr>
        <p:txBody>
          <a:bodyPr anchor="ctr">
            <a:normAutofit/>
          </a:bodyPr>
          <a:lstStyle>
            <a:lvl1pPr algn="l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0" y="3886200"/>
            <a:ext cx="7601577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4775200"/>
            <a:ext cx="7601577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42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2"/>
            <a:ext cx="7598570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1" y="3505200"/>
            <a:ext cx="759857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1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759857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095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7598569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52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4006" y="609600"/>
            <a:ext cx="1618914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609600"/>
            <a:ext cx="5874087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147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77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3308581"/>
            <a:ext cx="7598570" cy="1468800"/>
          </a:xfrm>
        </p:spPr>
        <p:txBody>
          <a:bodyPr anchor="b"/>
          <a:lstStyle>
            <a:lvl1pPr algn="l">
              <a:defRPr sz="3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4777381"/>
            <a:ext cx="759857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cap="all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073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1" y="2142067"/>
            <a:ext cx="3746501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66421" y="2142068"/>
            <a:ext cx="3746499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780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0252" y="2218267"/>
            <a:ext cx="3531791" cy="576262"/>
          </a:xfrm>
        </p:spPr>
        <p:txBody>
          <a:bodyPr anchor="b">
            <a:no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1" y="2870201"/>
            <a:ext cx="3747692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3" y="2226734"/>
            <a:ext cx="3542110" cy="576262"/>
          </a:xfrm>
        </p:spPr>
        <p:txBody>
          <a:bodyPr anchor="b">
            <a:no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67612" y="2870201"/>
            <a:ext cx="3746501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217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631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138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074333"/>
            <a:ext cx="2760664" cy="137160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6151" y="609601"/>
            <a:ext cx="4626770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445933"/>
            <a:ext cx="276066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316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600200"/>
            <a:ext cx="4623490" cy="1371600"/>
          </a:xfrm>
        </p:spPr>
        <p:txBody>
          <a:bodyPr anchor="b">
            <a:normAutofit/>
          </a:bodyPr>
          <a:lstStyle>
            <a:lvl1pPr algn="l">
              <a:defRPr sz="21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2190" y="914400"/>
            <a:ext cx="2460731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2971800"/>
            <a:ext cx="4623490" cy="1828800"/>
          </a:xfrm>
        </p:spPr>
        <p:txBody>
          <a:bodyPr anchor="t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409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7598569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142068"/>
            <a:ext cx="7598569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10F84B7-3377-4C85-BD1B-05D38DAFC634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99546" y="5870576"/>
            <a:ext cx="413375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0C58721-400E-4C43-8A9A-097237D24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8251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342900" rtl="0" eaLnBrk="1" latinLnBrk="0" hangingPunct="1">
        <a:spcBef>
          <a:spcPct val="0"/>
        </a:spcBef>
        <a:buNone/>
        <a:defRPr sz="27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135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105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9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9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9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9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9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0"/>
        </a:spcBef>
        <a:spcAft>
          <a:spcPts val="750"/>
        </a:spcAft>
        <a:buClr>
          <a:schemeClr val="tx1"/>
        </a:buClr>
        <a:buSzPct val="100000"/>
        <a:buFont typeface="Arial"/>
        <a:buChar char="•"/>
        <a:defRPr sz="9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775" y="1014412"/>
            <a:ext cx="7884319" cy="3814763"/>
          </a:xfrm>
        </p:spPr>
        <p:txBody>
          <a:bodyPr>
            <a:noAutofit/>
          </a:bodyPr>
          <a:lstStyle/>
          <a:p>
            <a:pPr algn="ctr"/>
            <a:r>
              <a:rPr lang="ba-RU" sz="6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Рәми Ғариповтың </a:t>
            </a:r>
            <a:r>
              <a:rPr lang="ba-RU" sz="6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ba-RU" sz="6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ba-RU" sz="6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ba-RU" sz="6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Аманат” </a:t>
            </a:r>
            <a:r>
              <a:rPr lang="ba-RU" sz="6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ba-RU" sz="6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ba-RU" sz="6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ҡобайыры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663089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552451"/>
            <a:ext cx="9144000" cy="5948362"/>
          </a:xfrm>
        </p:spPr>
        <p:txBody>
          <a:bodyPr>
            <a:normAutofit/>
          </a:bodyPr>
          <a:lstStyle/>
          <a:p>
            <a:pPr algn="ctr"/>
            <a:r>
              <a:rPr lang="ba-RU" sz="4800" b="1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Аманат - һаҡларға ҡушып бирелгән нәмә; әйтеп ҡалдырылған һүҙ, үтәлергә тейеш васыят</a:t>
            </a:r>
            <a:endParaRPr lang="ru-RU" sz="4400" cap="none" dirty="0"/>
          </a:p>
        </p:txBody>
      </p:sp>
    </p:spTree>
    <p:extLst>
      <p:ext uri="{BB962C8B-B14F-4D97-AF65-F5344CB8AC3E}">
        <p14:creationId xmlns:p14="http://schemas.microsoft.com/office/powerpoint/2010/main" val="288671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00013"/>
            <a:ext cx="9144000" cy="6229350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ba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Рәми Ғарипов</a:t>
            </a:r>
            <a:r>
              <a:rPr lang="ba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ba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ba-RU" sz="4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ba-RU" sz="4400" b="1" cap="none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Халkым теле миңә - хаkлыk теле,</a:t>
            </a:r>
            <a:r>
              <a:rPr lang="ru-RU" sz="32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ba-RU" sz="4400" b="1" cap="none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ba-RU" sz="4400" b="1" cap="none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нан башkа минең илем юk;</a:t>
            </a:r>
            <a:r>
              <a:rPr lang="ru-RU" sz="32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ba-RU" sz="4400" b="1" cap="none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ba-RU" sz="4400" b="1" cap="none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лен һөймәҫ кенә телен һөймәҫ,</a:t>
            </a:r>
            <a:r>
              <a:rPr lang="ru-RU" sz="32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ba-RU" sz="4400" b="1" cap="none" dirty="0">
                <a:latin typeface="Times New Roman" panose="02020603050405020304" pitchFamily="18" charset="0"/>
                <a:ea typeface="Calibri" panose="020F0502020204030204" pitchFamily="34" charset="0"/>
              </a:rPr>
              <a:t>И</a:t>
            </a:r>
            <a:r>
              <a:rPr lang="ba-RU" sz="4400" b="1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ле юkтың ғына теле юk!..</a:t>
            </a:r>
            <a:r>
              <a:rPr lang="ba-RU" sz="4400" b="1" i="1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4000" cap="none" dirty="0"/>
          </a:p>
        </p:txBody>
      </p:sp>
    </p:spTree>
    <p:extLst>
      <p:ext uri="{BB962C8B-B14F-4D97-AF65-F5344CB8AC3E}">
        <p14:creationId xmlns:p14="http://schemas.microsoft.com/office/powerpoint/2010/main" val="3511165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257175"/>
            <a:ext cx="9144000" cy="6343650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ba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Аманат </a:t>
            </a:r>
            <a:r>
              <a:rPr lang="ba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уҙғандар</a:t>
            </a:r>
            <a:r>
              <a:rPr lang="ba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өсөн әйтелмәй. Аманат киләсәк өсөн әйтелә... Рәми Ғарипов барыһынан элек киләсәк шағиры, киләсәк быуындың кәңәшсеһе...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ba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Рәми Ғарипов аманатына тоғро булыу-үҙ-үҙебеҙгә талапсан булыу, халыҡҡа тоғро булыу, ғәҙел булыу ул.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ba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ba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Рауил Бикбаев,</a:t>
            </a:r>
            <a:r>
              <a:rPr lang="ba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ba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Башҡортостандың халыҡ яҙыусыһы, 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ba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Салауат Юлаев исемендәге Дәүләт премияһы лауреаты,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ba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Рәми Ғарипов исемендәге премия лауреаты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0077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96982"/>
            <a:ext cx="8756073" cy="6511635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ba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Рәми Ғарипов-йырсы-шағир. Уның һәр шиғыры йырлап-көйләп яҙылған. Йырсы шағирҙың шиғриәте музыкаль әҫәрҙәрҙә өр-яңы тормош башларға тейеш!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ba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a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br>
              <a:rPr lang="ba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a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a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ba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Абрар </a:t>
            </a:r>
            <a:r>
              <a:rPr lang="ba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Ғабдрахманов, композитор</a:t>
            </a:r>
            <a:r>
              <a:rPr lang="ru-RU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812474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37" y="1"/>
            <a:ext cx="9033164" cy="6553200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ba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a-RU" sz="4000" b="1" cap="none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Рәми Ғарипов үҙенең бөтә булмышын үҙе хаҡында түгел, ә иле, халҡы өсөн янып-ярһып йәшәүгә, илен, халҡын ҙурлауға бирҙе. Үҙе хаҡында түгел, иң элек һөйгән халҡы, уның йыры, моңо, теле хаҡында ҡайғыртты.</a:t>
            </a:r>
            <a:r>
              <a:rPr lang="ru-RU" sz="28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cap="none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ba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ba-RU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Зәйнәб Биишева, Башҡортостандың халыҡ яҙыусыһы, 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ba-RU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Салауат Юлаев исемендәге Дәүләт премияһы лауреаты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598651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кстура гранж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25</TotalTime>
  <Words>102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Небеса</vt:lpstr>
      <vt:lpstr>Рәми Ғариповтың  “Аманат”  ҡобайыры</vt:lpstr>
      <vt:lpstr>Аманат - һаҡларға ҡушып бирелгән нәмә; әйтеп ҡалдырылған һүҙ, үтәлергә тейеш васыят</vt:lpstr>
      <vt:lpstr>Рәми Ғарипов:  ...Халkым теле миңә - хаkлыk теле, Унан башkа минең илем юk; Илен һөймәҫ кенә телен һөймәҫ, Иле юkтың ғына теле юk!.. </vt:lpstr>
      <vt:lpstr> Аманат уҙғандар өсөн әйтелмәй. Аманат киләсәк өсөн әйтелә... Рәми Ғарипов барыһынан элек киләсәк шағиры, киләсәк быуындың кәңәшсеһе...      Рәми Ғарипов аманатына тоғро булыу-үҙ-үҙебеҙгә талапсан булыу, халыҡҡа тоғро булыу, ғәҙел булыу ул.                     Рауил Бикбаев,  Башҡортостандың халыҡ яҙыусыһы,               Салауат Юлаев исемендәге Дәүләт премияһы лауреаты,            Рәми Ғарипов исемендәге премия лауреаты</vt:lpstr>
      <vt:lpstr>Рәми Ғарипов-йырсы-шағир. Уның һәр шиғыры йырлап-көйләп яҙылған. Йырсы шағирҙың шиғриәте музыкаль әҫәрҙәрҙә өр-яңы тормош башларға тейеш!                              Абрар Ғабдрахманов, композитор </vt:lpstr>
      <vt:lpstr> Рәми Ғарипов үҙенең бөтә булмышын үҙе хаҡында түгел, ә иле, халҡы өсөн янып-ярһып йәшәүгә, илен, халҡын ҙурлауға бирҙе. Үҙе хаҡында түгел, иң элек һөйгән халҡы, уның йыры, моңо, теле хаҡында ҡайғыртты.              Зәйнәб Биишева, Башҡортостандың халыҡ яҙыусыһы,               Салауат Юлаев исемендәге Дәүләт премияһы лауреаты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Рәми Ғариповтың  “Аманат”  ҡобайыры</dc:title>
  <dc:creator>Пользователь</dc:creator>
  <cp:lastModifiedBy>Пользователь</cp:lastModifiedBy>
  <cp:revision>3</cp:revision>
  <dcterms:created xsi:type="dcterms:W3CDTF">2021-03-29T18:28:54Z</dcterms:created>
  <dcterms:modified xsi:type="dcterms:W3CDTF">2021-03-29T18:54:04Z</dcterms:modified>
</cp:coreProperties>
</file>