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5" r:id="rId8"/>
    <p:sldId id="268" r:id="rId9"/>
    <p:sldId id="271" r:id="rId10"/>
    <p:sldId id="273" r:id="rId11"/>
    <p:sldId id="272" r:id="rId12"/>
    <p:sldId id="280" r:id="rId13"/>
    <p:sldId id="275" r:id="rId14"/>
    <p:sldId id="276" r:id="rId15"/>
    <p:sldId id="277" r:id="rId16"/>
    <p:sldId id="281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c2.staticflickr.com/2/1669/23843494669_5ab4a83643_o.jpg" TargetMode="Externa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c2.staticflickr.com/2/1585/23843494529_079b86b5d4_k.jpg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commons.wikimedia.org/wiki/File:Nativity_(15th_c.,_Annunciation_Cathedral_in_Moscow).jpg?uselang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pravmir.ru/wp-content/uploads/2012/01/7.jp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ravmir.ru/wp-content/uploads/2013/01/507_6.jp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pravmir.ru/wp-content/uploads/2013/01/08_%C2%A6%C2%A6%C2%A6-%C2%A6-11-%C2%A6-%C2%A6-T%D0%9712%C2%A6-_%C2%A6%D0%B1%C2%A6%C2%AC%C2%A6-%C2%A6-%C2%A6%C2%A6.jp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36003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cs typeface="Angsana New" pitchFamily="18" charset="-34"/>
              </a:rPr>
              <a:t>Неделя искусства</a:t>
            </a:r>
            <a:endParaRPr lang="ru-RU" dirty="0">
              <a:cs typeface="Angsana New" pitchFamily="18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МАДОУ Детский сад «Снегурочка»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Воронцова Елена Анатольевна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Музыкальный руководитель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589240"/>
            <a:ext cx="5486400" cy="432048"/>
          </a:xfrm>
        </p:spPr>
        <p:txBody>
          <a:bodyPr/>
          <a:lstStyle/>
          <a:p>
            <a:r>
              <a:rPr lang="ru-RU" i="1" dirty="0" smtClean="0"/>
              <a:t>Мария с младенцем. Поклонение волхвов.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6021288"/>
            <a:ext cx="8424936" cy="720080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Мастер </a:t>
            </a:r>
            <a:r>
              <a:rPr lang="ru-RU" sz="1600" b="1" i="1" dirty="0" err="1" smtClean="0"/>
              <a:t>Ландеронского</a:t>
            </a:r>
            <a:r>
              <a:rPr lang="ru-RU" sz="1600" b="1" i="1" dirty="0" smtClean="0"/>
              <a:t> диптиха, Германия. XVI век. Дерево, масло.157х63 см, 158х66см. Государственный музей изобразительных искусств им. А.С. Пушкина, Москва.</a:t>
            </a:r>
            <a:endParaRPr lang="ru-RU" sz="1600" b="1" dirty="0"/>
          </a:p>
        </p:txBody>
      </p:sp>
      <p:pic>
        <p:nvPicPr>
          <p:cNvPr id="22530" name="Picture 2" descr="https://c2.staticflickr.com/2/1653/23582904284_203c5775a4_c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3578" b="13578"/>
          <a:stretch>
            <a:fillRect/>
          </a:stretch>
        </p:blipFill>
        <p:spPr bwMode="auto">
          <a:xfrm>
            <a:off x="1331640" y="0"/>
            <a:ext cx="6768752" cy="5373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792288" y="5589240"/>
            <a:ext cx="5486400" cy="432048"/>
          </a:xfrm>
        </p:spPr>
        <p:txBody>
          <a:bodyPr/>
          <a:lstStyle/>
          <a:p>
            <a:r>
              <a:rPr lang="ru-RU" i="1" dirty="0" smtClean="0"/>
              <a:t>Рождество. Поклонение волхвов</a:t>
            </a:r>
            <a:endParaRPr lang="ru-RU" dirty="0"/>
          </a:p>
        </p:txBody>
      </p:sp>
      <p:sp>
        <p:nvSpPr>
          <p:cNvPr id="19" name="Текст 18"/>
          <p:cNvSpPr>
            <a:spLocks noGrp="1"/>
          </p:cNvSpPr>
          <p:nvPr>
            <p:ph type="body" sz="half" idx="2"/>
          </p:nvPr>
        </p:nvSpPr>
        <p:spPr>
          <a:xfrm>
            <a:off x="395536" y="6021288"/>
            <a:ext cx="8352928" cy="648072"/>
          </a:xfrm>
        </p:spPr>
        <p:txBody>
          <a:bodyPr>
            <a:noAutofit/>
          </a:bodyPr>
          <a:lstStyle/>
          <a:p>
            <a:r>
              <a:rPr lang="ru-RU" sz="1600" b="1" i="1" dirty="0" smtClean="0"/>
              <a:t> Мастер </a:t>
            </a:r>
            <a:r>
              <a:rPr lang="ru-RU" sz="1600" b="1" i="1" dirty="0" err="1" smtClean="0"/>
              <a:t>Лихтенштейнского</a:t>
            </a:r>
            <a:r>
              <a:rPr lang="ru-RU" sz="1600" b="1" i="1" dirty="0" smtClean="0"/>
              <a:t> замка, Германия. XV-XVI век. Дерево, темпера, позолота. 101х50 см, 101х50 см. ГМИИ им. А.С. Пушкина. </a:t>
            </a:r>
            <a:endParaRPr lang="ru-RU" sz="1600" b="1" dirty="0"/>
          </a:p>
        </p:txBody>
      </p:sp>
      <p:pic>
        <p:nvPicPr>
          <p:cNvPr id="20" name="Рисунок 19" descr="https://c2.staticflickr.com/2/1669/23843494669_5ab4a83643_o.jpg">
            <a:hlinkClick r:id="rId2" tgtFrame="&quot;_self&quot;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12575" b="12575"/>
          <a:stretch>
            <a:fillRect/>
          </a:stretch>
        </p:blipFill>
        <p:spPr bwMode="auto">
          <a:xfrm>
            <a:off x="899592" y="116632"/>
            <a:ext cx="7200800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445224"/>
            <a:ext cx="5486400" cy="576064"/>
          </a:xfrm>
        </p:spPr>
        <p:txBody>
          <a:bodyPr/>
          <a:lstStyle/>
          <a:p>
            <a:r>
              <a:rPr lang="ru-RU" i="1" dirty="0" smtClean="0"/>
              <a:t>Рождество. Поклонение волхвов, фрагмент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053138"/>
            <a:ext cx="8064896" cy="804862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Мастер </a:t>
            </a:r>
            <a:r>
              <a:rPr lang="ru-RU" sz="1600" b="1" i="1" dirty="0" err="1" smtClean="0"/>
              <a:t>Лихтенштейнского</a:t>
            </a:r>
            <a:r>
              <a:rPr lang="ru-RU" sz="1600" b="1" i="1" dirty="0" smtClean="0"/>
              <a:t> замка, Германия. XV-XVI век. Дерево, </a:t>
            </a:r>
            <a:r>
              <a:rPr lang="ru-RU" sz="1600" b="1" i="1" dirty="0" err="1" smtClean="0"/>
              <a:t>темпера,позолота</a:t>
            </a:r>
            <a:r>
              <a:rPr lang="ru-RU" sz="1600" b="1" i="1" dirty="0" smtClean="0"/>
              <a:t>. 101х50 см, 101х50 см. ГМИИ им. А.С. Пушкина, Москва</a:t>
            </a:r>
            <a:endParaRPr lang="ru-RU" sz="1600" b="1" dirty="0"/>
          </a:p>
        </p:txBody>
      </p:sp>
      <p:pic>
        <p:nvPicPr>
          <p:cNvPr id="5" name="Рисунок 4" descr="https://c2.staticflickr.com/2/1585/23843494529_4c32e33c20_c.jpg">
            <a:hlinkClick r:id="rId2" tgtFrame="&quot;_self&quot;"/>
          </p:cNvPr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4969" b="24969"/>
          <a:stretch>
            <a:fillRect/>
          </a:stretch>
        </p:blipFill>
        <p:spPr bwMode="auto">
          <a:xfrm>
            <a:off x="755576" y="260648"/>
            <a:ext cx="7056784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27584" y="6021288"/>
            <a:ext cx="7776864" cy="432048"/>
          </a:xfrm>
        </p:spPr>
        <p:txBody>
          <a:bodyPr>
            <a:normAutofit/>
          </a:bodyPr>
          <a:lstStyle/>
          <a:p>
            <a:r>
              <a:rPr lang="ru-RU" dirty="0" smtClean="0"/>
              <a:t>Поклонение волхвов со сценами Рождества и Принесения во храм.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792288" y="6453336"/>
            <a:ext cx="5876056" cy="40466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Переносной триптих. ГМИИ им. А.С. Пушкина, Москва. </a:t>
            </a:r>
            <a:endParaRPr lang="ru-RU" sz="1800" dirty="0"/>
          </a:p>
        </p:txBody>
      </p:sp>
      <p:pic>
        <p:nvPicPr>
          <p:cNvPr id="1026" name="Picture 2" descr="Картинки по запросу рождество ГМИИ им. А.С. Пушкин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579" b="579"/>
          <a:stretch>
            <a:fillRect/>
          </a:stretch>
        </p:blipFill>
        <p:spPr bwMode="auto">
          <a:xfrm>
            <a:off x="827584" y="0"/>
            <a:ext cx="7776864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3296"/>
            <a:ext cx="8136904" cy="432048"/>
          </a:xfrm>
        </p:spPr>
        <p:txBody>
          <a:bodyPr>
            <a:normAutofit/>
          </a:bodyPr>
          <a:lstStyle/>
          <a:p>
            <a:r>
              <a:rPr lang="ru-RU" dirty="0" smtClean="0"/>
              <a:t>Поклонение волхвов со сценами Рождества и Принесения во храм.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6453336"/>
            <a:ext cx="7848872" cy="404664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Переносной триптих, фрагмент. ГМИИ им. А.С. Пушкина, Москва.</a:t>
            </a:r>
            <a:endParaRPr lang="ru-RU" sz="2000" dirty="0"/>
          </a:p>
        </p:txBody>
      </p:sp>
      <p:pic>
        <p:nvPicPr>
          <p:cNvPr id="5" name="Рисунок 4" descr="Картинки по запросу рождественские сюжеты в ГМИИ им.А.С.Пушкина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5566" r="5566"/>
          <a:stretch>
            <a:fillRect/>
          </a:stretch>
        </p:blipFill>
        <p:spPr bwMode="auto">
          <a:xfrm>
            <a:off x="755576" y="0"/>
            <a:ext cx="806489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589240"/>
            <a:ext cx="54864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Поклонение волхвов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6093296"/>
            <a:ext cx="7920880" cy="76470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Переносной триптих. На правой створке – Св. Иосиф. Государственный музей изобразительных искусств им. А.С. Пушкина, Москва</a:t>
            </a:r>
            <a:endParaRPr lang="ru-RU" sz="1800" dirty="0"/>
          </a:p>
        </p:txBody>
      </p:sp>
      <p:pic>
        <p:nvPicPr>
          <p:cNvPr id="5" name="Рисунок 4" descr="Картинки по запросу рождественские сюжеты в ГМИИ им.А.С.Пушкина"/>
          <p:cNvPicPr>
            <a:picLocks noGrp="1"/>
          </p:cNvPicPr>
          <p:nvPr>
            <p:ph type="pic" idx="1"/>
          </p:nvPr>
        </p:nvPicPr>
        <p:blipFill>
          <a:blip r:embed="rId2" cstate="print"/>
          <a:srcRect l="2018" r="2018"/>
          <a:stretch>
            <a:fillRect/>
          </a:stretch>
        </p:blipFill>
        <p:spPr bwMode="auto">
          <a:xfrm>
            <a:off x="899592" y="116632"/>
            <a:ext cx="7632848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492896"/>
            <a:ext cx="8229600" cy="115212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Мы вам рассказали о празднике Рождества Христова, иконографии праздника Рождества и познакомили с картинами </a:t>
            </a:r>
            <a:r>
              <a:rPr lang="ru-RU" sz="20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западно-европейских</a:t>
            </a:r>
            <a:r>
              <a:rPr lang="ru-RU" sz="2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художников 15 – 16 веков, хранящихся в Музее изобразительных искусств имени А.С Пушкина в г. Москва. Спасибо за внимание!</a:t>
            </a:r>
            <a:endParaRPr lang="ru-RU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Вопросы для экспертов:</a:t>
            </a:r>
            <a:br>
              <a:rPr lang="ru-RU" sz="3200" dirty="0" smtClean="0"/>
            </a:br>
            <a:r>
              <a:rPr lang="ru-RU" sz="3200" dirty="0" smtClean="0"/>
              <a:t>1.Как попали западноевропейские картины</a:t>
            </a:r>
            <a:br>
              <a:rPr lang="ru-RU" sz="3200" dirty="0" smtClean="0"/>
            </a:br>
            <a:r>
              <a:rPr lang="ru-RU" sz="3200" dirty="0" smtClean="0"/>
              <a:t> о Рождестве в ГМИИ?</a:t>
            </a:r>
            <a:br>
              <a:rPr lang="ru-RU" sz="3200" dirty="0" smtClean="0"/>
            </a:br>
            <a:r>
              <a:rPr lang="ru-RU" sz="3200" smtClean="0"/>
              <a:t>2.Как </a:t>
            </a:r>
            <a:r>
              <a:rPr lang="ru-RU" sz="3200" dirty="0" smtClean="0"/>
              <a:t>определяется возраст картин?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Рождество Христово</a:t>
            </a:r>
            <a:r>
              <a:rPr lang="ru-RU" dirty="0" smtClean="0"/>
              <a:t>  </a:t>
            </a:r>
            <a:br>
              <a:rPr lang="ru-RU" dirty="0" smtClean="0"/>
            </a:br>
            <a:r>
              <a:rPr lang="ru-RU" sz="2700" dirty="0" smtClean="0"/>
              <a:t>один из главных христианских праздников, установленный</a:t>
            </a:r>
            <a:br>
              <a:rPr lang="ru-RU" sz="2700" dirty="0" smtClean="0"/>
            </a:br>
            <a:r>
              <a:rPr lang="ru-RU" sz="2700" dirty="0" smtClean="0"/>
              <a:t> в честь рождения  Иисуса Христа от Девы Марии</a:t>
            </a:r>
            <a:endParaRPr lang="ru-RU" sz="2700" dirty="0"/>
          </a:p>
        </p:txBody>
      </p:sp>
      <p:pic>
        <p:nvPicPr>
          <p:cNvPr id="4" name="Содержимое 3" descr="Nativity (15th c., Annunciation Cathedral in Moscow)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56792"/>
            <a:ext cx="4104456" cy="51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352928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Подробный рассказ о рождении Иисуса Христа приводится у евангелистов Луки и Матфея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1412776"/>
            <a:ext cx="5292080" cy="5184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i="1" dirty="0" smtClean="0"/>
              <a:t>      </a:t>
            </a:r>
            <a:r>
              <a:rPr lang="ru-RU" sz="2000" i="1" dirty="0" smtClean="0"/>
              <a:t>В те дни вышло от кесаря Августа повеление сделать перепись</a:t>
            </a:r>
          </a:p>
          <a:p>
            <a:pPr>
              <a:buNone/>
            </a:pPr>
            <a:r>
              <a:rPr lang="ru-RU" sz="2000" i="1" dirty="0" smtClean="0"/>
              <a:t>      по всей земле. Эта перепись была первая</a:t>
            </a:r>
          </a:p>
          <a:p>
            <a:pPr>
              <a:buNone/>
            </a:pPr>
            <a:r>
              <a:rPr lang="ru-RU" sz="2000" i="1" dirty="0" smtClean="0"/>
              <a:t>      в правление  Сириею. Пошёл также </a:t>
            </a:r>
          </a:p>
          <a:p>
            <a:pPr>
              <a:buNone/>
            </a:pPr>
            <a:r>
              <a:rPr lang="ru-RU" sz="2000" i="1" dirty="0" smtClean="0"/>
              <a:t>      и Иосиф из Галилеи, из города </a:t>
            </a:r>
            <a:r>
              <a:rPr lang="ru-RU" sz="2000" i="1" dirty="0" err="1" smtClean="0"/>
              <a:t>Назарета</a:t>
            </a:r>
            <a:r>
              <a:rPr lang="ru-RU" sz="2000" i="1" dirty="0" smtClean="0"/>
              <a:t>, в Иудею, в город Давидов, называемый Вифлеем, потому что он был из дома и рода </a:t>
            </a:r>
            <a:r>
              <a:rPr lang="ru-RU" sz="2000" i="1" dirty="0" err="1" smtClean="0"/>
              <a:t>Давидова</a:t>
            </a:r>
            <a:r>
              <a:rPr lang="ru-RU" sz="2000" i="1" dirty="0" smtClean="0"/>
              <a:t>, записаться с Мариею, обручённою ему женою, которая была беременна. Когда же они были там, наступило время родить Ей; и родила Сына своего Первенца, и спеленала Его, </a:t>
            </a:r>
          </a:p>
          <a:p>
            <a:pPr>
              <a:buNone/>
            </a:pPr>
            <a:r>
              <a:rPr lang="ru-RU" sz="2000" i="1" dirty="0"/>
              <a:t> </a:t>
            </a:r>
            <a:r>
              <a:rPr lang="ru-RU" sz="2000" i="1" dirty="0" smtClean="0"/>
              <a:t>     и положила Его в ясли, потому что не было им места в гостинице.</a:t>
            </a:r>
            <a:endParaRPr lang="ru-RU" sz="2000" dirty="0" smtClean="0"/>
          </a:p>
          <a:p>
            <a:endParaRPr lang="ru-RU" sz="1800" dirty="0"/>
          </a:p>
        </p:txBody>
      </p:sp>
      <p:pic>
        <p:nvPicPr>
          <p:cNvPr id="11" name="Содержимое 10" descr="Картинки по запросу картины рождения христа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5022" y="1340768"/>
            <a:ext cx="394897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Подробный рассказ о рождении Иисуса Христа приводится у евангелистов Луки и Матфея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После рождения Иисуса первыми из людей ему пришли поклониться пастухи, извещённые об этом событии явлением ангела. Согласно евангелисту Матфею, на небе была явлена чудесная звезда, которая привела к младенцу Иисусу волхвов. Они преподнесли дары — золото, ладан и смирну; </a:t>
            </a:r>
          </a:p>
          <a:p>
            <a:pPr>
              <a:buNone/>
            </a:pPr>
            <a:r>
              <a:rPr lang="ru-RU" sz="2000" dirty="0" smtClean="0"/>
              <a:t>       не как младенцу, а как Царю.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 К тому времени Святое Семейство уже нашло приют «в доме».</a:t>
            </a:r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6" name="Содержимое 5" descr="Картинки по запросу картины рождения христа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9160" y="1412776"/>
            <a:ext cx="4474840" cy="3892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Подробный рассказ о рождении Иисуса Христа приводится у евангелистов Луки и Матфея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367240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     Узнав о рождении Мессии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 и, желая Его уничтожить, царь Иудеи Ирод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 приказал</a:t>
            </a:r>
          </a:p>
          <a:p>
            <a:pPr>
              <a:buNone/>
            </a:pPr>
            <a:r>
              <a:rPr lang="ru-RU" sz="2400" dirty="0" smtClean="0"/>
              <a:t>      убить всех младенцев</a:t>
            </a:r>
          </a:p>
          <a:p>
            <a:pPr>
              <a:buNone/>
            </a:pPr>
            <a:r>
              <a:rPr lang="ru-RU" sz="2400" dirty="0" smtClean="0"/>
              <a:t>      в возрасте до 2 лет. Однако Христос был чудесно спасён от смерти, потому что ангел повелел Иосифу бежать</a:t>
            </a:r>
          </a:p>
          <a:p>
            <a:pPr>
              <a:buNone/>
            </a:pPr>
            <a:r>
              <a:rPr lang="ru-RU" sz="2400" dirty="0" smtClean="0"/>
              <a:t>      в Египет вместе с семьёй, где они и жили до смерти Ирода.</a:t>
            </a:r>
          </a:p>
          <a:p>
            <a:endParaRPr lang="ru-RU" dirty="0"/>
          </a:p>
        </p:txBody>
      </p:sp>
      <p:pic>
        <p:nvPicPr>
          <p:cNvPr id="7" name="Содержимое 6" descr="Картинки по запросу картина избиение младенцев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12776"/>
            <a:ext cx="514806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9675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+mn-lt"/>
              </a:rPr>
              <a:t>Иконография Рождества </a:t>
            </a:r>
            <a:br>
              <a:rPr lang="ru-RU" sz="3200" dirty="0" smtClean="0">
                <a:latin typeface="+mn-lt"/>
              </a:rPr>
            </a:br>
            <a:r>
              <a:rPr lang="ru-RU" sz="1800" dirty="0" smtClean="0">
                <a:solidFill>
                  <a:srgbClr val="333333"/>
                </a:solidFill>
                <a:latin typeface="Georgia"/>
                <a:ea typeface="Calibri"/>
                <a:cs typeface="Times New Roman"/>
              </a:rPr>
              <a:t>Иконография </a:t>
            </a:r>
            <a:r>
              <a:rPr lang="ru-RU" sz="1800" dirty="0">
                <a:solidFill>
                  <a:srgbClr val="333333"/>
                </a:solidFill>
                <a:latin typeface="Georgia"/>
                <a:ea typeface="Calibri"/>
                <a:cs typeface="Times New Roman"/>
              </a:rPr>
              <a:t>праздника Рождества Христова относится к </a:t>
            </a:r>
            <a:r>
              <a:rPr lang="ru-RU" sz="1800" dirty="0" err="1">
                <a:solidFill>
                  <a:srgbClr val="333333"/>
                </a:solidFill>
                <a:latin typeface="Georgia"/>
                <a:ea typeface="Calibri"/>
                <a:cs typeface="Times New Roman"/>
              </a:rPr>
              <a:t>многосюжетному</a:t>
            </a:r>
            <a:r>
              <a:rPr lang="ru-RU" sz="1800" dirty="0">
                <a:solidFill>
                  <a:srgbClr val="333333"/>
                </a:solidFill>
                <a:latin typeface="Georgia"/>
                <a:ea typeface="Calibri"/>
                <a:cs typeface="Times New Roman"/>
              </a:rPr>
              <a:t> типу – на одной иконе изображено сразу несколько сцен, посвященных одному событию</a:t>
            </a:r>
            <a:endParaRPr lang="ru-RU" sz="18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932040" cy="5445224"/>
          </a:xfrm>
        </p:spPr>
        <p:txBody>
          <a:bodyPr>
            <a:normAutofit fontScale="25000" lnSpcReduction="20000"/>
          </a:bodyPr>
          <a:lstStyle/>
          <a:p>
            <a:pPr>
              <a:spcAft>
                <a:spcPts val="1360"/>
              </a:spcAft>
              <a:buNone/>
            </a:pPr>
            <a:r>
              <a:rPr lang="ru-RU" sz="8600" dirty="0" smtClean="0">
                <a:solidFill>
                  <a:srgbClr val="333333"/>
                </a:solidFill>
                <a:latin typeface="+mj-lt"/>
                <a:ea typeface="Times New Roman"/>
              </a:rPr>
              <a:t>      Центральным изображением </a:t>
            </a:r>
            <a:r>
              <a:rPr lang="ru-RU" sz="8600" dirty="0">
                <a:solidFill>
                  <a:srgbClr val="333333"/>
                </a:solidFill>
                <a:latin typeface="+mj-lt"/>
                <a:ea typeface="Times New Roman"/>
              </a:rPr>
              <a:t>на иконе являются фигуры Божией Матери и </a:t>
            </a:r>
            <a:r>
              <a:rPr lang="ru-RU" sz="8600" dirty="0" err="1">
                <a:solidFill>
                  <a:srgbClr val="333333"/>
                </a:solidFill>
                <a:latin typeface="+mj-lt"/>
                <a:ea typeface="Times New Roman"/>
              </a:rPr>
              <a:t>Богомладенца</a:t>
            </a:r>
            <a:r>
              <a:rPr lang="ru-RU" sz="8600" dirty="0">
                <a:solidFill>
                  <a:srgbClr val="333333"/>
                </a:solidFill>
                <a:latin typeface="+mj-lt"/>
                <a:ea typeface="Times New Roman"/>
              </a:rPr>
              <a:t> Христа, </a:t>
            </a:r>
            <a:r>
              <a:rPr lang="ru-RU" sz="8600" dirty="0" smtClean="0">
                <a:solidFill>
                  <a:srgbClr val="333333"/>
                </a:solidFill>
                <a:latin typeface="+mj-lt"/>
                <a:ea typeface="Times New Roman"/>
              </a:rPr>
              <a:t>которые </a:t>
            </a:r>
            <a:r>
              <a:rPr lang="ru-RU" sz="8600" dirty="0">
                <a:solidFill>
                  <a:srgbClr val="333333"/>
                </a:solidFill>
                <a:latin typeface="+mj-lt"/>
                <a:ea typeface="Times New Roman"/>
              </a:rPr>
              <a:t>лежат в пещере (вертепе)  – месте, где, согласно Евангелию, и родился Господь.</a:t>
            </a:r>
            <a:endParaRPr lang="ru-RU" sz="8600" dirty="0">
              <a:latin typeface="+mj-lt"/>
              <a:ea typeface="Times New Roman"/>
            </a:endParaRPr>
          </a:p>
          <a:p>
            <a:pPr>
              <a:buNone/>
            </a:pPr>
            <a:r>
              <a:rPr lang="ru-RU" sz="8600" dirty="0" smtClean="0">
                <a:latin typeface="+mj-lt"/>
              </a:rPr>
              <a:t>     </a:t>
            </a:r>
            <a:r>
              <a:rPr lang="ru-RU" sz="8600" dirty="0" err="1" smtClean="0">
                <a:latin typeface="+mj-lt"/>
              </a:rPr>
              <a:t>Богомладенец</a:t>
            </a:r>
            <a:r>
              <a:rPr lang="ru-RU" sz="8600" dirty="0" smtClean="0">
                <a:latin typeface="+mj-lt"/>
              </a:rPr>
              <a:t> Иисус Христос изображается лежащим в яслях (кормушке для скота). Его окружают животные (осел и вол), которые, по преданию, присутствовали при рождении Спасителя и согревали своим дыханием Новорожденного. Также перед Господом изображаются склоненные волхвы, пришедшие по зову Вифлеемской звезды поклониться Мессии и принести Ему свои дары – золото, ладан и смирну.</a:t>
            </a:r>
          </a:p>
          <a:p>
            <a:endParaRPr lang="ru-RU" dirty="0"/>
          </a:p>
        </p:txBody>
      </p:sp>
      <p:pic>
        <p:nvPicPr>
          <p:cNvPr id="5" name="Объект 4" descr="http://www.pravmir.ru/wp-content/uploads/2012/01/7.jpg">
            <a:hlinkClick r:id="rId2" tooltip="&quot;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2720" y="1340768"/>
            <a:ext cx="4001767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52843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Иконография Рождества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92696"/>
            <a:ext cx="4495800" cy="61653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Эти же волхвы изображаются в левом верхнем углу иконы – здесь они еще только находятся на пути к Вифлеему, следуя за светом звезды.</a:t>
            </a:r>
          </a:p>
          <a:p>
            <a:r>
              <a:rPr lang="ru-RU" dirty="0" smtClean="0"/>
              <a:t>В правом верхнем углу иконы по традиции пишутся образы ангелов, которые славословят рождение Христа.</a:t>
            </a:r>
          </a:p>
          <a:p>
            <a:r>
              <a:rPr lang="ru-RU" dirty="0" smtClean="0"/>
              <a:t>Справа посредине образа изображаются пастухи, которые получили весть о рождении Спасителя от ангелов и, как и волхвы, поспешили к Вифлеемской пещере.</a:t>
            </a:r>
          </a:p>
          <a:p>
            <a:endParaRPr lang="ru-RU" dirty="0"/>
          </a:p>
        </p:txBody>
      </p:sp>
      <p:pic>
        <p:nvPicPr>
          <p:cNvPr id="7" name="Содержимое 6" descr="507_6">
            <a:hlinkClick r:id="rId2" tooltip="&quot;507_6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5" y="836712"/>
            <a:ext cx="4716016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Иконография Рождества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764704"/>
            <a:ext cx="4752528" cy="60932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правом нижнем углу иконы изображается сюжет омовения </a:t>
            </a:r>
            <a:r>
              <a:rPr lang="ru-RU" dirty="0" err="1" smtClean="0"/>
              <a:t>Богомладенца</a:t>
            </a:r>
            <a:r>
              <a:rPr lang="ru-RU" dirty="0" smtClean="0"/>
              <a:t> Христа после родов.</a:t>
            </a:r>
          </a:p>
          <a:p>
            <a:r>
              <a:rPr lang="ru-RU" dirty="0" smtClean="0"/>
              <a:t>В левом нижнем углу по обычаю пишутся сразу две фигуры: более крупно – праведный Иосиф, который сидит у ног Пресвятой Богородицы, мельче – фигура святого пророка Исайи, который еще в ветхозаветные времена предрек рождение Мессии от Девы.</a:t>
            </a:r>
          </a:p>
          <a:p>
            <a:r>
              <a:rPr lang="ru-RU" dirty="0" smtClean="0"/>
              <a:t>В целом вся икона Рождества Христова пишется яркими красками, что отражает радость, торжество всего видимого и невидимого мира от того, что родился Спаситель.</a:t>
            </a:r>
          </a:p>
          <a:p>
            <a:endParaRPr lang="ru-RU" dirty="0"/>
          </a:p>
        </p:txBody>
      </p:sp>
      <p:pic>
        <p:nvPicPr>
          <p:cNvPr id="5" name="Содержимое 4" descr="Икона. Конец XI - нач.XII в. Константинополь. Монастырь св.Екатерины, Синай">
            <a:hlinkClick r:id="rId2" tooltip="&quot;Икона. Конец XI - нач.XII в. Константинополь. Монастырь св.Екатерины, Синай&quot;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9" y="692696"/>
            <a:ext cx="4139952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157192"/>
            <a:ext cx="5486400" cy="648072"/>
          </a:xfrm>
        </p:spPr>
        <p:txBody>
          <a:bodyPr/>
          <a:lstStyle/>
          <a:p>
            <a:pPr algn="ctr"/>
            <a:r>
              <a:rPr lang="ru-RU" i="1" dirty="0" smtClean="0"/>
              <a:t>Рождество (Святая ночь).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805264"/>
            <a:ext cx="5486400" cy="936104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Ян </a:t>
            </a:r>
            <a:r>
              <a:rPr lang="ru-RU" sz="1600" b="1" i="1" dirty="0" err="1" smtClean="0"/>
              <a:t>Юст</a:t>
            </a:r>
            <a:r>
              <a:rPr lang="ru-RU" sz="1600" b="1" i="1" dirty="0" smtClean="0"/>
              <a:t> (</a:t>
            </a:r>
            <a:r>
              <a:rPr lang="ru-RU" sz="1600" b="1" i="1" dirty="0" err="1" smtClean="0"/>
              <a:t>Йост</a:t>
            </a:r>
            <a:r>
              <a:rPr lang="ru-RU" sz="1600" b="1" i="1" dirty="0" smtClean="0"/>
              <a:t>) </a:t>
            </a:r>
            <a:r>
              <a:rPr lang="ru-RU" sz="1600" b="1" i="1" dirty="0" err="1" smtClean="0"/>
              <a:t>Калькар</a:t>
            </a:r>
            <a:r>
              <a:rPr lang="ru-RU" sz="1600" b="1" i="1" dirty="0" smtClean="0"/>
              <a:t>, последователь. Около 1520. Дерево, масло. 85х57,5 см. Нидерланды. </a:t>
            </a:r>
            <a:r>
              <a:rPr lang="ru-RU" sz="1600" b="1" dirty="0" smtClean="0"/>
              <a:t>ГМИИ им. А.С.Пушкина </a:t>
            </a:r>
            <a:r>
              <a:rPr lang="ru-RU" sz="1600" b="1" i="1" dirty="0" smtClean="0"/>
              <a:t>Москва.</a:t>
            </a:r>
            <a:endParaRPr lang="ru-RU" sz="1600" b="1" dirty="0"/>
          </a:p>
        </p:txBody>
      </p:sp>
      <p:pic>
        <p:nvPicPr>
          <p:cNvPr id="21506" name="Picture 2" descr="https://c2.staticflickr.com/2/1484/24102283572_43d653b67c_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5812" b="25812"/>
          <a:stretch>
            <a:fillRect/>
          </a:stretch>
        </p:blipFill>
        <p:spPr bwMode="auto">
          <a:xfrm>
            <a:off x="1619672" y="260648"/>
            <a:ext cx="5976664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435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Неделя искусства</vt:lpstr>
      <vt:lpstr>Рождество Христово   один из главных христианских праздников, установленный  в честь рождения  Иисуса Христа от Девы Марии</vt:lpstr>
      <vt:lpstr>Подробный рассказ о рождении Иисуса Христа приводится у евангелистов Луки и Матфея</vt:lpstr>
      <vt:lpstr>Подробный рассказ о рождении Иисуса Христа приводится у евангелистов Луки и Матфея</vt:lpstr>
      <vt:lpstr>Подробный рассказ о рождении Иисуса Христа приводится у евангелистов Луки и Матфея</vt:lpstr>
      <vt:lpstr>Иконография Рождества  Иконография праздника Рождества Христова относится к многосюжетному типу – на одной иконе изображено сразу несколько сцен, посвященных одному событию</vt:lpstr>
      <vt:lpstr>Иконография Рождества</vt:lpstr>
      <vt:lpstr>Иконография Рождества</vt:lpstr>
      <vt:lpstr>Рождество (Святая ночь).</vt:lpstr>
      <vt:lpstr>Мария с младенцем. Поклонение волхвов.</vt:lpstr>
      <vt:lpstr>Рождество. Поклонение волхвов</vt:lpstr>
      <vt:lpstr>Рождество. Поклонение волхвов, фрагмент</vt:lpstr>
      <vt:lpstr>Поклонение волхвов со сценами Рождества и Принесения во храм.</vt:lpstr>
      <vt:lpstr>Поклонение волхвов со сценами Рождества и Принесения во храм.</vt:lpstr>
      <vt:lpstr>Поклонение волхвов</vt:lpstr>
      <vt:lpstr> Мы вам рассказали о празднике Рождества Христова, иконографии праздника Рождества и познакомили с картинами западно-европейских художников 15 – 16 веков, хранящихся в Музее изобразительных искусств имени А.С Пушкина в г. Москва. Спасибо за внимание!</vt:lpstr>
      <vt:lpstr>Вопросы для экспертов: 1.Как попали западноевропейские картины  о Рождестве в ГМИИ? 2.Как определяется возраст картин?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искусства</dc:title>
  <dc:creator>123</dc:creator>
  <cp:lastModifiedBy>123</cp:lastModifiedBy>
  <cp:revision>54</cp:revision>
  <cp:lastPrinted>2017-11-27T07:25:04Z</cp:lastPrinted>
  <dcterms:created xsi:type="dcterms:W3CDTF">2017-11-27T04:04:22Z</dcterms:created>
  <dcterms:modified xsi:type="dcterms:W3CDTF">2018-12-08T12:40:04Z</dcterms:modified>
</cp:coreProperties>
</file>