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302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3E622D58-12C7-4227-AE3A-E48BA20F68CE}" type="datetimeFigureOut">
              <a:rPr lang="ru-RU"/>
              <a:pPr/>
              <a:t>18.04.2021</a:t>
            </a:fld>
            <a:endParaRPr lang="ru-RU"/>
          </a:p>
        </p:txBody>
      </p:sp>
      <p:sp>
        <p:nvSpPr>
          <p:cNvPr id="634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7A2924A1-0566-4077-9B48-5DD4D1A4F61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6BA2B-43DB-4D1D-BB6D-FFC43F47D24C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5AEAE-0DAC-4E59-8EA6-F7146388B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A4F62-F88A-4B8E-AE47-0F61B1306D3C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E551A-CF97-453B-A261-482A4237F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A7B92-6DE7-4FF0-9C09-5B5A6243F81D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2F97D-50B0-4B57-9758-17780E516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F9DC6-0D23-4286-B5F3-CB736CAE8F09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5A99A-6D67-451D-882C-E5656FCEB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B0949-33F8-4992-B449-BB6F9E54939E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E1C4D-41E1-406D-9DD3-E0646A8A8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89DE8-0ED2-4646-86AE-19FD6D3940F5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DB0D0-1B13-4CDE-9639-D27BFE4C9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8FAC8-82F7-4CFC-A298-25A9DE66FF10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173B3-E413-4878-8D71-E7584523B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49642-C9B3-4F1A-B936-4BBCDCE550AF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60E09-793A-4DF2-8D33-BD8EE0B11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23DA2-0191-43D4-996F-CE5BE2128B78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B831A-7A77-4719-9BF2-1074F926E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4D5ED-172B-412C-ACC9-F30E0F2F8742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C223E-95E6-4C81-BAFB-9AFF16453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DF9A4-1FE0-44D7-9807-E6AB52E95A06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6226B-E6E0-425A-A838-31881560E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0EC3DD-2F8C-4518-BCB3-9C814823BD2B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186E29-02BB-479D-9B0D-BAEF01331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imgres?q=schools+in+britain&amp;hl=ru&amp;newwindow=1&amp;sa=X&amp;tbo=d&amp;biw=1680&amp;bih=899&amp;tbm=isch&amp;tbnid=5e1jBTElPPKKPM:&amp;imgrefurl=http://www.ukeas.com/uk_universities/bradford_school_of_management.php&amp;docid=r8EzQ_VwXVM1oM&amp;imgurl=http://www.ukeas.com.tw/uk_universities/images/252.jpg&amp;w=630&amp;h=330&amp;ei=HCHkUOvbOrH54QTO7oHQAQ&amp;zoom=1&amp;iact=hc&amp;vpx=2&amp;vpy=476&amp;dur=94&amp;hovh=162&amp;hovw=310&amp;tx=112&amp;ty=113&amp;sig=105518091161386018591&amp;page=2&amp;tbnh=142&amp;tbnw=276&amp;start=37&amp;ndsp=42&amp;ved=1t:429,r:72,s:0,i:310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88" y="2714625"/>
            <a:ext cx="77724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Школьное образование в Великобритании, США и России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214313"/>
            <a:ext cx="7786687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Великобритании</a:t>
            </a:r>
            <a:endParaRPr lang="ru-RU" sz="1800" b="1" cap="all" dirty="0">
              <a:latin typeface="Europe" pitchFamily="34" charset="0"/>
            </a:endParaRPr>
          </a:p>
        </p:txBody>
      </p:sp>
      <p:pic>
        <p:nvPicPr>
          <p:cNvPr id="22531" name="Picture 4" descr="https://mama.md/uploads/monthly_2017_09/imgonline-com-ua-Resize-jW44hqRMI1Uq6.jpg.82c20f2d1c5c12e027d96607067323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714750"/>
            <a:ext cx="43100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500188"/>
            <a:ext cx="4214813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929188" y="1643063"/>
            <a:ext cx="3757612" cy="4397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lvl="1" algn="ctr" fontAlgn="auto">
              <a:spcAft>
                <a:spcPts val="0"/>
              </a:spcAft>
              <a:defRPr/>
            </a:pPr>
            <a:r>
              <a:rPr lang="ru-RU" kern="0" dirty="0">
                <a:solidFill>
                  <a:sysClr val="windowText" lastClr="000000"/>
                </a:solidFill>
                <a:latin typeface="Europe" pitchFamily="34" charset="0"/>
              </a:rPr>
              <a:t>Школьная форма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214313"/>
            <a:ext cx="7786687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Великобритании</a:t>
            </a:r>
            <a:endParaRPr lang="ru-RU" sz="1800" b="1" cap="all" dirty="0">
              <a:latin typeface="Europe" pitchFamily="34" charset="0"/>
            </a:endParaRPr>
          </a:p>
        </p:txBody>
      </p:sp>
      <p:sp>
        <p:nvSpPr>
          <p:cNvPr id="23555" name="Прямоугольник 5"/>
          <p:cNvSpPr>
            <a:spLocks noChangeArrowheads="1"/>
          </p:cNvSpPr>
          <p:nvPr/>
        </p:nvSpPr>
        <p:spPr bwMode="auto">
          <a:xfrm>
            <a:off x="1000125" y="1071563"/>
            <a:ext cx="40005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У всех учеников есть свои шкафчики В большинстве британских школ у каждого ученика есть два шкафчика: шкафчик для тренажерного зала и шкафчик для зала. Шкафчики важны и гарантируют безопасность вещей учеников.</a:t>
            </a:r>
          </a:p>
        </p:txBody>
      </p:sp>
      <p:pic>
        <p:nvPicPr>
          <p:cNvPr id="23556" name="Picture 2" descr="https://im0-tub-ru.yandex.net/i?id=5651e64ca9b9e0a733d57036aa7d19da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928688"/>
            <a:ext cx="30226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http://posta-magazine.ru/images/stories/flexicontent/09_UKschools-EtonCollege_Posta-Magazin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3786188"/>
            <a:ext cx="6586538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571625" y="3214688"/>
            <a:ext cx="6429375" cy="439737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/>
          <a:p>
            <a:pPr marL="0" lvl="1" algn="ctr" fontAlgn="auto">
              <a:spcAft>
                <a:spcPts val="0"/>
              </a:spcAft>
              <a:defRPr/>
            </a:pPr>
            <a:r>
              <a:rPr lang="ru-RU" kern="0" dirty="0">
                <a:solidFill>
                  <a:sysClr val="windowText" lastClr="000000"/>
                </a:solidFill>
                <a:latin typeface="Europe" pitchFamily="34" charset="0"/>
              </a:rPr>
              <a:t>Школьники в Великобритании активно занимаются спортом.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214313"/>
            <a:ext cx="7786687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Великобритании</a:t>
            </a:r>
            <a:endParaRPr lang="ru-RU" sz="1800" b="1" cap="all" dirty="0">
              <a:latin typeface="Europe" pitchFamily="34" charset="0"/>
            </a:endParaRPr>
          </a:p>
        </p:txBody>
      </p:sp>
      <p:sp>
        <p:nvSpPr>
          <p:cNvPr id="24579" name="Прямоугольник 6"/>
          <p:cNvSpPr>
            <a:spLocks noChangeArrowheads="1"/>
          </p:cNvSpPr>
          <p:nvPr/>
        </p:nvSpPr>
        <p:spPr bwMode="auto">
          <a:xfrm>
            <a:off x="1357313" y="1071563"/>
            <a:ext cx="7429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Europe"/>
              </a:rPr>
              <a:t>Школы в Англии и Америке используют свои собственные оценки: буквы или проценты</a:t>
            </a:r>
          </a:p>
        </p:txBody>
      </p:sp>
      <p:sp>
        <p:nvSpPr>
          <p:cNvPr id="24580" name="Прямоугольник 7"/>
          <p:cNvSpPr>
            <a:spLocks noChangeArrowheads="1"/>
          </p:cNvSpPr>
          <p:nvPr/>
        </p:nvSpPr>
        <p:spPr bwMode="auto">
          <a:xfrm>
            <a:off x="571500" y="2071688"/>
            <a:ext cx="4572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Europe"/>
              </a:rPr>
              <a:t> A</a:t>
            </a:r>
            <a:r>
              <a:rPr lang="en-US">
                <a:latin typeface="Europe"/>
              </a:rPr>
              <a:t> – 90-100 -excellent ,</a:t>
            </a:r>
          </a:p>
          <a:p>
            <a:r>
              <a:rPr lang="en-US">
                <a:latin typeface="Europe"/>
              </a:rPr>
              <a:t> </a:t>
            </a:r>
            <a:r>
              <a:rPr lang="en-US">
                <a:solidFill>
                  <a:srgbClr val="FF0000"/>
                </a:solidFill>
                <a:latin typeface="Europe"/>
              </a:rPr>
              <a:t>B</a:t>
            </a:r>
            <a:r>
              <a:rPr lang="en-US">
                <a:latin typeface="Europe"/>
              </a:rPr>
              <a:t> – 80-89 – good, </a:t>
            </a:r>
          </a:p>
          <a:p>
            <a:r>
              <a:rPr lang="en-US">
                <a:latin typeface="Europe"/>
              </a:rPr>
              <a:t> </a:t>
            </a:r>
            <a:r>
              <a:rPr lang="en-US">
                <a:solidFill>
                  <a:srgbClr val="FF0000"/>
                </a:solidFill>
                <a:latin typeface="Europe"/>
              </a:rPr>
              <a:t>C</a:t>
            </a:r>
            <a:r>
              <a:rPr lang="en-US">
                <a:latin typeface="Europe"/>
              </a:rPr>
              <a:t> – 70-79 – satisfactory, </a:t>
            </a:r>
          </a:p>
          <a:p>
            <a:r>
              <a:rPr lang="en-US">
                <a:latin typeface="Europe"/>
              </a:rPr>
              <a:t> </a:t>
            </a:r>
            <a:r>
              <a:rPr lang="en-US">
                <a:solidFill>
                  <a:srgbClr val="FF0000"/>
                </a:solidFill>
                <a:latin typeface="Europe"/>
              </a:rPr>
              <a:t>D</a:t>
            </a:r>
            <a:r>
              <a:rPr lang="en-US">
                <a:latin typeface="Europe"/>
              </a:rPr>
              <a:t> – 60-69 bad,</a:t>
            </a:r>
          </a:p>
          <a:p>
            <a:r>
              <a:rPr lang="en-US">
                <a:latin typeface="Europe"/>
              </a:rPr>
              <a:t> </a:t>
            </a:r>
            <a:r>
              <a:rPr lang="en-US">
                <a:solidFill>
                  <a:srgbClr val="FF0000"/>
                </a:solidFill>
                <a:latin typeface="Europe"/>
              </a:rPr>
              <a:t>E</a:t>
            </a:r>
            <a:r>
              <a:rPr lang="en-US">
                <a:latin typeface="Europe"/>
              </a:rPr>
              <a:t> – 0-59 poor.</a:t>
            </a:r>
          </a:p>
        </p:txBody>
      </p:sp>
      <p:pic>
        <p:nvPicPr>
          <p:cNvPr id="24581" name="Picture 2" descr="http://www.gorodkiev.com.ua/uploads/posts/2016-04/1461137105_75937-a-pl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2786063"/>
            <a:ext cx="298926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4" descr="http://molbuk.ua/uploads/posts/2015-08/1440504202_taunton_school__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3786188"/>
            <a:ext cx="4214812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214313"/>
            <a:ext cx="7786687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Великобритании</a:t>
            </a:r>
            <a:endParaRPr lang="ru-RU" sz="1800" b="1" cap="all" dirty="0">
              <a:latin typeface="Europe" pitchFamily="34" charset="0"/>
            </a:endParaRPr>
          </a:p>
        </p:txBody>
      </p:sp>
      <p:pic>
        <p:nvPicPr>
          <p:cNvPr id="25603" name="Picture 2" descr="C:\Users\v.kapranchikov\Desktop\ru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0" y="857250"/>
            <a:ext cx="9017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214313"/>
            <a:ext cx="7786687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Российской федерации</a:t>
            </a:r>
            <a:endParaRPr lang="ru-RU" sz="1800" b="1" cap="all" dirty="0">
              <a:latin typeface="Europe" pitchFamily="34" charset="0"/>
            </a:endParaRPr>
          </a:p>
        </p:txBody>
      </p:sp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571500" y="1071563"/>
            <a:ext cx="8072438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>
                <a:latin typeface="Europe"/>
              </a:rPr>
              <a:t>I ступень (начальное общее образование) — 4 года;</a:t>
            </a:r>
          </a:p>
          <a:p>
            <a:pPr>
              <a:lnSpc>
                <a:spcPct val="150000"/>
              </a:lnSpc>
            </a:pPr>
            <a:r>
              <a:rPr lang="ru-RU">
                <a:latin typeface="Europe"/>
              </a:rPr>
              <a:t>II ступень (основное общее образование) — 5 лет;</a:t>
            </a:r>
          </a:p>
          <a:p>
            <a:pPr>
              <a:lnSpc>
                <a:spcPct val="150000"/>
              </a:lnSpc>
            </a:pPr>
            <a:r>
              <a:rPr lang="ru-RU">
                <a:latin typeface="Europe"/>
              </a:rPr>
              <a:t>III ступень (среднее (полное) общее образование) — 2 года.</a:t>
            </a:r>
          </a:p>
        </p:txBody>
      </p:sp>
      <p:pic>
        <p:nvPicPr>
          <p:cNvPr id="26628" name="Рисунок 5" descr="https://arhivurokov.ru/multiurok/5/3/0/530bfc0b6ffa3d38dcd2a44baba89ebfa163e7af/sravnitiel-nyi-analiz-amierikanskoi-i-rossiiskoi-sistiem-obrazovaniia_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500313"/>
            <a:ext cx="41433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6" descr="https://arhivurokov.ru/multiurok/5/3/0/530bfc0b6ffa3d38dcd2a44baba89ebfa163e7af/sravnitiel-nyi-analiz-amierikanskoi-i-rossiiskoi-sistiem-obrazovaniia_3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2500313"/>
            <a:ext cx="435768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214313"/>
            <a:ext cx="7786687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Российской федерации</a:t>
            </a:r>
            <a:endParaRPr lang="ru-RU" sz="1800" b="1" cap="all" dirty="0">
              <a:latin typeface="Europe" pitchFamily="34" charset="0"/>
            </a:endParaRPr>
          </a:p>
        </p:txBody>
      </p:sp>
      <p:pic>
        <p:nvPicPr>
          <p:cNvPr id="27651" name="Picture 2" descr="http://www.sch73vrn.ru/Histori/Images/school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928813"/>
            <a:ext cx="4357687" cy="306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http://img01.communa.ru/albums/userpics/10003/06ped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857375"/>
            <a:ext cx="42862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214313"/>
            <a:ext cx="7786687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Российской федерации</a:t>
            </a:r>
            <a:endParaRPr lang="ru-RU" sz="1800" b="1" cap="all" dirty="0">
              <a:latin typeface="Europe" pitchFamily="34" charset="0"/>
            </a:endParaRPr>
          </a:p>
        </p:txBody>
      </p:sp>
      <p:pic>
        <p:nvPicPr>
          <p:cNvPr id="28675" name="Picture 2" descr="http://i.sibdepo.ru/wp-content/uploads/2016/02/forma-1-1.jpg?x107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1643063"/>
            <a:ext cx="7183437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214313"/>
            <a:ext cx="7786687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Российской федерации</a:t>
            </a:r>
            <a:endParaRPr lang="ru-RU" sz="1800" b="1" cap="all" dirty="0">
              <a:latin typeface="Europe" pitchFamily="34" charset="0"/>
            </a:endParaRPr>
          </a:p>
        </p:txBody>
      </p:sp>
      <p:pic>
        <p:nvPicPr>
          <p:cNvPr id="29699" name="Picture 2" descr="https://prouchebu.com/wp-content/uploads/2013/11/kak_stat_otlichnikom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1714500"/>
            <a:ext cx="4667250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2214563"/>
            <a:ext cx="37147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214313"/>
            <a:ext cx="7786687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Российской федерации</a:t>
            </a:r>
            <a:endParaRPr lang="ru-RU" sz="1800" b="1" cap="all" dirty="0">
              <a:latin typeface="Europe" pitchFamily="34" charset="0"/>
            </a:endParaRPr>
          </a:p>
        </p:txBody>
      </p:sp>
      <p:pic>
        <p:nvPicPr>
          <p:cNvPr id="30723" name="Picture 2" descr="https://dnews.dn.ua/static/images/previews/53/531639-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643063"/>
            <a:ext cx="8675687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3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США</a:t>
            </a:r>
            <a:endParaRPr lang="ru-RU" sz="1800" b="1" cap="all" dirty="0">
              <a:latin typeface="Europe" pitchFamily="34" charset="0"/>
            </a:endParaRPr>
          </a:p>
        </p:txBody>
      </p:sp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428625" y="857250"/>
            <a:ext cx="77152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>
                <a:latin typeface="Europe"/>
                <a:ea typeface="Calibri" pitchFamily="34" charset="0"/>
                <a:cs typeface="Times New Roman" pitchFamily="18" charset="0"/>
              </a:rPr>
              <a:t>Обязательное среднее образование дети получают в школах</a:t>
            </a:r>
            <a:r>
              <a:rPr lang="en-US" sz="1600">
                <a:latin typeface="Europe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>
                <a:latin typeface="Europe"/>
                <a:ea typeface="Calibri" pitchFamily="34" charset="0"/>
                <a:cs typeface="Times New Roman" pitchFamily="18" charset="0"/>
              </a:rPr>
              <a:t>трёх уровней:</a:t>
            </a:r>
            <a:endParaRPr lang="ru-RU" sz="1600">
              <a:latin typeface="Europe"/>
              <a:ea typeface="Calibri" pitchFamily="34" charset="0"/>
              <a:cs typeface="Arial" charset="0"/>
            </a:endParaRPr>
          </a:p>
          <a:p>
            <a:pPr algn="just" eaLnBrk="0" hangingPunct="0">
              <a:lnSpc>
                <a:spcPct val="150000"/>
              </a:lnSpc>
              <a:buFontTx/>
              <a:buChar char="•"/>
            </a:pPr>
            <a:r>
              <a:rPr lang="ru-RU" sz="1600">
                <a:latin typeface="Europe"/>
                <a:ea typeface="Calibri" pitchFamily="34" charset="0"/>
                <a:cs typeface="Times New Roman" pitchFamily="18" charset="0"/>
              </a:rPr>
              <a:t>Начальная школа (elementary school)</a:t>
            </a:r>
            <a:endParaRPr lang="ru-RU" sz="1600">
              <a:latin typeface="Europe"/>
              <a:cs typeface="Arial" charset="0"/>
            </a:endParaRPr>
          </a:p>
          <a:p>
            <a:pPr algn="just" eaLnBrk="0" hangingPunct="0">
              <a:lnSpc>
                <a:spcPct val="150000"/>
              </a:lnSpc>
              <a:buFontTx/>
              <a:buChar char="•"/>
            </a:pPr>
            <a:r>
              <a:rPr lang="ru-RU" sz="1600">
                <a:latin typeface="Europe"/>
              </a:rPr>
              <a:t>Средняя школа (middle school)</a:t>
            </a:r>
            <a:endParaRPr lang="ru-RU" sz="1600">
              <a:latin typeface="Europe"/>
              <a:cs typeface="Arial" charset="0"/>
            </a:endParaRPr>
          </a:p>
          <a:p>
            <a:pPr algn="just" eaLnBrk="0" hangingPunct="0">
              <a:lnSpc>
                <a:spcPct val="150000"/>
              </a:lnSpc>
              <a:buFontTx/>
              <a:buChar char="•"/>
            </a:pPr>
            <a:r>
              <a:rPr lang="ru-RU" sz="1600">
                <a:latin typeface="Europe"/>
              </a:rPr>
              <a:t>Высшая школа (high school)</a:t>
            </a:r>
            <a:endParaRPr lang="ru-RU" sz="1600">
              <a:latin typeface="Europe"/>
              <a:cs typeface="Arial" charset="0"/>
            </a:endParaRP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571500" y="2428875"/>
            <a:ext cx="7858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>
                <a:latin typeface="Europe"/>
                <a:ea typeface="Calibri" pitchFamily="34" charset="0"/>
                <a:cs typeface="Times New Roman" pitchFamily="18" charset="0"/>
              </a:rPr>
              <a:t>Существуют государственные государственные школы, частные начальные школы и частные средние школы. Общественные школы бесплатны, а частные школы платные</a:t>
            </a:r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3643313"/>
            <a:ext cx="33337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3643313"/>
            <a:ext cx="3286125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785813" y="6215063"/>
            <a:ext cx="3757612" cy="4397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lvl="1" algn="ctr" fontAlgn="auto">
              <a:spcAft>
                <a:spcPts val="0"/>
              </a:spcAft>
              <a:defRPr/>
            </a:pPr>
            <a:r>
              <a:rPr lang="ru-RU" kern="0" dirty="0">
                <a:solidFill>
                  <a:sysClr val="windowText" lastClr="000000"/>
                </a:solidFill>
                <a:latin typeface="Europe" pitchFamily="34" charset="0"/>
              </a:rPr>
              <a:t>Общественная школа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072063" y="6215063"/>
            <a:ext cx="3757612" cy="4397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lvl="1" algn="ctr" fontAlgn="auto">
              <a:spcAft>
                <a:spcPts val="0"/>
              </a:spcAft>
              <a:defRPr/>
            </a:pPr>
            <a:r>
              <a:rPr lang="ru-RU" kern="0" dirty="0">
                <a:solidFill>
                  <a:sysClr val="windowText" lastClr="000000"/>
                </a:solidFill>
                <a:latin typeface="Europe" pitchFamily="34" charset="0"/>
              </a:rPr>
              <a:t>Частная школа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3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США</a:t>
            </a:r>
            <a:endParaRPr lang="ru-RU" sz="1800" b="1" cap="all" dirty="0">
              <a:latin typeface="Europe" pitchFamily="34" charset="0"/>
            </a:endParaRP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736725"/>
            <a:ext cx="4000500" cy="259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1730375"/>
            <a:ext cx="4000500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28625" y="4522788"/>
            <a:ext cx="8215313" cy="14779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fontAlgn="auto">
              <a:spcAft>
                <a:spcPts val="0"/>
              </a:spcAft>
              <a:defRPr/>
            </a:pPr>
            <a:r>
              <a:rPr lang="ru-RU" kern="0" dirty="0">
                <a:solidFill>
                  <a:sysClr val="windowText" lastClr="000000"/>
                </a:solidFill>
                <a:latin typeface="Europe" pitchFamily="34" charset="0"/>
              </a:rPr>
              <a:t>В Америке дети ходят в школу с 6 до 16 лет. Программа обучения в школе включает английский, арифметику, географию, историю США, естественные науки и, кроме того, физическое воспитание, пение, рисование, работу с деревом или металлом и т. </a:t>
            </a:r>
            <a:r>
              <a:rPr lang="ru-RU" kern="0" dirty="0">
                <a:solidFill>
                  <a:sysClr val="windowText" lastClr="000000"/>
                </a:solidFill>
                <a:latin typeface="Europe" pitchFamily="34" charset="0"/>
              </a:rPr>
              <a:t>д. </a:t>
            </a:r>
            <a:r>
              <a:rPr lang="ru-RU" kern="0" dirty="0">
                <a:solidFill>
                  <a:sysClr val="windowText" lastClr="000000"/>
                </a:solidFill>
                <a:latin typeface="Europe" pitchFamily="34" charset="0"/>
              </a:rPr>
              <a:t>Иногда они изучают иностранный язык и общую историю.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США</a:t>
            </a:r>
            <a:endParaRPr lang="ru-RU" sz="1800" b="1" cap="all" dirty="0">
              <a:latin typeface="Europe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50" y="1071563"/>
            <a:ext cx="8572500" cy="12938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kern="0" dirty="0">
                <a:solidFill>
                  <a:sysClr val="windowText" lastClr="000000"/>
                </a:solidFill>
                <a:latin typeface="Europe" pitchFamily="34" charset="0"/>
              </a:rPr>
              <a:t>В конце каждого учебного года все дети проходят тест. Если ребенок преуспевает, он переходит в следующий класс. Если он </a:t>
            </a:r>
            <a:r>
              <a:rPr lang="ru-RU" kern="0" dirty="0">
                <a:solidFill>
                  <a:sysClr val="windowText" lastClr="000000"/>
                </a:solidFill>
                <a:latin typeface="Europe" pitchFamily="34" charset="0"/>
              </a:rPr>
              <a:t>не успевает </a:t>
            </a:r>
            <a:r>
              <a:rPr lang="ru-RU" kern="0" dirty="0">
                <a:solidFill>
                  <a:sysClr val="windowText" lastClr="000000"/>
                </a:solidFill>
                <a:latin typeface="Europe" pitchFamily="34" charset="0"/>
              </a:rPr>
              <a:t>он должен </a:t>
            </a:r>
            <a:r>
              <a:rPr lang="ru-RU" kern="0" dirty="0">
                <a:solidFill>
                  <a:sysClr val="windowText" lastClr="000000"/>
                </a:solidFill>
                <a:latin typeface="Europe" pitchFamily="34" charset="0"/>
              </a:rPr>
              <a:t>пересдать предмет.</a:t>
            </a:r>
            <a:endParaRPr lang="ru-RU" kern="0" dirty="0">
              <a:solidFill>
                <a:sysClr val="windowText" lastClr="000000"/>
              </a:solidFill>
              <a:latin typeface="Europe" pitchFamily="34" charset="0"/>
            </a:endParaRPr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786063"/>
            <a:ext cx="45005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7"/>
          <p:cNvSpPr>
            <a:spLocks noChangeArrowheads="1"/>
          </p:cNvSpPr>
          <p:nvPr/>
        </p:nvSpPr>
        <p:spPr bwMode="auto">
          <a:xfrm>
            <a:off x="5429250" y="2928938"/>
            <a:ext cx="35369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altLang="uk-UA" sz="2400" b="1">
                <a:solidFill>
                  <a:schemeClr val="accent2"/>
                </a:solidFill>
                <a:latin typeface="Europe"/>
              </a:rPr>
              <a:t>Score Percentage</a:t>
            </a:r>
            <a:br>
              <a:rPr lang="uk-UA" altLang="uk-UA" sz="2400" b="1">
                <a:solidFill>
                  <a:schemeClr val="accent2"/>
                </a:solidFill>
                <a:latin typeface="Europe"/>
              </a:rPr>
            </a:br>
            <a:r>
              <a:rPr lang="uk-UA" altLang="uk-UA" sz="2400" b="1">
                <a:solidFill>
                  <a:schemeClr val="accent2"/>
                </a:solidFill>
                <a:latin typeface="Europe"/>
              </a:rPr>
              <a:t>A 90% -100%</a:t>
            </a:r>
            <a:br>
              <a:rPr lang="uk-UA" altLang="uk-UA" sz="2400" b="1">
                <a:solidFill>
                  <a:schemeClr val="accent2"/>
                </a:solidFill>
                <a:latin typeface="Europe"/>
              </a:rPr>
            </a:br>
            <a:r>
              <a:rPr lang="uk-UA" altLang="uk-UA" sz="2400" b="1">
                <a:solidFill>
                  <a:schemeClr val="accent2"/>
                </a:solidFill>
                <a:latin typeface="Europe"/>
              </a:rPr>
              <a:t>B 80% -89%</a:t>
            </a:r>
            <a:br>
              <a:rPr lang="uk-UA" altLang="uk-UA" sz="2400" b="1">
                <a:solidFill>
                  <a:schemeClr val="accent2"/>
                </a:solidFill>
                <a:latin typeface="Europe"/>
              </a:rPr>
            </a:br>
            <a:r>
              <a:rPr lang="uk-UA" altLang="uk-UA" sz="2400" b="1">
                <a:solidFill>
                  <a:schemeClr val="accent2"/>
                </a:solidFill>
                <a:latin typeface="Europe"/>
              </a:rPr>
              <a:t>C 70% -79%</a:t>
            </a:r>
            <a:br>
              <a:rPr lang="uk-UA" altLang="uk-UA" sz="2400" b="1">
                <a:solidFill>
                  <a:schemeClr val="accent2"/>
                </a:solidFill>
                <a:latin typeface="Europe"/>
              </a:rPr>
            </a:br>
            <a:r>
              <a:rPr lang="uk-UA" altLang="uk-UA" sz="2400" b="1">
                <a:solidFill>
                  <a:schemeClr val="accent2"/>
                </a:solidFill>
                <a:latin typeface="Europe"/>
              </a:rPr>
              <a:t>D 65% -69%</a:t>
            </a:r>
            <a:br>
              <a:rPr lang="uk-UA" altLang="uk-UA" sz="2400" b="1">
                <a:solidFill>
                  <a:schemeClr val="accent2"/>
                </a:solidFill>
                <a:latin typeface="Europe"/>
              </a:rPr>
            </a:br>
            <a:r>
              <a:rPr lang="uk-UA" altLang="uk-UA" sz="2400" b="1">
                <a:solidFill>
                  <a:schemeClr val="accent2"/>
                </a:solidFill>
                <a:latin typeface="Europe"/>
              </a:rPr>
              <a:t>  E (F) 64% and below</a:t>
            </a:r>
            <a:endParaRPr lang="ru-RU" altLang="uk-UA" sz="2400" b="1">
              <a:solidFill>
                <a:schemeClr val="accent2"/>
              </a:solidFill>
              <a:latin typeface="Europe"/>
            </a:endParaRPr>
          </a:p>
          <a:p>
            <a:pPr algn="ctr"/>
            <a:r>
              <a:rPr lang="ru-RU" altLang="uk-UA">
                <a:solidFill>
                  <a:schemeClr val="accent2"/>
                </a:solidFill>
                <a:latin typeface="Calibri" pitchFamily="34" charset="0"/>
              </a:rPr>
              <a:t/>
            </a:r>
            <a:br>
              <a:rPr lang="ru-RU" altLang="uk-UA">
                <a:solidFill>
                  <a:schemeClr val="accent2"/>
                </a:solidFill>
                <a:latin typeface="Calibri" pitchFamily="34" charset="0"/>
              </a:rPr>
            </a:br>
            <a:endParaRPr lang="ru-RU" altLang="uk-UA">
              <a:solidFill>
                <a:schemeClr val="accent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США</a:t>
            </a:r>
            <a:endParaRPr lang="ru-RU" sz="1800" b="1" cap="all" dirty="0">
              <a:latin typeface="Europe" pitchFamily="34" charset="0"/>
            </a:endParaRPr>
          </a:p>
        </p:txBody>
      </p:sp>
      <p:pic>
        <p:nvPicPr>
          <p:cNvPr id="17411" name="Picture 2" descr="https://im0-tub-ru.yandex.net/i?id=fb52118e26e1acd7cf4526b3a070c19e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428750"/>
            <a:ext cx="3714750" cy="25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85750" y="785813"/>
            <a:ext cx="85725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kern="0" dirty="0">
                <a:solidFill>
                  <a:sysClr val="windowText" lastClr="000000"/>
                </a:solidFill>
                <a:latin typeface="Europe" pitchFamily="34" charset="0"/>
              </a:rPr>
              <a:t>Униформа школьников в США</a:t>
            </a:r>
            <a:endParaRPr lang="ru-RU" kern="0" dirty="0">
              <a:solidFill>
                <a:sysClr val="windowText" lastClr="000000"/>
              </a:solidFill>
              <a:latin typeface="Europe" pitchFamily="34" charset="0"/>
            </a:endParaRPr>
          </a:p>
        </p:txBody>
      </p:sp>
      <p:pic>
        <p:nvPicPr>
          <p:cNvPr id="17413" name="Picture 4" descr="https://storia-prod-be.akamaized.net/storia-cdn-ie-prod-001/0d0e774dceca7001-0d0e774dceca7002.jpeg/resize/760x5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1357313"/>
            <a:ext cx="386238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http://cdn-nus-1.pinme.ru/tumb/600/photo/c1/6fce/c16fcedef66f20bd72f6e3febf77729a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4043363"/>
            <a:ext cx="3571875" cy="258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8" descr="http://s5.hostingkartinok.com/uploads/images/2013/06/5305ae976aa1e53d20c86c796f53170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5" y="4071938"/>
            <a:ext cx="3786188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США</a:t>
            </a:r>
            <a:endParaRPr lang="ru-RU" sz="1800" b="1" cap="all" dirty="0">
              <a:latin typeface="Europe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813" y="857250"/>
            <a:ext cx="62865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b="1" kern="0" dirty="0">
                <a:solidFill>
                  <a:sysClr val="windowText" lastClr="000000"/>
                </a:solidFill>
                <a:latin typeface="Europe" pitchFamily="34" charset="0"/>
              </a:rPr>
              <a:t>Учебные занятия в школах </a:t>
            </a:r>
            <a:endParaRPr lang="ru-RU" b="1" kern="0" dirty="0">
              <a:solidFill>
                <a:sysClr val="windowText" lastClr="000000"/>
              </a:solidFill>
              <a:latin typeface="Europe" pitchFamily="34" charset="0"/>
            </a:endParaRPr>
          </a:p>
        </p:txBody>
      </p:sp>
      <p:pic>
        <p:nvPicPr>
          <p:cNvPr id="18436" name="Picture 2" descr="http://visasam.ru/wp-content/uploads/2017/10/schkola-russkay-v-us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571625"/>
            <a:ext cx="3500437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http://wiseparents.ru/wp-content/uploads/2015/01/sat-624x4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1428750"/>
            <a:ext cx="368935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http://www.fld.mrsu.ru/wp-content/uploads/2012/11/dc6bad6e9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4143375"/>
            <a:ext cx="37147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8" descr="https://media.nashaspravka.ru/attachments/ncg/publications/0/15/15061/thumb_1448775030-e8ecd3419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5" y="4143375"/>
            <a:ext cx="44196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США</a:t>
            </a:r>
            <a:endParaRPr lang="ru-RU" sz="1800" b="1" cap="all" dirty="0">
              <a:latin typeface="Europe" pitchFamily="34" charset="0"/>
            </a:endParaRPr>
          </a:p>
        </p:txBody>
      </p:sp>
      <p:sp>
        <p:nvSpPr>
          <p:cNvPr id="19459" name="Прямоугольник 7"/>
          <p:cNvSpPr>
            <a:spLocks noChangeArrowheads="1"/>
          </p:cNvSpPr>
          <p:nvPr/>
        </p:nvSpPr>
        <p:spPr bwMode="auto">
          <a:xfrm>
            <a:off x="714375" y="1143000"/>
            <a:ext cx="7858125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>
                <a:latin typeface="Europe"/>
              </a:rPr>
              <a:t>По окончании своего времени в школе больше студентов получают диплом средней школы. Если они хотят поступить в колледж, они принимают вступительные испытания в колледже</a:t>
            </a:r>
          </a:p>
        </p:txBody>
      </p:sp>
      <p:pic>
        <p:nvPicPr>
          <p:cNvPr id="19460" name="Picture 2" descr="http://news2world.net/upload/67-14966687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2500313"/>
            <a:ext cx="7048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214313"/>
            <a:ext cx="7786687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Великобритании</a:t>
            </a:r>
            <a:endParaRPr lang="ru-RU" sz="1800" b="1" cap="all" dirty="0">
              <a:latin typeface="Europe" pitchFamily="34" charset="0"/>
            </a:endParaRPr>
          </a:p>
        </p:txBody>
      </p:sp>
      <p:sp>
        <p:nvSpPr>
          <p:cNvPr id="20483" name="Rectangle 1"/>
          <p:cNvSpPr>
            <a:spLocks noChangeArrowheads="1"/>
          </p:cNvSpPr>
          <p:nvPr/>
        </p:nvSpPr>
        <p:spPr bwMode="auto">
          <a:xfrm>
            <a:off x="1285875" y="714375"/>
            <a:ext cx="7500938" cy="3082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tIns="126960" bIns="0" anchor="ctr">
            <a:spAutoFit/>
          </a:bodyPr>
          <a:lstStyle/>
          <a:p>
            <a:pPr algn="just">
              <a:lnSpc>
                <a:spcPct val="150000"/>
              </a:lnSpc>
              <a:buFontTx/>
              <a:buChar char="•"/>
              <a:tabLst>
                <a:tab pos="457200" algn="l"/>
              </a:tabLst>
            </a:pPr>
            <a:r>
              <a:rPr lang="ru-RU" sz="1600">
                <a:solidFill>
                  <a:srgbClr val="000000"/>
                </a:solidFill>
                <a:latin typeface="Europe"/>
                <a:ea typeface="Calibri" pitchFamily="34" charset="0"/>
                <a:cs typeface="Times New Roman" pitchFamily="18" charset="0"/>
              </a:rPr>
              <a:t>Учреждения для младших школьников</a:t>
            </a:r>
            <a:endParaRPr lang="ru-RU" sz="1600">
              <a:solidFill>
                <a:srgbClr val="1F4D78"/>
              </a:solidFill>
              <a:latin typeface="Europe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600" b="1">
                <a:solidFill>
                  <a:srgbClr val="222222"/>
                </a:solidFill>
                <a:latin typeface="Europe"/>
                <a:ea typeface="Calibri" pitchFamily="34" charset="0"/>
                <a:cs typeface="Times New Roman" pitchFamily="18" charset="0"/>
              </a:rPr>
              <a:t>Primary schools</a:t>
            </a:r>
            <a:r>
              <a:rPr lang="ru-RU" sz="1600">
                <a:solidFill>
                  <a:srgbClr val="222222"/>
                </a:solidFill>
                <a:latin typeface="Europe"/>
                <a:ea typeface="Calibri" pitchFamily="34" charset="0"/>
                <a:cs typeface="Times New Roman" pitchFamily="18" charset="0"/>
              </a:rPr>
              <a:t> — возраст учеников от 5 до 11 лет. </a:t>
            </a:r>
            <a:endParaRPr lang="ru-RU" sz="1600">
              <a:solidFill>
                <a:srgbClr val="1F4D78"/>
              </a:solidFill>
              <a:latin typeface="Europe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600" b="1">
                <a:solidFill>
                  <a:srgbClr val="222222"/>
                </a:solidFill>
                <a:latin typeface="Europe"/>
                <a:ea typeface="Calibri" pitchFamily="34" charset="0"/>
                <a:cs typeface="Times New Roman" pitchFamily="18" charset="0"/>
              </a:rPr>
              <a:t>Junior Schools</a:t>
            </a:r>
            <a:r>
              <a:rPr lang="ru-RU" sz="1600">
                <a:solidFill>
                  <a:srgbClr val="222222"/>
                </a:solidFill>
                <a:latin typeface="Europe"/>
                <a:ea typeface="Calibri" pitchFamily="34" charset="0"/>
                <a:cs typeface="Times New Roman" pitchFamily="18" charset="0"/>
              </a:rPr>
              <a:t> — для детей от 7 до 13 лет</a:t>
            </a:r>
            <a:endParaRPr lang="ru-RU" sz="1600">
              <a:solidFill>
                <a:srgbClr val="1F4D78"/>
              </a:solidFill>
              <a:latin typeface="Europe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600">
                <a:solidFill>
                  <a:srgbClr val="000000"/>
                </a:solidFill>
                <a:latin typeface="Europe"/>
                <a:ea typeface="Calibri" pitchFamily="34" charset="0"/>
                <a:cs typeface="Times New Roman" pitchFamily="18" charset="0"/>
              </a:rPr>
              <a:t>Учреждения для старших школьников</a:t>
            </a:r>
            <a:endParaRPr lang="ru-RU" sz="1600">
              <a:solidFill>
                <a:srgbClr val="1F4D78"/>
              </a:solidFill>
              <a:latin typeface="Europe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600" b="1">
                <a:solidFill>
                  <a:srgbClr val="222222"/>
                </a:solidFill>
                <a:latin typeface="Europe"/>
                <a:ea typeface="Calibri" pitchFamily="34" charset="0"/>
                <a:cs typeface="Times New Roman" pitchFamily="18" charset="0"/>
              </a:rPr>
              <a:t>Senior Schools</a:t>
            </a:r>
            <a:r>
              <a:rPr lang="ru-RU" sz="1600">
                <a:solidFill>
                  <a:srgbClr val="222222"/>
                </a:solidFill>
                <a:latin typeface="Europe"/>
                <a:ea typeface="Calibri" pitchFamily="34" charset="0"/>
                <a:cs typeface="Times New Roman" pitchFamily="18" charset="0"/>
              </a:rPr>
              <a:t> — для подростков от 13 до 18 лет. </a:t>
            </a:r>
            <a:endParaRPr lang="ru-RU" sz="1600">
              <a:solidFill>
                <a:srgbClr val="1F4D78"/>
              </a:solidFill>
              <a:latin typeface="Europe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600" b="1">
                <a:solidFill>
                  <a:srgbClr val="222222"/>
                </a:solidFill>
                <a:latin typeface="Europe"/>
                <a:ea typeface="Calibri" pitchFamily="34" charset="0"/>
                <a:cs typeface="Times New Roman" pitchFamily="18" charset="0"/>
              </a:rPr>
              <a:t>Secondary school</a:t>
            </a:r>
            <a:r>
              <a:rPr lang="ru-RU" sz="1600">
                <a:solidFill>
                  <a:srgbClr val="222222"/>
                </a:solidFill>
                <a:latin typeface="Europe"/>
                <a:ea typeface="Calibri" pitchFamily="34" charset="0"/>
                <a:cs typeface="Times New Roman" pitchFamily="18" charset="0"/>
              </a:rPr>
              <a:t> — образование для детей в возрасте от 11 лет.</a:t>
            </a:r>
            <a:endParaRPr lang="ru-RU" sz="1600">
              <a:latin typeface="Europe"/>
              <a:ea typeface="Calibri" pitchFamily="34" charset="0"/>
              <a:cs typeface="Arial" charset="0"/>
            </a:endParaRPr>
          </a:p>
          <a:p>
            <a:pPr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600" b="1">
                <a:solidFill>
                  <a:srgbClr val="222222"/>
                </a:solidFill>
                <a:latin typeface="Europe"/>
                <a:ea typeface="Calibri" pitchFamily="34" charset="0"/>
                <a:cs typeface="Arial" charset="0"/>
              </a:rPr>
              <a:t>Grammar school </a:t>
            </a:r>
            <a:r>
              <a:rPr lang="ru-RU" sz="1600">
                <a:solidFill>
                  <a:srgbClr val="222222"/>
                </a:solidFill>
                <a:latin typeface="Europe"/>
                <a:ea typeface="Calibri" pitchFamily="34" charset="0"/>
                <a:cs typeface="Arial" charset="0"/>
              </a:rPr>
              <a:t>— образование для детей в возрасте от 11 лет по углублённой программе</a:t>
            </a:r>
            <a:endParaRPr lang="ru-RU" sz="1600">
              <a:latin typeface="Europe"/>
              <a:ea typeface="Calibri" pitchFamily="34" charset="0"/>
              <a:cs typeface="Arial" charset="0"/>
            </a:endParaRPr>
          </a:p>
        </p:txBody>
      </p:sp>
      <p:pic>
        <p:nvPicPr>
          <p:cNvPr id="20484" name="rg_hi" descr="http://t3.gstatic.com/images?q=tbn:ANd9GcRWou08t6ynOzgSRp7CdyV8B5GfipTXJVy_KtudTBBojriY1r7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786188"/>
            <a:ext cx="392906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 descr="http://www.londonbestschools.com/wp-content/uploads/2015/09/Maynard-Schoo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0" y="3786188"/>
            <a:ext cx="4500563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313" y="214313"/>
            <a:ext cx="7786687" cy="439737"/>
          </a:xfrm>
        </p:spPr>
        <p:txBody>
          <a:bodyPr rtlCol="0">
            <a:normAutofit/>
          </a:bodyPr>
          <a:lstStyle/>
          <a:p>
            <a:pPr lvl="1" algn="l" fontAlgn="auto">
              <a:spcAft>
                <a:spcPts val="0"/>
              </a:spcAft>
              <a:defRPr/>
            </a:pPr>
            <a:r>
              <a:rPr lang="ru-RU" sz="1800" b="1" cap="all" dirty="0">
                <a:latin typeface="Europe" pitchFamily="34" charset="0"/>
              </a:rPr>
              <a:t>Школьное образование в </a:t>
            </a:r>
            <a:r>
              <a:rPr lang="ru-RU" sz="1800" b="1" cap="all" dirty="0">
                <a:latin typeface="Europe" pitchFamily="34" charset="0"/>
              </a:rPr>
              <a:t>Великобритании</a:t>
            </a:r>
            <a:endParaRPr lang="ru-RU" sz="1800" b="1" cap="all" dirty="0">
              <a:latin typeface="Europe" pitchFamily="34" charset="0"/>
            </a:endParaRPr>
          </a:p>
        </p:txBody>
      </p:sp>
      <p:sp>
        <p:nvSpPr>
          <p:cNvPr id="21507" name="Прямоугольник 5"/>
          <p:cNvSpPr>
            <a:spLocks noChangeArrowheads="1"/>
          </p:cNvSpPr>
          <p:nvPr/>
        </p:nvSpPr>
        <p:spPr bwMode="auto">
          <a:xfrm>
            <a:off x="1285875" y="928688"/>
            <a:ext cx="75009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Europe"/>
              </a:rPr>
              <a:t>Английские школы имеют три семестра разделенные каникулами.</a:t>
            </a:r>
          </a:p>
          <a:p>
            <a:r>
              <a:rPr lang="ru-RU">
                <a:latin typeface="Europe"/>
              </a:rPr>
              <a:t>Летние каникулы длится около 6 недель с 20 июля по 4 сентября;</a:t>
            </a:r>
          </a:p>
          <a:p>
            <a:r>
              <a:rPr lang="ru-RU">
                <a:latin typeface="Europe"/>
              </a:rPr>
              <a:t>  зимние и весенние каникулы в течение последних двух недель, с 21 декабря по 6 января и 25 марта примерно до 5 апреля.</a:t>
            </a:r>
          </a:p>
          <a:p>
            <a:r>
              <a:rPr lang="ru-RU">
                <a:latin typeface="Europe"/>
              </a:rPr>
              <a:t>Три срока: «Осенний срок: с сентября по декабрь»</a:t>
            </a:r>
          </a:p>
          <a:p>
            <a:r>
              <a:rPr lang="ru-RU">
                <a:latin typeface="Europe"/>
              </a:rPr>
              <a:t>Весенний период: с января по апрель</a:t>
            </a:r>
            <a:endParaRPr lang="en-US">
              <a:latin typeface="Europe"/>
            </a:endParaRPr>
          </a:p>
          <a:p>
            <a:r>
              <a:rPr lang="ru-RU">
                <a:latin typeface="Europe"/>
              </a:rPr>
              <a:t> Летний период: с апреля по июль</a:t>
            </a:r>
          </a:p>
        </p:txBody>
      </p:sp>
      <p:pic>
        <p:nvPicPr>
          <p:cNvPr id="21508" name="Picture 2" descr="http://osvita.ua/doc/images/news/514/51471/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286125"/>
            <a:ext cx="442912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https://im0-tub-ru.yandex.net/i?id=90ef314697da4bb0eb3b544d71c45fe2-l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3286125"/>
            <a:ext cx="420052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452</Words>
  <Application>Microsoft Office PowerPoint</Application>
  <PresentationFormat>Экран (4:3)</PresentationFormat>
  <Paragraphs>57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Calibri</vt:lpstr>
      <vt:lpstr>Arial</vt:lpstr>
      <vt:lpstr>Europe</vt:lpstr>
      <vt:lpstr>Times New Roman</vt:lpstr>
      <vt:lpstr>Тема Office</vt:lpstr>
      <vt:lpstr>Школьное образование в Великобритании, США и России </vt:lpstr>
      <vt:lpstr>ШКОЛЬНОЕ ОБРАЗОВАНИЕ В США</vt:lpstr>
      <vt:lpstr>ШКОЛЬНОЕ ОБРАЗОВАНИЕ В США</vt:lpstr>
      <vt:lpstr>ШКОЛЬНОЕ ОБРАЗОВАНИЕ В США</vt:lpstr>
      <vt:lpstr>ШКОЛЬНОЕ ОБРАЗОВАНИЕ В США</vt:lpstr>
      <vt:lpstr>ШКОЛЬНОЕ ОБРАЗОВАНИЕ В США</vt:lpstr>
      <vt:lpstr>ШКОЛЬНОЕ ОБРАЗОВАНИЕ В США</vt:lpstr>
      <vt:lpstr>ШКОЛЬНОЕ ОБРАЗОВАНИЕ В ВЕЛИКОБРИТАНИИ</vt:lpstr>
      <vt:lpstr>ШКОЛЬНОЕ ОБРАЗОВАНИЕ В ВЕЛИКОБРИТАНИИ</vt:lpstr>
      <vt:lpstr>ШКОЛЬНОЕ ОБРАЗОВАНИЕ В ВЕЛИКОБРИТАНИИ</vt:lpstr>
      <vt:lpstr>ШКОЛЬНОЕ ОБРАЗОВАНИЕ В ВЕЛИКОБРИТАНИИ</vt:lpstr>
      <vt:lpstr>ШКОЛЬНОЕ ОБРАЗОВАНИЕ В ВЕЛИКОБРИТАНИИ</vt:lpstr>
      <vt:lpstr>ШКОЛЬНОЕ ОБРАЗОВАНИЕ В ВЕЛИКОБРИТАНИИ</vt:lpstr>
      <vt:lpstr>ШКОЛЬНОЕ ОБРАЗОВАНИЕ В РОССИЙСКОЙ ФЕДЕРАЦИИ</vt:lpstr>
      <vt:lpstr>ШКОЛЬНОЕ ОБРАЗОВАНИЕ В РОССИЙСКОЙ ФЕДЕРАЦИИ</vt:lpstr>
      <vt:lpstr>ШКОЛЬНОЕ ОБРАЗОВАНИЕ В РОССИЙСКОЙ ФЕДЕРАЦИИ</vt:lpstr>
      <vt:lpstr>ШКОЛЬНОЕ ОБРАЗОВАНИЕ В РОССИЙСКОЙ ФЕДЕРАЦИИ</vt:lpstr>
      <vt:lpstr>ШКОЛЬНОЕ ОБРАЗОВАНИЕ В РОССИЙСКОЙ ФЕДЕРАЦИИ</vt:lpstr>
    </vt:vector>
  </TitlesOfParts>
  <Company>efko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Школьное образование в Великобритании, США и России</dc:title>
  <dc:creator/>
  <cp:lastModifiedBy>Admin</cp:lastModifiedBy>
  <cp:revision>16</cp:revision>
  <dcterms:created xsi:type="dcterms:W3CDTF">2018-03-26T21:39:35Z</dcterms:created>
  <dcterms:modified xsi:type="dcterms:W3CDTF">2021-04-18T11:11:55Z</dcterms:modified>
</cp:coreProperties>
</file>