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7"/>
  </p:notesMasterIdLst>
  <p:sldIdLst>
    <p:sldId id="268" r:id="rId2"/>
    <p:sldId id="269" r:id="rId3"/>
    <p:sldId id="270" r:id="rId4"/>
    <p:sldId id="271" r:id="rId5"/>
    <p:sldId id="272" r:id="rId6"/>
    <p:sldId id="256" r:id="rId7"/>
    <p:sldId id="257" r:id="rId8"/>
    <p:sldId id="273" r:id="rId9"/>
    <p:sldId id="274" r:id="rId10"/>
    <p:sldId id="275" r:id="rId11"/>
    <p:sldId id="276" r:id="rId12"/>
    <p:sldId id="279" r:id="rId13"/>
    <p:sldId id="280" r:id="rId14"/>
    <p:sldId id="259" r:id="rId15"/>
    <p:sldId id="26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6F262-7C36-41F5-8011-05261A977D7E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2B1C2E-CA8C-48E3-A349-7394DFCFDD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5270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2B1C2E-CA8C-48E3-A349-7394DFCFDDC0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81283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20.10.2019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bars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5286388"/>
            <a:ext cx="9144000" cy="1446550"/>
          </a:xfrm>
          <a:prstGeom prst="rect">
            <a:avLst/>
          </a:prstGeom>
          <a:noFill/>
          <a:scene3d>
            <a:camera prst="obliqueTopLeft"/>
            <a:lightRig rig="threePt" dir="t"/>
          </a:scene3d>
        </p:spPr>
        <p:txBody>
          <a:bodyPr wrap="square" rtlCol="0">
            <a:spAutoFit/>
            <a:sp3d extrusionH="57150">
              <a:bevelT w="38100" h="38100"/>
            </a:sp3d>
          </a:bodyPr>
          <a:lstStyle/>
          <a:p>
            <a:r>
              <a:rPr lang="ru-RU" sz="8800" b="1" dirty="0" smtClean="0">
                <a:ln w="19050">
                  <a:solidFill>
                    <a:srgbClr val="D2D2D2">
                      <a:tint val="1000"/>
                    </a:srgbClr>
                  </a:solidFill>
                  <a:prstDash val="solid"/>
                </a:ln>
                <a:solidFill>
                  <a:srgbClr val="005BD3">
                    <a:lumMod val="20000"/>
                    <a:lumOff val="80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Снежный барс</a:t>
            </a:r>
            <a:endParaRPr lang="ru-RU" sz="8800" b="1" dirty="0">
              <a:ln w="19050">
                <a:solidFill>
                  <a:srgbClr val="D2D2D2">
                    <a:tint val="1000"/>
                  </a:srgbClr>
                </a:solidFill>
                <a:prstDash val="solid"/>
              </a:ln>
              <a:solidFill>
                <a:srgbClr val="005BD3">
                  <a:lumMod val="20000"/>
                  <a:lumOff val="80000"/>
                </a:srgb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8" name="Picture 2" descr="C:\Documents and Settings\Кирилл\Рабочий стол\Рабочий стол\МАМА\анимация\2137a0b44f05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-18000"/>
            <a:ext cx="9589186" cy="6876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127228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</a:rPr>
              <a:t>Подберите 2 слова – синонима: какой барс на охоте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ru-RU" sz="4800" b="1" dirty="0">
                <a:latin typeface="Times New Roman" panose="02020603050405020304" pitchFamily="18" charset="0"/>
                <a:ea typeface="Calibri" panose="020F0502020204030204" pitchFamily="34" charset="0"/>
              </a:rPr>
              <a:t>Барс охотится ночью. На охоте зверь очень …</a:t>
            </a: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4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(смелый, смешной, храбрый, забавный)</a:t>
            </a:r>
            <a:endParaRPr lang="ru-RU" sz="4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3212976"/>
            <a:ext cx="3168352" cy="364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660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ru-RU" sz="5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барс барсята </a:t>
            </a:r>
            <a:r>
              <a:rPr lang="ru-RU" sz="5400" dirty="0">
                <a:latin typeface="Times New Roman" panose="02020603050405020304" pitchFamily="18" charset="0"/>
                <a:ea typeface="Calibri" panose="020F0502020204030204" pitchFamily="34" charset="0"/>
              </a:rPr>
              <a:t>барсёнок</a:t>
            </a:r>
            <a:endParaRPr lang="ru-RU" sz="5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3140969"/>
            <a:ext cx="5328592" cy="316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470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endParaRPr lang="ru-RU" sz="54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6576" indent="0">
              <a:buNone/>
            </a:pPr>
            <a:r>
              <a:rPr lang="ru-RU" sz="5400" dirty="0">
                <a:latin typeface="Times New Roman" panose="02020603050405020304" pitchFamily="18" charset="0"/>
                <a:ea typeface="Calibri" panose="020F0502020204030204" pitchFamily="34" charset="0"/>
              </a:rPr>
              <a:t>б</a:t>
            </a:r>
            <a:r>
              <a:rPr lang="ru-RU" sz="5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арс  барсята  </a:t>
            </a:r>
            <a:r>
              <a:rPr lang="ru-RU" sz="5400" dirty="0">
                <a:latin typeface="Times New Roman" panose="02020603050405020304" pitchFamily="18" charset="0"/>
                <a:ea typeface="Calibri" panose="020F0502020204030204" pitchFamily="34" charset="0"/>
              </a:rPr>
              <a:t>барсёнок</a:t>
            </a:r>
            <a:endParaRPr lang="ru-RU" sz="5400" dirty="0"/>
          </a:p>
        </p:txBody>
      </p:sp>
      <p:sp>
        <p:nvSpPr>
          <p:cNvPr id="5" name="Выгнутая вверх стрелка 4"/>
          <p:cNvSpPr/>
          <p:nvPr/>
        </p:nvSpPr>
        <p:spPr>
          <a:xfrm>
            <a:off x="570337" y="2245463"/>
            <a:ext cx="1216152" cy="530536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744" y="2245463"/>
            <a:ext cx="1509030" cy="66296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7665" y="2245463"/>
            <a:ext cx="1219306" cy="662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444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1143000"/>
          </a:xfrm>
        </p:spPr>
        <p:txBody>
          <a:bodyPr>
            <a:normAutofit fontScale="90000"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53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Запишите </a:t>
            </a:r>
            <a:r>
              <a:rPr lang="ru-RU" sz="53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 предложение</a:t>
            </a:r>
            <a:r>
              <a:rPr lang="ru-RU" sz="6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sz="6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6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5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Ирбисы живут в горах Алтая, Саян, Гималаев</a:t>
            </a:r>
            <a:r>
              <a:rPr lang="ru-RU" sz="5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5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3645025"/>
            <a:ext cx="5400600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10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e0af_120b98a_X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14290"/>
            <a:ext cx="9144000" cy="635795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7467600" cy="989034"/>
          </a:xfrm>
        </p:spPr>
        <p:txBody>
          <a:bodyPr>
            <a:normAutofit/>
          </a:bodyPr>
          <a:lstStyle/>
          <a:p>
            <a:r>
              <a:rPr lang="ru-RU" sz="45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Ирбис – горный бриллиант</a:t>
            </a:r>
            <a:endParaRPr lang="ru-RU" sz="45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357222" y="857232"/>
            <a:ext cx="7039004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200" dirty="0" smtClean="0"/>
              <a:t>     </a:t>
            </a:r>
            <a:r>
              <a:rPr lang="ru-RU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Богатый кочевник </a:t>
            </a:r>
          </a:p>
          <a:p>
            <a:pPr>
              <a:buNone/>
            </a:pPr>
            <a:r>
              <a:rPr lang="ru-RU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украшал мехом </a:t>
            </a:r>
          </a:p>
          <a:p>
            <a:pPr>
              <a:buNone/>
            </a:pPr>
            <a:r>
              <a:rPr lang="ru-RU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барса свою одежду</a:t>
            </a:r>
          </a:p>
          <a:p>
            <a:pPr>
              <a:buNone/>
            </a:pPr>
            <a:r>
              <a:rPr lang="ru-RU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- это считалось </a:t>
            </a:r>
          </a:p>
          <a:p>
            <a:pPr>
              <a:buNone/>
            </a:pPr>
            <a:r>
              <a:rPr lang="ru-RU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очень почетным. </a:t>
            </a:r>
          </a:p>
          <a:p>
            <a:pPr>
              <a:buNone/>
            </a:pPr>
            <a:r>
              <a:rPr lang="ru-RU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Недаром снежного</a:t>
            </a:r>
          </a:p>
          <a:p>
            <a:pPr>
              <a:buNone/>
            </a:pPr>
            <a:r>
              <a:rPr lang="ru-RU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барса называли </a:t>
            </a:r>
          </a:p>
          <a:p>
            <a:pPr>
              <a:buNone/>
            </a:pPr>
            <a:r>
              <a:rPr lang="ru-RU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драгоценным </a:t>
            </a:r>
          </a:p>
          <a:p>
            <a:pPr>
              <a:buNone/>
            </a:pPr>
            <a:r>
              <a:rPr lang="ru-RU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бриллиантом </a:t>
            </a:r>
          </a:p>
          <a:p>
            <a:pPr>
              <a:buNone/>
            </a:pPr>
            <a:r>
              <a:rPr lang="ru-RU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в жемчужной </a:t>
            </a:r>
          </a:p>
          <a:p>
            <a:pPr>
              <a:buNone/>
            </a:pPr>
            <a:r>
              <a:rPr lang="ru-RU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оправе гор. Во всем</a:t>
            </a:r>
          </a:p>
          <a:p>
            <a:pPr>
              <a:buNone/>
            </a:pPr>
            <a:r>
              <a:rPr lang="ru-RU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мире осталось всего </a:t>
            </a:r>
          </a:p>
          <a:p>
            <a:pPr>
              <a:buNone/>
            </a:pPr>
            <a:r>
              <a:rPr lang="ru-RU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2 тысячи горных </a:t>
            </a:r>
          </a:p>
          <a:p>
            <a:pPr>
              <a:buNone/>
            </a:pPr>
            <a:r>
              <a:rPr lang="ru-RU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бриллиантов…</a:t>
            </a:r>
            <a:endParaRPr lang="ru-RU" sz="2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ирбис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470" y="142852"/>
            <a:ext cx="8953530" cy="67151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Овальная выноска 6"/>
          <p:cNvSpPr/>
          <p:nvPr/>
        </p:nvSpPr>
        <p:spPr>
          <a:xfrm rot="535173">
            <a:off x="4656233" y="-236960"/>
            <a:ext cx="4572000" cy="3286148"/>
          </a:xfrm>
          <a:prstGeom prst="wedgeEllipseCallout">
            <a:avLst/>
          </a:prstGeom>
          <a:gradFill flip="none" rotWithShape="1">
            <a:gsLst>
              <a:gs pos="0">
                <a:schemeClr val="tx1">
                  <a:lumMod val="95000"/>
                  <a:shade val="30000"/>
                  <a:satMod val="115000"/>
                </a:schemeClr>
              </a:gs>
              <a:gs pos="50000">
                <a:schemeClr val="tx1">
                  <a:lumMod val="95000"/>
                  <a:shade val="67500"/>
                  <a:satMod val="115000"/>
                </a:schemeClr>
              </a:gs>
              <a:gs pos="100000">
                <a:schemeClr val="tx1">
                  <a:lumMod val="95000"/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76200" cap="rnd">
            <a:solidFill>
              <a:schemeClr val="accent5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 rot="754721">
            <a:off x="5347886" y="440675"/>
            <a:ext cx="4306143" cy="2351555"/>
          </a:xfrm>
          <a:ln>
            <a:noFill/>
          </a:ln>
        </p:spPr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divot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54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Сохраним снежного барса! </a:t>
            </a:r>
            <a:endParaRPr lang="ru-RU" sz="54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31224" cy="2074242"/>
          </a:xfrm>
        </p:spPr>
        <p:txBody>
          <a:bodyPr>
            <a:noAutofit/>
          </a:bodyPr>
          <a:lstStyle/>
          <a:p>
            <a:r>
              <a:rPr lang="ru-RU" sz="6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Заявка на оценку.</a:t>
            </a:r>
            <a:r>
              <a:rPr lang="ru-RU" sz="6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6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7467600" cy="4281339"/>
          </a:xfrm>
        </p:spPr>
        <p:txBody>
          <a:bodyPr>
            <a:no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6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6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5» - 16 б и более</a:t>
            </a:r>
            <a:endParaRPr lang="ru-RU" sz="6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6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«4» - 12б – 15б</a:t>
            </a:r>
            <a:endParaRPr lang="ru-RU" sz="6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6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«3» - 8 – 11б</a:t>
            </a:r>
            <a:endParaRPr lang="ru-RU" sz="6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1059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7467600" cy="5217443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6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</a:t>
            </a:r>
            <a:r>
              <a:rPr lang="ru-RU" sz="6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. Р . В 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6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. Р . К .   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6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 . Б . К .            </a:t>
            </a:r>
            <a:endParaRPr lang="ru-RU" sz="6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6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. Р . </a:t>
            </a:r>
            <a:r>
              <a:rPr lang="ru-RU" sz="66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</a:t>
            </a:r>
            <a:r>
              <a:rPr lang="ru-RU" sz="6600" b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6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6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4168" y="3284984"/>
            <a:ext cx="2736304" cy="3464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300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84461"/>
            <a:ext cx="7467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4188" y="1712126"/>
            <a:ext cx="7467600" cy="4525963"/>
          </a:xfrm>
        </p:spPr>
        <p:txBody>
          <a:bodyPr>
            <a:norm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54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</a:t>
            </a:r>
            <a:r>
              <a:rPr lang="ru-RU" sz="5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lang="ru-RU" sz="54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рова</a:t>
            </a:r>
            <a:r>
              <a:rPr lang="ru-RU" sz="5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</a:t>
            </a:r>
            <a:r>
              <a:rPr lang="ru-RU" sz="54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сОрока</a:t>
            </a:r>
            <a:r>
              <a:rPr lang="ru-RU" sz="5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5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54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</a:t>
            </a:r>
            <a:r>
              <a:rPr lang="ru-RU" sz="5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lang="ru-RU" sz="54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бака</a:t>
            </a:r>
            <a:r>
              <a:rPr lang="ru-RU" sz="5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r>
              <a:rPr lang="ru-RU" sz="54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вОрона</a:t>
            </a:r>
            <a:r>
              <a:rPr lang="ru-RU" sz="5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5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H="1">
            <a:off x="3057099" y="1961845"/>
            <a:ext cx="2733" cy="34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2785171" y="2844383"/>
            <a:ext cx="360040" cy="4320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4572000" y="1966342"/>
            <a:ext cx="15988" cy="403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5796136" y="1638446"/>
            <a:ext cx="148179" cy="3480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 flipV="1">
            <a:off x="6084168" y="2724264"/>
            <a:ext cx="69926" cy="5521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 flipV="1">
            <a:off x="2633296" y="1684954"/>
            <a:ext cx="151875" cy="3280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Рисунок 3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7099" y="3861048"/>
            <a:ext cx="2887216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816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/>
              <a:t>Кто это?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92696"/>
            <a:ext cx="7385248" cy="5433467"/>
          </a:xfrm>
        </p:spPr>
        <p:txBody>
          <a:bodyPr>
            <a:normAutofit/>
          </a:bodyPr>
          <a:lstStyle/>
          <a:p>
            <a:pPr marL="36576" indent="0">
              <a:buNone/>
            </a:pPr>
            <a:endParaRPr lang="ru-RU" sz="5400" b="1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6576" indent="0">
              <a:buNone/>
            </a:pPr>
            <a:r>
              <a:rPr lang="ru-RU" sz="5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б . </a:t>
            </a:r>
            <a:r>
              <a:rPr lang="ru-RU" sz="5400" b="1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рс</a:t>
            </a:r>
            <a:r>
              <a:rPr lang="ru-RU" sz="5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   или   </a:t>
            </a:r>
            <a:r>
              <a:rPr lang="ru-RU" sz="5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. </a:t>
            </a:r>
            <a:r>
              <a:rPr lang="ru-RU" sz="5400" b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р</a:t>
            </a:r>
            <a:r>
              <a:rPr lang="ru-RU" sz="5400" b="1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б</a:t>
            </a:r>
            <a:r>
              <a:rPr lang="ru-RU" sz="5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. с</a:t>
            </a:r>
            <a:r>
              <a:rPr lang="ru-RU" sz="5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5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356992"/>
            <a:ext cx="2962672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853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bars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5286388"/>
            <a:ext cx="9144000" cy="1446550"/>
          </a:xfrm>
          <a:prstGeom prst="rect">
            <a:avLst/>
          </a:prstGeom>
          <a:noFill/>
          <a:scene3d>
            <a:camera prst="obliqueTopLeft"/>
            <a:lightRig rig="threePt" dir="t"/>
          </a:scene3d>
        </p:spPr>
        <p:txBody>
          <a:bodyPr wrap="square" rtlCol="0">
            <a:spAutoFit/>
            <a:sp3d extrusionH="57150">
              <a:bevelT w="38100" h="38100"/>
            </a:sp3d>
          </a:bodyPr>
          <a:lstStyle/>
          <a:p>
            <a:r>
              <a:rPr lang="ru-RU" sz="8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Снежный барс</a:t>
            </a:r>
            <a:endParaRPr lang="ru-RU" sz="8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1034" y="-189699"/>
            <a:ext cx="8954503" cy="19732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23.10 –Международный день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снежного барса</a:t>
            </a:r>
            <a:r>
              <a:rPr lang="ru-RU" sz="5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5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4317060_snezhnuyy_bars_Irbi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500042"/>
            <a:ext cx="7620000" cy="5857876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85728"/>
            <a:ext cx="7467600" cy="1143000"/>
          </a:xfrm>
        </p:spPr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Общие характеристики: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7929618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</a:t>
            </a:r>
            <a:endParaRPr lang="ru-RU" sz="23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 rot="270387">
            <a:off x="3977715" y="1287068"/>
            <a:ext cx="372208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Вес – до 40 кг.</a:t>
            </a:r>
          </a:p>
          <a:p>
            <a:r>
              <a:rPr lang="ru-RU" sz="2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Высота – 0,6 м.</a:t>
            </a:r>
          </a:p>
          <a:p>
            <a:r>
              <a:rPr lang="ru-RU" sz="2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Длина тела – 1,3 м.</a:t>
            </a:r>
            <a:endParaRPr lang="ru-RU" sz="28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45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95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45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325562"/>
          </a:xfrm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Запишите предложения, вместо точек вставьте про барса нужное слово.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435280" cy="4941168"/>
          </a:xfrm>
        </p:spPr>
        <p:txBody>
          <a:bodyPr>
            <a:normAutofit lnSpcReduction="10000"/>
          </a:bodyPr>
          <a:lstStyle/>
          <a:p>
            <a:pPr marL="36576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1.У снежного барса ….(мягкая, колючая) шерсть.</a:t>
            </a:r>
            <a:endParaRPr lang="ru-RU" sz="4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576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Лапы ирбиса …(сильные, слабые).</a:t>
            </a:r>
            <a:endParaRPr lang="ru-RU" sz="4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576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4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3.Этот зверь имеет …(длинный, короткий) хвост</a:t>
            </a:r>
            <a:endParaRPr lang="ru-RU" sz="4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3107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lvl="0" indent="0" algn="just">
              <a:lnSpc>
                <a:spcPct val="107000"/>
              </a:lnSpc>
              <a:spcAft>
                <a:spcPts val="800"/>
              </a:spcAft>
              <a:buClr>
                <a:srgbClr val="FF388C"/>
              </a:buClr>
              <a:buNone/>
            </a:pPr>
            <a:r>
              <a:rPr lang="ru-RU" sz="4400" dirty="0">
                <a:solidFill>
                  <a:prstClr val="white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1.У снежного </a:t>
            </a:r>
            <a:r>
              <a:rPr lang="ru-RU" sz="4400" dirty="0" smtClean="0">
                <a:solidFill>
                  <a:prstClr val="white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барса мягкая шерсть</a:t>
            </a:r>
            <a:r>
              <a:rPr lang="ru-RU" sz="4400" dirty="0">
                <a:solidFill>
                  <a:prstClr val="white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4400" dirty="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576" lvl="0" indent="0" algn="just">
              <a:lnSpc>
                <a:spcPct val="107000"/>
              </a:lnSpc>
              <a:spcAft>
                <a:spcPts val="800"/>
              </a:spcAft>
              <a:buClr>
                <a:srgbClr val="FF388C"/>
              </a:buClr>
              <a:buNone/>
            </a:pPr>
            <a:r>
              <a:rPr lang="ru-RU" sz="4400" dirty="0">
                <a:solidFill>
                  <a:prstClr val="white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Лапы </a:t>
            </a:r>
            <a:r>
              <a:rPr lang="ru-RU" sz="4400" dirty="0" smtClean="0">
                <a:solidFill>
                  <a:prstClr val="white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ирбиса сильные. 3.Этот зверь имеет длинный хвост.</a:t>
            </a:r>
            <a:endParaRPr lang="ru-RU" sz="4400" dirty="0">
              <a:solidFill>
                <a:prstClr val="white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4380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Яркая">
    <a:dk1>
      <a:sysClr val="windowText" lastClr="000000"/>
    </a:dk1>
    <a:lt1>
      <a:sysClr val="window" lastClr="FFFFFF"/>
    </a:lt1>
    <a:dk2>
      <a:srgbClr val="666666"/>
    </a:dk2>
    <a:lt2>
      <a:srgbClr val="D2D2D2"/>
    </a:lt2>
    <a:accent1>
      <a:srgbClr val="FF388C"/>
    </a:accent1>
    <a:accent2>
      <a:srgbClr val="E40059"/>
    </a:accent2>
    <a:accent3>
      <a:srgbClr val="9C007F"/>
    </a:accent3>
    <a:accent4>
      <a:srgbClr val="68007F"/>
    </a:accent4>
    <a:accent5>
      <a:srgbClr val="005BD3"/>
    </a:accent5>
    <a:accent6>
      <a:srgbClr val="00349E"/>
    </a:accent6>
    <a:hlink>
      <a:srgbClr val="17BBFD"/>
    </a:hlink>
    <a:folHlink>
      <a:srgbClr val="FF79C2"/>
    </a:folHlink>
  </a:clrScheme>
</a:themeOverride>
</file>

<file path=ppt/theme/themeOverride2.xml><?xml version="1.0" encoding="utf-8"?>
<a:themeOverride xmlns:a="http://schemas.openxmlformats.org/drawingml/2006/main">
  <a:clrScheme name="Яркая">
    <a:dk1>
      <a:sysClr val="windowText" lastClr="000000"/>
    </a:dk1>
    <a:lt1>
      <a:sysClr val="window" lastClr="FFFFFF"/>
    </a:lt1>
    <a:dk2>
      <a:srgbClr val="666666"/>
    </a:dk2>
    <a:lt2>
      <a:srgbClr val="D2D2D2"/>
    </a:lt2>
    <a:accent1>
      <a:srgbClr val="FF388C"/>
    </a:accent1>
    <a:accent2>
      <a:srgbClr val="E40059"/>
    </a:accent2>
    <a:accent3>
      <a:srgbClr val="9C007F"/>
    </a:accent3>
    <a:accent4>
      <a:srgbClr val="68007F"/>
    </a:accent4>
    <a:accent5>
      <a:srgbClr val="005BD3"/>
    </a:accent5>
    <a:accent6>
      <a:srgbClr val="00349E"/>
    </a:accent6>
    <a:hlink>
      <a:srgbClr val="17BBFD"/>
    </a:hlink>
    <a:folHlink>
      <a:srgbClr val="FF79C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414</TotalTime>
  <Words>256</Words>
  <Application>Microsoft Office PowerPoint</Application>
  <PresentationFormat>Экран (4:3)</PresentationFormat>
  <Paragraphs>52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Franklin Gothic Book</vt:lpstr>
      <vt:lpstr>Times New Roman</vt:lpstr>
      <vt:lpstr>Wingdings 2</vt:lpstr>
      <vt:lpstr>Техническая</vt:lpstr>
      <vt:lpstr>Презентация PowerPoint</vt:lpstr>
      <vt:lpstr>Заявка на оценку. </vt:lpstr>
      <vt:lpstr>Презентация PowerPoint</vt:lpstr>
      <vt:lpstr>Презентация PowerPoint</vt:lpstr>
      <vt:lpstr>Кто это?</vt:lpstr>
      <vt:lpstr>Презентация PowerPoint</vt:lpstr>
      <vt:lpstr>Общие характеристики:</vt:lpstr>
      <vt:lpstr>Запишите предложения, вместо точек вставьте про барса нужное слово.</vt:lpstr>
      <vt:lpstr>Презентация PowerPoint</vt:lpstr>
      <vt:lpstr>Подберите 2 слова – синонима: какой барс на охоте</vt:lpstr>
      <vt:lpstr>Презентация PowerPoint</vt:lpstr>
      <vt:lpstr>Презентация PowerPoint</vt:lpstr>
      <vt:lpstr> Запишите это предложение. </vt:lpstr>
      <vt:lpstr>Ирбис – горный бриллиант</vt:lpstr>
      <vt:lpstr>Сохраним снежного барса!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Windows User</cp:lastModifiedBy>
  <cp:revision>55</cp:revision>
  <dcterms:modified xsi:type="dcterms:W3CDTF">2019-10-20T14:58:24Z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420853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