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7F3120C-B49F-4F30-BCEF-90A1F4839A20}">
          <p14:sldIdLst>
            <p14:sldId id="256"/>
          </p14:sldIdLst>
        </p14:section>
        <p14:section name="Раздел без заголовка" id="{2A5C388C-03EF-434E-A5FF-8C7048A15456}">
          <p14:sldIdLst>
            <p14:sldId id="260"/>
            <p14:sldId id="257"/>
            <p14:sldId id="258"/>
            <p14:sldId id="259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0783" autoAdjust="0"/>
  </p:normalViewPr>
  <p:slideViewPr>
    <p:cSldViewPr>
      <p:cViewPr varScale="1">
        <p:scale>
          <a:sx n="35" d="100"/>
          <a:sy n="35" d="100"/>
        </p:scale>
        <p:origin x="-147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655272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  <a:t>МОУ «Средняя общеобразовательная школа №3»</a:t>
            </a:r>
            <a:br>
              <a:rPr lang="ru-RU" sz="24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</a:br>
            <a:r>
              <a:rPr lang="ru-RU" sz="24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  <a:t/>
            </a:r>
            <a:br>
              <a:rPr lang="ru-RU" sz="24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</a:br>
            <a:r>
              <a:rPr lang="ru-RU" sz="24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  <a:t/>
            </a:r>
            <a:br>
              <a:rPr lang="ru-RU" sz="24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</a:br>
            <a:r>
              <a:rPr lang="ru-RU" sz="24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  <a:t/>
            </a:r>
            <a:br>
              <a:rPr lang="ru-RU" sz="24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</a:br>
            <a:r>
              <a:rPr lang="ru-RU" sz="54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  <a:t>Разработка урока</a:t>
            </a:r>
            <a:br>
              <a:rPr lang="ru-RU" sz="54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</a:br>
            <a:r>
              <a:rPr lang="ru-RU" sz="54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  <a:t> </a:t>
            </a:r>
            <a:r>
              <a:rPr lang="ru-RU" sz="5400" b="1" dirty="0">
                <a:solidFill>
                  <a:srgbClr val="F14124"/>
                </a:solidFill>
                <a:latin typeface="Arial Narrow" panose="020B0606020202030204" pitchFamily="34" charset="0"/>
              </a:rPr>
              <a:t>«Звучала симфония – пушки молчали»</a:t>
            </a:r>
            <a:br>
              <a:rPr lang="ru-RU" sz="5400" b="1" dirty="0">
                <a:solidFill>
                  <a:srgbClr val="F14124"/>
                </a:solidFill>
                <a:latin typeface="Arial Narrow" panose="020B0606020202030204" pitchFamily="34" charset="0"/>
              </a:rPr>
            </a:br>
            <a:r>
              <a:rPr lang="ru-RU" sz="54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  <a:t>                     </a:t>
            </a:r>
            <a:r>
              <a:rPr lang="ru-RU" sz="24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  <a:t>Автор: учитель музыки                					              Миронова Е. В.</a:t>
            </a:r>
            <a:br>
              <a:rPr lang="ru-RU" sz="24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</a:br>
            <a:r>
              <a:rPr lang="ru-RU" sz="54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  <a:t/>
            </a:r>
            <a:br>
              <a:rPr lang="ru-RU" sz="54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</a:br>
            <a:r>
              <a:rPr lang="ru-RU" sz="1600" b="1" dirty="0">
                <a:solidFill>
                  <a:srgbClr val="B4DCFA">
                    <a:lumMod val="25000"/>
                  </a:srgbClr>
                </a:solidFill>
                <a:latin typeface="Arial Narrow" panose="020B0606020202030204" pitchFamily="34" charset="0"/>
              </a:rPr>
              <a:t>г. Железногорск 2020 г.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7410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Люди черпали в музыке силы для боевых и трудовых подвигов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575" y="3068960"/>
            <a:ext cx="3657600" cy="2595843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3133534"/>
            <a:ext cx="3822700" cy="2538795"/>
          </a:xfrm>
        </p:spPr>
      </p:pic>
    </p:spTree>
    <p:extLst>
      <p:ext uri="{BB962C8B-B14F-4D97-AF65-F5344CB8AC3E}">
        <p14:creationId xmlns:p14="http://schemas.microsoft.com/office/powerpoint/2010/main" val="370216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С КЕЙСАМИ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3128698"/>
            <a:ext cx="3822700" cy="2548466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3128698"/>
            <a:ext cx="3822700" cy="2548466"/>
          </a:xfrm>
        </p:spPr>
      </p:pic>
    </p:spTree>
    <p:extLst>
      <p:ext uri="{BB962C8B-B14F-4D97-AF65-F5344CB8AC3E}">
        <p14:creationId xmlns:p14="http://schemas.microsoft.com/office/powerpoint/2010/main" val="383757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852936"/>
            <a:ext cx="6146181" cy="3451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8256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Тема Великой Отечественной войны вечно живая, именно потому, что люди хранят её в себе – непосредственно в своих знаниях и сердце.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25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317442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СПАСИБО ЗА ВНИМАНИЕ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Home-PC\Desktop\8 класс\1493308134_5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79092"/>
            <a:ext cx="8784975" cy="3090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32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640871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				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	</a:t>
            </a:r>
            <a:r>
              <a:rPr lang="ru-RU" sz="3200" b="1" dirty="0" smtClean="0">
                <a:solidFill>
                  <a:srgbClr val="FF0000"/>
                </a:solidFill>
              </a:rPr>
              <a:t>			</a:t>
            </a:r>
            <a:r>
              <a:rPr lang="ru-RU" sz="4900" b="1" dirty="0" smtClean="0">
                <a:solidFill>
                  <a:srgbClr val="FF0000"/>
                </a:solidFill>
              </a:rPr>
              <a:t>   УУД:</a:t>
            </a:r>
            <a:br>
              <a:rPr lang="ru-RU" sz="49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Личностные:</a:t>
            </a:r>
            <a:r>
              <a:rPr lang="ru-RU" sz="2000" b="1" u="sng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-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умение ответственно относится к учению, самообразованию на основе мотивации к познанию;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-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умение вести дискуссию, оценивать свою точку зрения в сравнении с мнением других обучающихся.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err="1">
                <a:solidFill>
                  <a:srgbClr val="FF0000"/>
                </a:solidFill>
              </a:rPr>
              <a:t>М</a:t>
            </a:r>
            <a:r>
              <a:rPr lang="ru-RU" sz="2000" b="1" dirty="0" err="1" smtClean="0">
                <a:solidFill>
                  <a:srgbClr val="FF0000"/>
                </a:solidFill>
              </a:rPr>
              <a:t>етапредметные</a:t>
            </a:r>
            <a:r>
              <a:rPr lang="ru-RU" sz="2000" b="1" dirty="0" smtClean="0">
                <a:solidFill>
                  <a:srgbClr val="FF0000"/>
                </a:solidFill>
              </a:rPr>
              <a:t>:</a:t>
            </a:r>
            <a:r>
              <a:rPr lang="ru-RU" sz="2000" b="1" u="sng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i="1" u="sng" dirty="0" smtClean="0">
                <a:solidFill>
                  <a:schemeClr val="tx2">
                    <a:lumMod val="75000"/>
                  </a:schemeClr>
                </a:solidFill>
              </a:rPr>
              <a:t>регулятивные: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-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умение осуществлять поиск информации, планировать свою деятельность, действовать по составленному плану, осуществлять самоконтроль;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i="1" u="sng" dirty="0">
                <a:solidFill>
                  <a:schemeClr val="tx2">
                    <a:lumMod val="75000"/>
                  </a:schemeClr>
                </a:solidFill>
              </a:rPr>
              <a:t>к</a:t>
            </a:r>
            <a:r>
              <a:rPr lang="ru-RU" sz="2000" b="1" i="1" u="sng" dirty="0" smtClean="0">
                <a:solidFill>
                  <a:schemeClr val="tx2">
                    <a:lumMod val="75000"/>
                  </a:schemeClr>
                </a:solidFill>
              </a:rPr>
              <a:t>оммуникативные: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-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умение работать в команде;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-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формирование согласованных действий, норм общения;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i="1" u="sng" dirty="0" smtClean="0">
                <a:solidFill>
                  <a:schemeClr val="tx2">
                    <a:lumMod val="75000"/>
                  </a:schemeClr>
                </a:solidFill>
              </a:rPr>
              <a:t>познавательные: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-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смысловое чтение, анализ объектов с целью выделения признаков, синтез – составление целого из частей;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-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умение осознавать широкие ассоциативные связи музыки с другими видами искусства и реальной жизнью.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Предметные:</a:t>
            </a:r>
            <a:r>
              <a:rPr lang="ru-RU" sz="2000" b="1" u="sng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u="sng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-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умение дать характеристику музыкальному произведению;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-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умение определять идею произведения с помощью анализа средств выразительности.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u="sng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u="sng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00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2592288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4400" dirty="0" smtClean="0">
                <a:solidFill>
                  <a:schemeClr val="accent6"/>
                </a:solidFill>
              </a:rPr>
              <a:t/>
            </a:r>
            <a:br>
              <a:rPr lang="ru-RU" sz="4400" dirty="0" smtClean="0">
                <a:solidFill>
                  <a:schemeClr val="accent6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ТИП УРОКА: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	   УРОК ОТКРЫТИЯ НОВЫХ 	   ЗНАНИЙ</a:t>
            </a:r>
            <a:endParaRPr lang="ru-RU" sz="4400" b="1" dirty="0">
              <a:solidFill>
                <a:schemeClr val="accent6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3284984"/>
            <a:ext cx="8928992" cy="2016224"/>
          </a:xfrm>
        </p:spPr>
        <p:txBody>
          <a:bodyPr>
            <a:normAutofit/>
          </a:bodyPr>
          <a:lstStyle/>
          <a:p>
            <a:pPr algn="l"/>
            <a:r>
              <a:rPr lang="ru-RU" sz="4400" b="1" dirty="0" smtClean="0">
                <a:solidFill>
                  <a:srgbClr val="FF0000"/>
                </a:solidFill>
              </a:rPr>
              <a:t>ФОРМА УРОКА: </a:t>
            </a:r>
          </a:p>
          <a:p>
            <a:pPr algn="l"/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	   УРОК - ИССЛЕДОВАНИЕ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51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19" y="260648"/>
            <a:ext cx="8784977" cy="2304256"/>
          </a:xfrm>
        </p:spPr>
        <p:txBody>
          <a:bodyPr>
            <a:normAutofit fontScale="90000"/>
          </a:bodyPr>
          <a:lstStyle/>
          <a:p>
            <a:pPr marL="0" lvl="0" indent="0" algn="l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400" dirty="0" smtClean="0">
                <a:solidFill>
                  <a:srgbClr val="F14124"/>
                </a:solidFill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srgbClr val="F14124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srgbClr val="F14124"/>
                </a:solidFill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F14124"/>
                </a:solidFill>
                <a:ea typeface="+mn-ea"/>
                <a:cs typeface="+mn-cs"/>
              </a:rPr>
            </a:br>
            <a:r>
              <a:rPr lang="ru-RU" sz="2400" dirty="0" smtClean="0">
                <a:solidFill>
                  <a:srgbClr val="F14124"/>
                </a:solidFill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srgbClr val="F14124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srgbClr val="F14124"/>
                </a:solidFill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F14124"/>
                </a:solidFill>
                <a:ea typeface="+mn-ea"/>
                <a:cs typeface="+mn-cs"/>
              </a:rPr>
            </a:br>
            <a:r>
              <a:rPr lang="ru-RU" sz="2400" dirty="0" smtClean="0">
                <a:solidFill>
                  <a:srgbClr val="F14124"/>
                </a:solidFill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srgbClr val="F14124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srgbClr val="F14124"/>
                </a:solidFill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F14124"/>
                </a:solidFill>
                <a:ea typeface="+mn-ea"/>
                <a:cs typeface="+mn-cs"/>
              </a:rPr>
            </a:br>
            <a:r>
              <a:rPr lang="ru-RU" sz="2400" dirty="0" smtClean="0">
                <a:solidFill>
                  <a:srgbClr val="F14124"/>
                </a:solidFill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srgbClr val="F14124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srgbClr val="F14124"/>
                </a:solidFill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F14124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srgbClr val="F14124"/>
                </a:solidFill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F14124"/>
                </a:solidFill>
                <a:ea typeface="+mn-ea"/>
                <a:cs typeface="+mn-cs"/>
              </a:rPr>
            </a:br>
            <a:r>
              <a:rPr lang="ru-RU" sz="2400" dirty="0" smtClean="0">
                <a:solidFill>
                  <a:srgbClr val="F14124"/>
                </a:solidFill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srgbClr val="F14124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srgbClr val="F14124"/>
                </a:solidFill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F14124"/>
                </a:solidFill>
                <a:ea typeface="+mn-ea"/>
                <a:cs typeface="+mn-cs"/>
              </a:rPr>
            </a:br>
            <a:r>
              <a:rPr lang="ru-RU" sz="2400" dirty="0" smtClean="0">
                <a:solidFill>
                  <a:srgbClr val="F14124"/>
                </a:solidFill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srgbClr val="F14124"/>
                </a:solidFill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F14124"/>
                </a:solidFill>
                <a:ea typeface="+mn-ea"/>
                <a:cs typeface="+mn-cs"/>
              </a:rPr>
              <a:t/>
            </a:r>
            <a:br>
              <a:rPr lang="ru-RU" sz="2400" b="1" dirty="0" smtClean="0">
                <a:solidFill>
                  <a:srgbClr val="F14124"/>
                </a:solidFill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F14124"/>
                </a:solidFill>
                <a:ea typeface="+mn-ea"/>
                <a:cs typeface="+mn-cs"/>
              </a:rPr>
              <a:t>ЦЕЛЬ</a:t>
            </a:r>
            <a:r>
              <a:rPr lang="ru-RU" sz="2400" b="1" dirty="0">
                <a:solidFill>
                  <a:srgbClr val="F14124"/>
                </a:solidFill>
                <a:ea typeface="+mn-ea"/>
                <a:cs typeface="+mn-cs"/>
              </a:rPr>
              <a:t>: </a:t>
            </a:r>
            <a:r>
              <a:rPr lang="ru-RU" sz="2400" b="1" dirty="0">
                <a:solidFill>
                  <a:srgbClr val="B4DCFA">
                    <a:lumMod val="25000"/>
                  </a:srgbClr>
                </a:solidFill>
                <a:ea typeface="+mn-ea"/>
                <a:cs typeface="+mn-cs"/>
              </a:rPr>
              <a:t>определить значение музыки в годы ВОВ; совершенствовать навыки анализа музыкальных произведений, формировать у учащихся музыкально – образное мышление на примере Симфонии №7 Д. Д. Шостаковича</a:t>
            </a:r>
            <a:r>
              <a:rPr lang="ru-RU" sz="2400" b="1" dirty="0" smtClean="0">
                <a:solidFill>
                  <a:srgbClr val="B4DCFA">
                    <a:lumMod val="25000"/>
                  </a:srgbClr>
                </a:solidFill>
                <a:ea typeface="+mn-ea"/>
                <a:cs typeface="+mn-cs"/>
              </a:rPr>
              <a:t>.</a:t>
            </a:r>
            <a:br>
              <a:rPr lang="ru-RU" sz="2400" b="1" dirty="0" smtClean="0">
                <a:solidFill>
                  <a:srgbClr val="B4DCFA">
                    <a:lumMod val="25000"/>
                  </a:srgbClr>
                </a:solidFill>
                <a:ea typeface="+mn-ea"/>
                <a:cs typeface="+mn-cs"/>
              </a:rPr>
            </a:br>
            <a:r>
              <a:rPr lang="ru-RU" sz="2400" b="1" dirty="0">
                <a:solidFill>
                  <a:srgbClr val="B4DCFA">
                    <a:lumMod val="25000"/>
                  </a:srgbClr>
                </a:solidFill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rgbClr val="B4DCFA">
                    <a:lumMod val="25000"/>
                  </a:srgbClr>
                </a:solidFill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B4DCFA">
                    <a:lumMod val="25000"/>
                  </a:srgbClr>
                </a:solidFill>
                <a:ea typeface="+mn-ea"/>
                <a:cs typeface="+mn-cs"/>
              </a:rPr>
              <a:t/>
            </a:r>
            <a:br>
              <a:rPr lang="ru-RU" sz="2400" b="1" dirty="0" smtClean="0">
                <a:solidFill>
                  <a:srgbClr val="B4DCFA">
                    <a:lumMod val="25000"/>
                  </a:srgbClr>
                </a:solidFill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F14124"/>
                </a:solidFill>
                <a:effectLst/>
                <a:ea typeface="+mn-ea"/>
                <a:cs typeface="+mn-cs"/>
              </a:rPr>
              <a:t>ЗАДАЧИ:</a:t>
            </a:r>
            <a:r>
              <a:rPr lang="ru-RU" sz="2400" b="1" dirty="0">
                <a:solidFill>
                  <a:srgbClr val="F14124"/>
                </a:solidFill>
                <a:effectLst/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rgbClr val="F14124"/>
                </a:solidFill>
                <a:effectLst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F14124"/>
                </a:solidFill>
                <a:effectLst/>
                <a:ea typeface="+mn-ea"/>
                <a:cs typeface="+mn-cs"/>
              </a:rPr>
              <a:t>- </a:t>
            </a:r>
            <a:r>
              <a:rPr lang="ru-RU" sz="2400" b="1" u="sng" dirty="0" smtClean="0">
                <a:solidFill>
                  <a:srgbClr val="B4DCFA">
                    <a:lumMod val="25000"/>
                  </a:srgbClr>
                </a:solidFill>
                <a:effectLst/>
                <a:ea typeface="+mn-ea"/>
                <a:cs typeface="+mn-cs"/>
              </a:rPr>
              <a:t>обучающие</a:t>
            </a:r>
            <a:r>
              <a:rPr lang="ru-RU" sz="2400" b="1" u="sng" dirty="0">
                <a:solidFill>
                  <a:srgbClr val="B4DCFA">
                    <a:lumMod val="25000"/>
                  </a:srgbClr>
                </a:solidFill>
                <a:effectLst/>
                <a:ea typeface="+mn-ea"/>
                <a:cs typeface="+mn-cs"/>
              </a:rPr>
              <a:t>:</a:t>
            </a:r>
            <a:r>
              <a:rPr lang="ru-RU" sz="2400" b="1" dirty="0">
                <a:solidFill>
                  <a:srgbClr val="B4DCFA">
                    <a:lumMod val="25000"/>
                  </a:srgbClr>
                </a:solidFill>
                <a:effectLst/>
                <a:ea typeface="+mn-ea"/>
                <a:cs typeface="+mn-cs"/>
              </a:rPr>
              <a:t> сформировать представление о роли искусства  в годы ВОВ и блокады Ленинграда на примере творчества Д. Д. Шостаковича, научить работать с новой информацией по теме;</a:t>
            </a:r>
            <a:br>
              <a:rPr lang="ru-RU" sz="2400" b="1" dirty="0">
                <a:solidFill>
                  <a:srgbClr val="B4DCFA">
                    <a:lumMod val="25000"/>
                  </a:srgbClr>
                </a:solidFill>
                <a:effectLst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FF0000"/>
                </a:solidFill>
                <a:effectLst/>
                <a:ea typeface="+mn-ea"/>
                <a:cs typeface="+mn-cs"/>
              </a:rPr>
              <a:t>-</a:t>
            </a:r>
            <a:r>
              <a:rPr lang="ru-RU" sz="2400" b="1" dirty="0" smtClean="0">
                <a:solidFill>
                  <a:schemeClr val="accent6"/>
                </a:solidFill>
                <a:effectLst/>
                <a:ea typeface="+mn-ea"/>
                <a:cs typeface="+mn-cs"/>
              </a:rPr>
              <a:t> </a:t>
            </a:r>
            <a:r>
              <a:rPr lang="ru-RU" sz="2400" b="1" u="sng" dirty="0" smtClean="0">
                <a:solidFill>
                  <a:srgbClr val="B4DCFA">
                    <a:lumMod val="25000"/>
                  </a:srgbClr>
                </a:solidFill>
                <a:effectLst/>
                <a:ea typeface="+mn-ea"/>
                <a:cs typeface="+mn-cs"/>
              </a:rPr>
              <a:t>развивающие</a:t>
            </a:r>
            <a:r>
              <a:rPr lang="ru-RU" sz="2400" b="1" u="sng" dirty="0">
                <a:solidFill>
                  <a:srgbClr val="B4DCFA">
                    <a:lumMod val="25000"/>
                  </a:srgbClr>
                </a:solidFill>
                <a:effectLst/>
                <a:ea typeface="+mn-ea"/>
                <a:cs typeface="+mn-cs"/>
              </a:rPr>
              <a:t>: </a:t>
            </a:r>
            <a:r>
              <a:rPr lang="ru-RU" sz="2400" b="1" dirty="0">
                <a:solidFill>
                  <a:srgbClr val="B4DCFA">
                    <a:lumMod val="25000"/>
                  </a:srgbClr>
                </a:solidFill>
                <a:effectLst/>
                <a:ea typeface="+mn-ea"/>
                <a:cs typeface="+mn-cs"/>
              </a:rPr>
              <a:t>развивать познавательный потенциал </a:t>
            </a:r>
            <a:r>
              <a:rPr lang="ru-RU" sz="2400" b="1" dirty="0" smtClean="0">
                <a:solidFill>
                  <a:srgbClr val="B4DCFA">
                    <a:lumMod val="25000"/>
                  </a:srgbClr>
                </a:solidFill>
                <a:effectLst/>
                <a:ea typeface="+mn-ea"/>
                <a:cs typeface="+mn-cs"/>
              </a:rPr>
              <a:t>учащихся, </a:t>
            </a:r>
            <a:r>
              <a:rPr lang="ru-RU" sz="2400" b="1" dirty="0">
                <a:solidFill>
                  <a:srgbClr val="B4DCFA">
                    <a:lumMod val="25000"/>
                  </a:srgbClr>
                </a:solidFill>
                <a:effectLst/>
                <a:ea typeface="+mn-ea"/>
                <a:cs typeface="+mn-cs"/>
              </a:rPr>
              <a:t>а также способность – работать в группе и участвовать в диалоге;</a:t>
            </a:r>
            <a:br>
              <a:rPr lang="ru-RU" sz="2400" b="1" dirty="0">
                <a:solidFill>
                  <a:srgbClr val="B4DCFA">
                    <a:lumMod val="25000"/>
                  </a:srgbClr>
                </a:solidFill>
                <a:effectLst/>
                <a:ea typeface="+mn-ea"/>
                <a:cs typeface="+mn-cs"/>
              </a:rPr>
            </a:br>
            <a:r>
              <a:rPr lang="ru-RU" sz="2400" b="1" dirty="0" smtClean="0">
                <a:solidFill>
                  <a:srgbClr val="FF0000"/>
                </a:solidFill>
                <a:effectLst/>
                <a:ea typeface="+mn-ea"/>
                <a:cs typeface="+mn-cs"/>
              </a:rPr>
              <a:t>-</a:t>
            </a:r>
            <a:r>
              <a:rPr lang="ru-RU" sz="2400" b="1" dirty="0" smtClean="0">
                <a:solidFill>
                  <a:schemeClr val="accent6"/>
                </a:solidFill>
                <a:effectLst/>
                <a:ea typeface="+mn-ea"/>
                <a:cs typeface="+mn-cs"/>
              </a:rPr>
              <a:t> </a:t>
            </a:r>
            <a:r>
              <a:rPr lang="ru-RU" sz="2400" b="1" u="sng" dirty="0" smtClean="0">
                <a:solidFill>
                  <a:srgbClr val="B4DCFA">
                    <a:lumMod val="25000"/>
                  </a:srgbClr>
                </a:solidFill>
                <a:effectLst/>
                <a:ea typeface="+mn-ea"/>
                <a:cs typeface="+mn-cs"/>
              </a:rPr>
              <a:t>воспитательные</a:t>
            </a:r>
            <a:r>
              <a:rPr lang="ru-RU" sz="2400" b="1" u="sng" dirty="0">
                <a:solidFill>
                  <a:srgbClr val="B4DCFA">
                    <a:lumMod val="25000"/>
                  </a:srgbClr>
                </a:solidFill>
                <a:effectLst/>
                <a:ea typeface="+mn-ea"/>
                <a:cs typeface="+mn-cs"/>
              </a:rPr>
              <a:t>:</a:t>
            </a:r>
            <a:r>
              <a:rPr lang="ru-RU" sz="2400" b="1" dirty="0">
                <a:solidFill>
                  <a:srgbClr val="B4DCFA">
                    <a:lumMod val="25000"/>
                  </a:srgbClr>
                </a:solidFill>
                <a:effectLst/>
                <a:ea typeface="+mn-ea"/>
                <a:cs typeface="+mn-cs"/>
              </a:rPr>
              <a:t> воспитание патриотизма и чувства любви к Родине, нравственных качеств личности на примерах  мужества народа в годы ВОВ и через знакомство с музыкальным шедевром, созданным в военное время.</a:t>
            </a:r>
            <a:br>
              <a:rPr lang="ru-RU" sz="2400" b="1" dirty="0">
                <a:solidFill>
                  <a:srgbClr val="B4DCFA">
                    <a:lumMod val="25000"/>
                  </a:srgbClr>
                </a:solidFill>
                <a:effectLst/>
                <a:ea typeface="+mn-ea"/>
                <a:cs typeface="+mn-cs"/>
              </a:rPr>
            </a:br>
            <a:endParaRPr lang="ru-RU" sz="24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62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712968" cy="6120680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ТЕХНОЛОГИИ:</a:t>
            </a:r>
            <a:r>
              <a:rPr lang="ru-RU" sz="3200" b="1" dirty="0" smtClean="0">
                <a:solidFill>
                  <a:schemeClr val="accent6"/>
                </a:solidFill>
              </a:rPr>
              <a:t/>
            </a:r>
            <a:br>
              <a:rPr lang="ru-RU" sz="3200" b="1" dirty="0" smtClean="0">
                <a:solidFill>
                  <a:schemeClr val="accent6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-</a:t>
            </a:r>
            <a:r>
              <a:rPr lang="ru-RU" sz="3200" b="1" dirty="0" smtClean="0">
                <a:solidFill>
                  <a:schemeClr val="accent6"/>
                </a:solidFill>
              </a:rPr>
              <a:t>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ПРОБЛЕМНОЕ ОБУЧЕНИЕ;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-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 РАЗВИВАЮЩЕЕ ОБУЧЕНИЕ;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-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 ЭВРИСТИЧЕСКОЕ ОБУЧЕНИЕ;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-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 ЛИЧНОСТНО–ОРИЕНТИРОВАННОЕ ОБУЧЕНИЕ.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b="1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МЕТОДЫ:</a:t>
            </a:r>
            <a:r>
              <a:rPr lang="ru-RU" sz="3200" b="1" dirty="0" smtClean="0">
                <a:solidFill>
                  <a:schemeClr val="accent6"/>
                </a:solidFill>
              </a:rPr>
              <a:t/>
            </a:r>
            <a:br>
              <a:rPr lang="ru-RU" sz="3200" b="1" dirty="0" smtClean="0">
                <a:solidFill>
                  <a:schemeClr val="accent6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-</a:t>
            </a:r>
            <a:r>
              <a:rPr lang="ru-RU" sz="3200" b="1" dirty="0" smtClean="0">
                <a:solidFill>
                  <a:schemeClr val="accent6"/>
                </a:solidFill>
              </a:rPr>
              <a:t>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ОБЪЯСНИТЕЛЬНО-ИЛЛЮСТРАТИВНЫЙ;</a:t>
            </a:r>
            <a:r>
              <a:rPr lang="ru-RU" sz="3200" b="1" dirty="0" smtClean="0">
                <a:solidFill>
                  <a:schemeClr val="accent6"/>
                </a:solidFill>
              </a:rPr>
              <a:t/>
            </a:r>
            <a:br>
              <a:rPr lang="ru-RU" sz="3200" b="1" dirty="0" smtClean="0">
                <a:solidFill>
                  <a:schemeClr val="accent6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-</a:t>
            </a:r>
            <a:r>
              <a:rPr lang="ru-RU" sz="3200" b="1" dirty="0" smtClean="0">
                <a:solidFill>
                  <a:schemeClr val="accent6"/>
                </a:solidFill>
              </a:rPr>
              <a:t>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ПРОБЛЕМНЫЙ;</a:t>
            </a:r>
            <a:r>
              <a:rPr lang="ru-RU" sz="3200" b="1" dirty="0" smtClean="0">
                <a:solidFill>
                  <a:schemeClr val="accent6"/>
                </a:solidFill>
              </a:rPr>
              <a:t/>
            </a:r>
            <a:br>
              <a:rPr lang="ru-RU" sz="3200" b="1" dirty="0" smtClean="0">
                <a:solidFill>
                  <a:schemeClr val="accent6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-</a:t>
            </a:r>
            <a:r>
              <a:rPr lang="ru-RU" sz="3200" b="1" dirty="0" smtClean="0">
                <a:solidFill>
                  <a:schemeClr val="accent6"/>
                </a:solidFill>
              </a:rPr>
              <a:t>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РЕПРОДУКТИВНЫЙ;</a:t>
            </a:r>
            <a:r>
              <a:rPr lang="ru-RU" sz="3200" b="1" dirty="0" smtClean="0">
                <a:solidFill>
                  <a:schemeClr val="accent6"/>
                </a:solidFill>
              </a:rPr>
              <a:t/>
            </a:r>
            <a:br>
              <a:rPr lang="ru-RU" sz="3200" b="1" dirty="0" smtClean="0">
                <a:solidFill>
                  <a:schemeClr val="accent6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-</a:t>
            </a:r>
            <a:r>
              <a:rPr lang="ru-RU" sz="3200" b="1" dirty="0" smtClean="0">
                <a:solidFill>
                  <a:schemeClr val="accent6"/>
                </a:solidFill>
              </a:rPr>
              <a:t>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ИССЛЕДОВАТЕЛЬСКИЙ.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sz="32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10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РАБОТА ДЕТЕЙ ПО ГРУППАМ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3068960"/>
            <a:ext cx="3822700" cy="2608204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152" y="3068960"/>
            <a:ext cx="3822192" cy="2592288"/>
          </a:xfrm>
        </p:spPr>
      </p:pic>
    </p:spTree>
    <p:extLst>
      <p:ext uri="{BB962C8B-B14F-4D97-AF65-F5344CB8AC3E}">
        <p14:creationId xmlns:p14="http://schemas.microsoft.com/office/powerpoint/2010/main" val="269664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37112"/>
            <a:ext cx="8219256" cy="216024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 нечеловеческих условиях блокадного Ленинграда готовилось исполнение 7-ой симфонии Д. Шостаковича.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14-ый артиллерийский полк заставил на время концерта замолчать вражеский огонь, а симфония транслировалась по радио на весь город.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640960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3311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2082560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«Когда говорят пушки     «Война </a:t>
            </a:r>
            <a:r>
              <a:rPr lang="ru-RU" sz="3200" b="1" dirty="0" err="1" smtClean="0">
                <a:solidFill>
                  <a:srgbClr val="FF0000"/>
                </a:solidFill>
              </a:rPr>
              <a:t>приходяща</a:t>
            </a:r>
            <a:r>
              <a:rPr lang="ru-RU" sz="3200" b="1" dirty="0" smtClean="0">
                <a:solidFill>
                  <a:srgbClr val="FF0000"/>
                </a:solidFill>
              </a:rPr>
              <a:t>, – музы молчат»                    а музыка вечна»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3174571"/>
            <a:ext cx="3822700" cy="2456721"/>
          </a:xfrm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4283" y="2680662"/>
            <a:ext cx="2664183" cy="3444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516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338328"/>
            <a:ext cx="4320480" cy="125272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Александр Зацепа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332656"/>
            <a:ext cx="3888432" cy="129614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Таня Савичева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19872" y="4221088"/>
            <a:ext cx="5050520" cy="2520279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Агнэса</a:t>
            </a:r>
            <a:r>
              <a:rPr lang="ru-RU" sz="4000" b="1" dirty="0" smtClean="0">
                <a:solidFill>
                  <a:srgbClr val="FF0000"/>
                </a:solidFill>
              </a:rPr>
              <a:t> Толкачёва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091018"/>
            <a:ext cx="3822700" cy="2023782"/>
          </a:xfrm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221088"/>
            <a:ext cx="245172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026568"/>
            <a:ext cx="3384376" cy="2088232"/>
          </a:xfrm>
        </p:spPr>
      </p:pic>
    </p:spTree>
    <p:extLst>
      <p:ext uri="{BB962C8B-B14F-4D97-AF65-F5344CB8AC3E}">
        <p14:creationId xmlns:p14="http://schemas.microsoft.com/office/powerpoint/2010/main" val="302394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364</TotalTime>
  <Words>89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МОУ «Средняя общеобразовательная школа №3»    Разработка урока  «Звучала симфония – пушки молчали»                      Автор: учитель музыки                                   Миронова Е. В.  г. Железногорск 2020 г.</vt:lpstr>
      <vt:lpstr>            УУД: Личностные: - умение ответственно относится к учению, самообразованию на основе мотивации к познанию; - умение вести дискуссию, оценивать свою точку зрения в сравнении с мнением других обучающихся. Метапредметные: регулятивные: - умение осуществлять поиск информации, планировать свою деятельность, действовать по составленному плану, осуществлять самоконтроль; коммуникативные: - умение работать в команде; - формирование согласованных действий, норм общения; познавательные: - смысловое чтение, анализ объектов с целью выделения признаков, синтез – составление целого из частей; - умение осознавать широкие ассоциативные связи музыки с другими видами искусства и реальной жизнью. Предметные: - умение дать характеристику музыкальному произведению; - умение определять идею произведения с помощью анализа средств выразительности.  </vt:lpstr>
      <vt:lpstr> ТИП УРОКА:     УРОК ОТКРЫТИЯ НОВЫХ     ЗНАНИЙ</vt:lpstr>
      <vt:lpstr>             ЦЕЛЬ: определить значение музыки в годы ВОВ; совершенствовать навыки анализа музыкальных произведений, формировать у учащихся музыкально – образное мышление на примере Симфонии №7 Д. Д. Шостаковича.   ЗАДАЧИ: - обучающие: сформировать представление о роли искусства  в годы ВОВ и блокады Ленинграда на примере творчества Д. Д. Шостаковича, научить работать с новой информацией по теме; - развивающие: развивать познавательный потенциал учащихся, а также способность – работать в группе и участвовать в диалоге; - воспитательные: воспитание патриотизма и чувства любви к Родине, нравственных качеств личности на примерах  мужества народа в годы ВОВ и через знакомство с музыкальным шедевром, созданным в военное время. </vt:lpstr>
      <vt:lpstr>ТЕХНОЛОГИИ: - ПРОБЛЕМНОЕ ОБУЧЕНИЕ; - РАЗВИВАЮЩЕЕ ОБУЧЕНИЕ; - ЭВРИСТИЧЕСКОЕ ОБУЧЕНИЕ; - ЛИЧНОСТНО–ОРИЕНТИРОВАННОЕ ОБУЧЕНИЕ.  МЕТОДЫ: - ОБЪЯСНИТЕЛЬНО-ИЛЛЮСТРАТИВНЫЙ; - ПРОБЛЕМНЫЙ; - РЕПРОДУКТИВНЫЙ; - ИССЛЕДОВАТЕЛЬСКИЙ. </vt:lpstr>
      <vt:lpstr>РАБОТА ДЕТЕЙ ПО ГРУППАМ</vt:lpstr>
      <vt:lpstr>В нечеловеческих условиях блокадного Ленинграда готовилось исполнение 7-ой симфонии Д. Шостаковича. 14-ый артиллерийский полк заставил на время концерта замолчать вражеский огонь, а симфония транслировалась по радио на весь город.</vt:lpstr>
      <vt:lpstr>«Когда говорят пушки     «Война приходяща, – музы молчат»                    а музыка вечна»</vt:lpstr>
      <vt:lpstr>Александр Зацепа</vt:lpstr>
      <vt:lpstr>Люди черпали в музыке силы для боевых и трудовых подвигов</vt:lpstr>
      <vt:lpstr>РАБОТА С КЕЙСАМИ</vt:lpstr>
      <vt:lpstr>Тема Великой Отечественной войны вечно живая, именно потому, что люди хранят её в себе – непосредственно в своих знаниях и сердце.</vt:lpstr>
      <vt:lpstr>   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«Средняя общеобразовательная школа №3»   Разработка урока «Звучала симфония – пушки молчали»                      Автор: учитель музыки                                   Миронова Е. В.   г. Железног</dc:title>
  <dc:creator>Home-PC</dc:creator>
  <cp:lastModifiedBy>Home-PC</cp:lastModifiedBy>
  <cp:revision>39</cp:revision>
  <dcterms:created xsi:type="dcterms:W3CDTF">2020-10-24T13:31:54Z</dcterms:created>
  <dcterms:modified xsi:type="dcterms:W3CDTF">2021-04-18T16:55:48Z</dcterms:modified>
</cp:coreProperties>
</file>