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3" r:id="rId3"/>
    <p:sldId id="274" r:id="rId4"/>
    <p:sldId id="272" r:id="rId5"/>
    <p:sldId id="266" r:id="rId6"/>
    <p:sldId id="310" r:id="rId7"/>
    <p:sldId id="323" r:id="rId8"/>
    <p:sldId id="267" r:id="rId9"/>
    <p:sldId id="320" r:id="rId10"/>
    <p:sldId id="268" r:id="rId11"/>
    <p:sldId id="304" r:id="rId12"/>
    <p:sldId id="308" r:id="rId13"/>
    <p:sldId id="309" r:id="rId14"/>
    <p:sldId id="312" r:id="rId15"/>
    <p:sldId id="313" r:id="rId16"/>
    <p:sldId id="318" r:id="rId17"/>
    <p:sldId id="327" r:id="rId18"/>
    <p:sldId id="269" r:id="rId19"/>
    <p:sldId id="271" r:id="rId20"/>
    <p:sldId id="325" r:id="rId21"/>
    <p:sldId id="321" r:id="rId22"/>
    <p:sldId id="326" r:id="rId23"/>
    <p:sldId id="322" r:id="rId24"/>
    <p:sldId id="277" r:id="rId25"/>
    <p:sldId id="32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5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89096ps.ucoz.ru/" TargetMode="Externa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8.jpe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Виртуальная экскурсия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село </a:t>
            </a:r>
            <a:r>
              <a:rPr lang="ru-RU" b="1" dirty="0" err="1" smtClean="0">
                <a:solidFill>
                  <a:srgbClr val="002060"/>
                </a:solidFill>
              </a:rPr>
              <a:t>Панаевск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Ямальского</a:t>
            </a:r>
            <a:r>
              <a:rPr lang="ru-RU" b="1" dirty="0" smtClean="0">
                <a:solidFill>
                  <a:srgbClr val="002060"/>
                </a:solidFill>
              </a:rPr>
              <a:t> района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Ямало-Ненецкого автономного округа</a:t>
            </a:r>
          </a:p>
          <a:p>
            <a:pPr marL="0" indent="0" algn="ctr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Экскурсоводы: обучающиеся 3в класса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                                   </a:t>
            </a:r>
            <a:r>
              <a:rPr lang="ru-RU" sz="2400" b="1" dirty="0" err="1" smtClean="0">
                <a:solidFill>
                  <a:srgbClr val="002060"/>
                </a:solidFill>
              </a:rPr>
              <a:t>Окотэтто</a:t>
            </a:r>
            <a:r>
              <a:rPr lang="ru-RU" sz="2400" b="1" dirty="0" smtClean="0">
                <a:solidFill>
                  <a:srgbClr val="002060"/>
                </a:solidFill>
              </a:rPr>
              <a:t> Вероника, </a:t>
            </a:r>
            <a:r>
              <a:rPr lang="ru-RU" sz="2400" b="1" dirty="0" err="1" smtClean="0">
                <a:solidFill>
                  <a:srgbClr val="002060"/>
                </a:solidFill>
              </a:rPr>
              <a:t>Пырирко</a:t>
            </a:r>
            <a:r>
              <a:rPr lang="ru-RU" sz="2400" b="1" dirty="0" smtClean="0">
                <a:solidFill>
                  <a:srgbClr val="002060"/>
                </a:solidFill>
              </a:rPr>
              <a:t> Екатерина, </a:t>
            </a:r>
            <a:r>
              <a:rPr lang="ru-RU" sz="2400" b="1" dirty="0" err="1" smtClean="0">
                <a:solidFill>
                  <a:srgbClr val="002060"/>
                </a:solidFill>
              </a:rPr>
              <a:t>Сэротэтто</a:t>
            </a:r>
            <a:r>
              <a:rPr lang="ru-RU" sz="2400" b="1" dirty="0" smtClean="0">
                <a:solidFill>
                  <a:srgbClr val="002060"/>
                </a:solidFill>
              </a:rPr>
              <a:t> Татьяна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2021 год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80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746"/>
    </mc:Choice>
    <mc:Fallback xmlns="">
      <p:transition spd="slow" advTm="21746"/>
    </mc:Fallback>
  </mc:AlternateContent>
  <p:timing>
    <p:tnLst>
      <p:par>
        <p:cTn id="1" dur="indefinite" restart="never" nodeType="tmRoot"/>
      </p:par>
    </p:tnLst>
  </p:timing>
  <p:extLst mod="1">
    <p:ext uri="{E180D4A7-C9FB-4DFB-919C-405C955672EB}">
      <p14:showEvtLst xmlns:p14="http://schemas.microsoft.com/office/powerpoint/2010/main">
        <p14:playEvt time="0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sun9-42.userapi.com/impf/c625130/v625130238/1efd6/n1b1vcMCemg.jpg?size=604x221&amp;quality=96&amp;proxy=1&amp;sign=c6405c4b2f90290061a8ea4c024b6620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0648"/>
            <a:ext cx="5544616" cy="2028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0" t="5900" r="9050"/>
          <a:stretch/>
        </p:blipFill>
        <p:spPr>
          <a:xfrm>
            <a:off x="2051720" y="2389578"/>
            <a:ext cx="1805533" cy="2129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" t="12201" r="25588" b="9051"/>
          <a:stretch/>
        </p:blipFill>
        <p:spPr>
          <a:xfrm>
            <a:off x="4608004" y="2360234"/>
            <a:ext cx="2668601" cy="2129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763688" y="4518678"/>
            <a:ext cx="561662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>
                <a:solidFill>
                  <a:srgbClr val="002060"/>
                </a:solidFill>
              </a:rPr>
              <a:t>Панаевская</a:t>
            </a:r>
            <a:r>
              <a:rPr lang="ru-RU" sz="2000" b="1" dirty="0">
                <a:solidFill>
                  <a:srgbClr val="002060"/>
                </a:solidFill>
              </a:rPr>
              <a:t> школа-интернат - это не только образовательное учреждение, но и культурно-досуговый центр посёлка. Новости о МКОУ «</a:t>
            </a:r>
            <a:r>
              <a:rPr lang="ru-RU" sz="2000" b="1" dirty="0" err="1">
                <a:solidFill>
                  <a:srgbClr val="002060"/>
                </a:solidFill>
              </a:rPr>
              <a:t>Панаевская</a:t>
            </a:r>
            <a:r>
              <a:rPr lang="ru-RU" sz="2000" b="1" dirty="0">
                <a:solidFill>
                  <a:srgbClr val="002060"/>
                </a:solidFill>
              </a:rPr>
              <a:t> школа-интернат» вы </a:t>
            </a:r>
            <a:r>
              <a:rPr lang="ru-RU" sz="2000" b="1" dirty="0" smtClean="0">
                <a:solidFill>
                  <a:srgbClr val="002060"/>
                </a:solidFill>
              </a:rPr>
              <a:t>можете узнать </a:t>
            </a:r>
            <a:r>
              <a:rPr lang="ru-RU" sz="2000" b="1" dirty="0">
                <a:solidFill>
                  <a:srgbClr val="002060"/>
                </a:solidFill>
              </a:rPr>
              <a:t>на сайте нашей </a:t>
            </a:r>
            <a:r>
              <a:rPr lang="ru-RU" sz="2000" b="1" dirty="0" smtClean="0">
                <a:solidFill>
                  <a:srgbClr val="002060"/>
                </a:solidFill>
              </a:rPr>
              <a:t>школы</a:t>
            </a:r>
            <a:r>
              <a:rPr lang="en-US" sz="2000" b="1" dirty="0">
                <a:solidFill>
                  <a:srgbClr val="002060"/>
                </a:solidFill>
              </a:rPr>
              <a:t> 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en-US" sz="2000" b="1" u="sng" dirty="0" smtClean="0">
                <a:hlinkClick r:id="rId5"/>
              </a:rPr>
              <a:t>http</a:t>
            </a:r>
            <a:r>
              <a:rPr lang="ru-RU" sz="2000" b="1" u="sng" dirty="0">
                <a:hlinkClick r:id="rId5"/>
              </a:rPr>
              <a:t>://89096</a:t>
            </a:r>
            <a:r>
              <a:rPr lang="en-US" sz="2000" b="1" u="sng" dirty="0" err="1">
                <a:hlinkClick r:id="rId5"/>
              </a:rPr>
              <a:t>ps</a:t>
            </a:r>
            <a:r>
              <a:rPr lang="ru-RU" sz="2000" b="1" u="sng" dirty="0">
                <a:hlinkClick r:id="rId5"/>
              </a:rPr>
              <a:t>.</a:t>
            </a:r>
            <a:r>
              <a:rPr lang="en-US" sz="2000" b="1" u="sng" dirty="0" err="1">
                <a:hlinkClick r:id="rId5"/>
              </a:rPr>
              <a:t>ucoz</a:t>
            </a:r>
            <a:r>
              <a:rPr lang="ru-RU" sz="2000" b="1" u="sng" dirty="0">
                <a:hlinkClick r:id="rId5"/>
              </a:rPr>
              <a:t>.</a:t>
            </a:r>
            <a:r>
              <a:rPr lang="en-US" sz="2000" b="1" u="sng" dirty="0" err="1">
                <a:hlinkClick r:id="rId5"/>
              </a:rPr>
              <a:t>ru</a:t>
            </a:r>
            <a:r>
              <a:rPr lang="ru-RU" sz="2000" b="1" u="sng" dirty="0">
                <a:hlinkClick r:id="rId5"/>
              </a:rPr>
              <a:t>/</a:t>
            </a:r>
            <a:endParaRPr lang="ru-RU" sz="2000" dirty="0"/>
          </a:p>
          <a:p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0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8" t="4851" b="37400"/>
          <a:stretch/>
        </p:blipFill>
        <p:spPr>
          <a:xfrm>
            <a:off x="1645537" y="764704"/>
            <a:ext cx="5364000" cy="257673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9672" y="3468099"/>
            <a:ext cx="565203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endParaRPr lang="ru-RU" dirty="0" smtClean="0"/>
          </a:p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Дети </a:t>
            </a:r>
            <a:r>
              <a:rPr lang="ru-RU" sz="2000" b="1" dirty="0">
                <a:solidFill>
                  <a:srgbClr val="002060"/>
                </a:solidFill>
              </a:rPr>
              <a:t>оленеводов проживают в уютном интернате </a:t>
            </a:r>
            <a:r>
              <a:rPr lang="ru-RU" sz="2000" b="1" dirty="0" err="1">
                <a:solidFill>
                  <a:srgbClr val="002060"/>
                </a:solidFill>
              </a:rPr>
              <a:t>Панаевской</a:t>
            </a:r>
            <a:r>
              <a:rPr lang="ru-RU" sz="2000" b="1" dirty="0">
                <a:solidFill>
                  <a:srgbClr val="002060"/>
                </a:solidFill>
              </a:rPr>
              <a:t>-школы интерната. Для детей созданы все условия.</a:t>
            </a:r>
          </a:p>
        </p:txBody>
      </p:sp>
    </p:spTree>
    <p:extLst>
      <p:ext uri="{BB962C8B-B14F-4D97-AF65-F5344CB8AC3E}">
        <p14:creationId xmlns:p14="http://schemas.microsoft.com/office/powerpoint/2010/main" val="54398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b="5900"/>
          <a:stretch/>
        </p:blipFill>
        <p:spPr>
          <a:xfrm>
            <a:off x="683568" y="116632"/>
            <a:ext cx="2520000" cy="36011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95"/>
          <a:stretch/>
        </p:blipFill>
        <p:spPr bwMode="auto">
          <a:xfrm>
            <a:off x="3563800" y="261348"/>
            <a:ext cx="2952328" cy="3456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 t="650" r="12201" b="3801"/>
          <a:stretch/>
        </p:blipFill>
        <p:spPr>
          <a:xfrm>
            <a:off x="6876360" y="247059"/>
            <a:ext cx="1872000" cy="33402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" t="6951" r="10625" b="3801"/>
          <a:stretch/>
        </p:blipFill>
        <p:spPr>
          <a:xfrm>
            <a:off x="3365964" y="3847908"/>
            <a:ext cx="3348000" cy="2587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778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 b="17450"/>
          <a:stretch/>
        </p:blipFill>
        <p:spPr>
          <a:xfrm>
            <a:off x="755576" y="317471"/>
            <a:ext cx="3096000" cy="32507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11151"/>
          <a:stretch/>
        </p:blipFill>
        <p:spPr>
          <a:xfrm>
            <a:off x="773656" y="3565703"/>
            <a:ext cx="3772645" cy="26716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flipV="1">
            <a:off x="4932040" y="3933055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4117721"/>
            <a:ext cx="352839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b="1" dirty="0">
                <a:solidFill>
                  <a:srgbClr val="002060"/>
                </a:solidFill>
              </a:rPr>
              <a:t>В 2019 году </a:t>
            </a:r>
            <a:r>
              <a:rPr lang="ru-RU" sz="2000" b="1" dirty="0" smtClean="0">
                <a:solidFill>
                  <a:srgbClr val="002060"/>
                </a:solidFill>
              </a:rPr>
              <a:t>была  проведена реконструкция </a:t>
            </a:r>
            <a:r>
              <a:rPr lang="ru-RU" sz="2000" b="1" dirty="0">
                <a:solidFill>
                  <a:srgbClr val="002060"/>
                </a:solidFill>
              </a:rPr>
              <a:t>парка, который находится в центре посёлка. </a:t>
            </a:r>
          </a:p>
          <a:p>
            <a:pPr indent="457200"/>
            <a:r>
              <a:rPr lang="ru-RU" b="1" dirty="0">
                <a:solidFill>
                  <a:srgbClr val="0070C0"/>
                </a:solidFill>
              </a:rPr>
              <a:t> </a:t>
            </a:r>
          </a:p>
        </p:txBody>
      </p:sp>
      <p:pic>
        <p:nvPicPr>
          <p:cNvPr id="7170" name="Picture 2" descr="https://sun6-13.userapi.com/xztUAh8uR01eBopXl3llXOZzwr7q6OnFMINJKw/jqctSqjb4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601" y="620687"/>
            <a:ext cx="3097322" cy="274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57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" t="21651" r="19201" b="27950"/>
          <a:stretch/>
        </p:blipFill>
        <p:spPr>
          <a:xfrm>
            <a:off x="827584" y="817411"/>
            <a:ext cx="3744416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16401" r="19200" b="8001"/>
          <a:stretch/>
        </p:blipFill>
        <p:spPr>
          <a:xfrm>
            <a:off x="5796136" y="476672"/>
            <a:ext cx="2052000" cy="388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1043606" y="4694366"/>
            <a:ext cx="6984777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        </a:t>
            </a:r>
            <a:r>
              <a:rPr lang="ru-RU" sz="2000" b="1" dirty="0" smtClean="0">
                <a:solidFill>
                  <a:srgbClr val="002060"/>
                </a:solidFill>
              </a:rPr>
              <a:t>Медицинские </a:t>
            </a:r>
            <a:r>
              <a:rPr lang="ru-RU" sz="2000" b="1" dirty="0">
                <a:solidFill>
                  <a:srgbClr val="002060"/>
                </a:solidFill>
              </a:rPr>
              <a:t>работники врачебной амбулатории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                    села </a:t>
            </a:r>
            <a:r>
              <a:rPr lang="ru-RU" sz="2000" b="1" dirty="0" err="1">
                <a:solidFill>
                  <a:srgbClr val="002060"/>
                </a:solidFill>
              </a:rPr>
              <a:t>Панаевск</a:t>
            </a:r>
            <a:r>
              <a:rPr lang="ru-RU" sz="2000" b="1" dirty="0">
                <a:solidFill>
                  <a:srgbClr val="002060"/>
                </a:solidFill>
              </a:rPr>
              <a:t> всегда окажут помощь.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1215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1" t="2750" r="12201" b="20600"/>
          <a:stretch/>
        </p:blipFill>
        <p:spPr>
          <a:xfrm>
            <a:off x="994060" y="871388"/>
            <a:ext cx="2556000" cy="358823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6951" r="3800" b="19550"/>
          <a:stretch/>
        </p:blipFill>
        <p:spPr>
          <a:xfrm>
            <a:off x="4906532" y="871388"/>
            <a:ext cx="3348000" cy="3550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56567" y="4749244"/>
            <a:ext cx="63367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>
                <a:solidFill>
                  <a:srgbClr val="002060"/>
                </a:solidFill>
              </a:rPr>
              <a:t>Важнейшими отраслями хозяйства коренных народов издревле были и остаются оленеводство, рыболовство, охота. В нашем округе самое крупное поголовье  оленей в России.</a:t>
            </a:r>
          </a:p>
        </p:txBody>
      </p:sp>
    </p:spTree>
    <p:extLst>
      <p:ext uri="{BB962C8B-B14F-4D97-AF65-F5344CB8AC3E}">
        <p14:creationId xmlns:p14="http://schemas.microsoft.com/office/powerpoint/2010/main" val="271406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0" t="17451" r="23401" b="25850"/>
          <a:stretch/>
        </p:blipFill>
        <p:spPr>
          <a:xfrm>
            <a:off x="6431432" y="692696"/>
            <a:ext cx="2448000" cy="2812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 descr="https://sdelanounas.ru/i/a/w/1/f_aW1nLWZvdGtpLnlhbmRleC5ydS9nZXQvMTU1ODMvMTI0MDM3OTMwLjQ4LzBfMTQ2ODQyXzcxOTc2Y2JlX1hMLmpwZz9fX2lkPTU4MjY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65" y="327790"/>
            <a:ext cx="5760000" cy="354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25414" y="4149080"/>
            <a:ext cx="80510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2000" b="1" dirty="0" smtClean="0">
                <a:solidFill>
                  <a:srgbClr val="002060"/>
                </a:solidFill>
              </a:rPr>
              <a:t>Филиал </a:t>
            </a:r>
            <a:r>
              <a:rPr lang="ru-RU" sz="2000" b="1" dirty="0">
                <a:solidFill>
                  <a:srgbClr val="002060"/>
                </a:solidFill>
              </a:rPr>
              <a:t>МБУК ЯЦКС </a:t>
            </a:r>
            <a:r>
              <a:rPr lang="ru-RU" sz="2000" b="1" dirty="0" err="1">
                <a:solidFill>
                  <a:srgbClr val="002060"/>
                </a:solidFill>
              </a:rPr>
              <a:t>Панаевский</a:t>
            </a:r>
            <a:r>
              <a:rPr lang="ru-RU" sz="2000" b="1" dirty="0">
                <a:solidFill>
                  <a:srgbClr val="002060"/>
                </a:solidFill>
              </a:rPr>
              <a:t> дом культуры является центром культурной жизни поселка. На базе </a:t>
            </a:r>
            <a:r>
              <a:rPr lang="ru-RU" sz="2000" b="1" dirty="0" err="1">
                <a:solidFill>
                  <a:srgbClr val="002060"/>
                </a:solidFill>
              </a:rPr>
              <a:t>Панаевского</a:t>
            </a:r>
            <a:r>
              <a:rPr lang="ru-RU" sz="2000" b="1" dirty="0">
                <a:solidFill>
                  <a:srgbClr val="002060"/>
                </a:solidFill>
              </a:rPr>
              <a:t> дома культуры функционируют творческие объединения различной социально-возрастной и тематической направленности: вокальные, хореографические, декоративно-прикладные, фольклорные, клубы выходного дня. В общей сложности их посещает около 100 человек. Здесь вы проведёте время весело и с пользой.</a:t>
            </a:r>
          </a:p>
        </p:txBody>
      </p:sp>
    </p:spTree>
    <p:extLst>
      <p:ext uri="{BB962C8B-B14F-4D97-AF65-F5344CB8AC3E}">
        <p14:creationId xmlns:p14="http://schemas.microsoft.com/office/powerpoint/2010/main" val="207642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</a:rPr>
              <a:t>       В </a:t>
            </a:r>
            <a:r>
              <a:rPr lang="ru-RU" sz="2000" b="1" dirty="0" err="1">
                <a:solidFill>
                  <a:srgbClr val="002060"/>
                </a:solidFill>
              </a:rPr>
              <a:t>Панаевсе</a:t>
            </a:r>
            <a:r>
              <a:rPr lang="ru-RU" sz="2000" b="1" dirty="0">
                <a:solidFill>
                  <a:srgbClr val="002060"/>
                </a:solidFill>
              </a:rPr>
              <a:t>  11 магазинов, которые круглый год обеспечивают людей продуктами питания и хозяйственными товарами. Во всех магазинах есть товары повседневного спроса: крупы, овощи-фрукты, мясо-молочная продукция, хлебобулочные изделия собственного производства и другие. </a:t>
            </a:r>
          </a:p>
        </p:txBody>
      </p:sp>
      <p:pic>
        <p:nvPicPr>
          <p:cNvPr id="3" name="Picture 2" descr="C:\Users\481\Desktop\IMG_20210304_18031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33"/>
          <a:stretch/>
        </p:blipFill>
        <p:spPr bwMode="auto">
          <a:xfrm>
            <a:off x="755576" y="2348880"/>
            <a:ext cx="3558685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481\Desktop\IMG_20210304_1800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47"/>
          <a:stretch/>
        </p:blipFill>
        <p:spPr bwMode="auto">
          <a:xfrm>
            <a:off x="4643117" y="3068960"/>
            <a:ext cx="4068000" cy="292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18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481\Desktop\IMG_20210311_175121 (wecompress.com)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9" t="3324" r="-1146" b="42076"/>
          <a:stretch/>
        </p:blipFill>
        <p:spPr bwMode="auto">
          <a:xfrm>
            <a:off x="395536" y="260648"/>
            <a:ext cx="3996000" cy="2798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1" t="17451"/>
          <a:stretch/>
        </p:blipFill>
        <p:spPr>
          <a:xfrm>
            <a:off x="1025536" y="3284984"/>
            <a:ext cx="2736000" cy="3085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1" r="31801" b="20601"/>
          <a:stretch/>
        </p:blipFill>
        <p:spPr>
          <a:xfrm>
            <a:off x="5292080" y="527773"/>
            <a:ext cx="2844000" cy="5514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271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481\Desktop\IMG_20210306_1238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4" b="6172"/>
          <a:stretch/>
        </p:blipFill>
        <p:spPr bwMode="auto">
          <a:xfrm>
            <a:off x="4764041" y="714160"/>
            <a:ext cx="3456000" cy="2261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300" b="10437"/>
          <a:stretch/>
        </p:blipFill>
        <p:spPr>
          <a:xfrm>
            <a:off x="4296041" y="3717032"/>
            <a:ext cx="4392000" cy="178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2" descr="F:\вирт экскурсия\Новая папка\IMG_20210315_15201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23" b="8468"/>
          <a:stretch/>
        </p:blipFill>
        <p:spPr bwMode="auto">
          <a:xfrm>
            <a:off x="334307" y="1052736"/>
            <a:ext cx="3780000" cy="30863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10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g-fotki.yandex.ru/get/68326/124037930.63/0_1864e3_9a7884f8_XX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9" b="2243"/>
          <a:stretch/>
        </p:blipFill>
        <p:spPr bwMode="auto">
          <a:xfrm>
            <a:off x="2101133" y="197469"/>
            <a:ext cx="5364000" cy="3375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07704" y="3861048"/>
            <a:ext cx="57606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3200" b="1" dirty="0">
                <a:solidFill>
                  <a:srgbClr val="002060"/>
                </a:solidFill>
              </a:rPr>
              <a:t>Северный край</a:t>
            </a:r>
          </a:p>
          <a:p>
            <a:pPr indent="457200" algn="just"/>
            <a:r>
              <a:rPr lang="ru-RU" sz="2000" b="1" dirty="0">
                <a:solidFill>
                  <a:srgbClr val="002060"/>
                </a:solidFill>
              </a:rPr>
              <a:t>В памяти каждого человека в  тайниках его души живет самое дорогое  и сокровенное – Родина. Маленькая или большая, она, подобно огню, обогревает его. Мы живем на Крайнем Севере. Наша малая Родина – </a:t>
            </a:r>
            <a:r>
              <a:rPr lang="ru-RU" sz="2000" b="1" dirty="0" err="1">
                <a:solidFill>
                  <a:srgbClr val="002060"/>
                </a:solidFill>
              </a:rPr>
              <a:t>Панаевск</a:t>
            </a:r>
            <a:r>
              <a:rPr lang="ru-RU" sz="2000" b="1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32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71"/>
    </mc:Choice>
    <mc:Fallback xmlns="">
      <p:transition spd="slow" advTm="1177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4" t="11596" b="3923"/>
          <a:stretch/>
        </p:blipFill>
        <p:spPr>
          <a:xfrm>
            <a:off x="1821485" y="1556792"/>
            <a:ext cx="5474031" cy="3960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780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548680"/>
            <a:ext cx="684076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400" b="1" dirty="0" smtClean="0">
                <a:solidFill>
                  <a:srgbClr val="C00000"/>
                </a:solidFill>
              </a:rPr>
              <a:t>Бескрайние просторы тундры</a:t>
            </a:r>
          </a:p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Ямал </a:t>
            </a:r>
            <a:r>
              <a:rPr lang="ru-RU" sz="2000" b="1" dirty="0">
                <a:solidFill>
                  <a:srgbClr val="002060"/>
                </a:solidFill>
              </a:rPr>
              <a:t>- это одно из мест на земле, где люди сохранили традиционный кочевой обряд жизни, где северный олень - и пища, и транспорт, и дом, и одежда, где гостеприимство – закон выживания в бескрайней тундре, а подарок – знак искреннего уважения. </a:t>
            </a:r>
            <a:r>
              <a:rPr lang="ru-RU" sz="2000" b="1" dirty="0" err="1">
                <a:solidFill>
                  <a:srgbClr val="002060"/>
                </a:solidFill>
              </a:rPr>
              <a:t>Панаевская</a:t>
            </a:r>
            <a:r>
              <a:rPr lang="ru-RU" sz="2000" b="1" dirty="0">
                <a:solidFill>
                  <a:srgbClr val="002060"/>
                </a:solidFill>
              </a:rPr>
              <a:t> тундра – это край морошки и брусники, озёр и рек, богатых нельмой и муксуном, это грибное раздолье.</a:t>
            </a:r>
          </a:p>
        </p:txBody>
      </p:sp>
      <p:pic>
        <p:nvPicPr>
          <p:cNvPr id="3074" name="Picture 2" descr="https://lh5.googleusercontent.com/-eUbYjxOkVB0/UPz02RnzS6I/AAAAAAAAASY/CgSQNzOcQCs/s320/%25D0%259F%25D0%25BE%2B%25D0%259F%25D0%25B0%25D0%25BD%25D0%25B0%25D0%25B5%25D0%25B2%25D1%2581%25D0%25BA%25D1%2583%2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53" y="3645024"/>
            <a:ext cx="2628000" cy="197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lh5.googleusercontent.com/-DflRCJrhvtk/UPz1EFocWfI/AAAAAAAAASg/0HnQlySlSWs/s320/%25D0%259F%25D0%25BE%2B%25D0%259F%25D0%25B0%25D0%25BD%25D0%25B0%25D0%25B5%25D0%25B2%25D1%2581%25D0%25BA%25D1%2583%2B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274" y="3645024"/>
            <a:ext cx="2643126" cy="1982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455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s13.stc.all.kpcdn.net/share/i/4/846683/wx108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6" t="8347" r="5848" b="28789"/>
          <a:stretch/>
        </p:blipFill>
        <p:spPr bwMode="auto">
          <a:xfrm>
            <a:off x="755576" y="620688"/>
            <a:ext cx="4032000" cy="201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2924944"/>
            <a:ext cx="57606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Ты не видел тундры? Приезжай!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Если встретит холодом она,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Если вьюга зарычит, страшна,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Словно моря Карского волна, -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 пугайся, словно горностай,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 кидайся в снежные бугры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Неумелым лыжником с горы.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Ясным взором посмотри вокруг,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Полной грудью свежести вдохни…</a:t>
            </a:r>
          </a:p>
        </p:txBody>
      </p:sp>
      <p:pic>
        <p:nvPicPr>
          <p:cNvPr id="1026" name="Picture 2" descr="https://st03.kakprosto.ru/images/article/2012/5/3/1_525508c16cd57525508c16cd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20688"/>
            <a:ext cx="3312000" cy="220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pp.userapi.com/c847220/v847220333/12c69d/M1-XH1AmNb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80" y="3313675"/>
            <a:ext cx="3708000" cy="2471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62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otorelax.ru/wp-content/uploads/2015/10/tundra_35.jpg?from=http://fotorelax.ru/wp-content/uploads/2015/10/tundra_3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" b="22774"/>
          <a:stretch/>
        </p:blipFill>
        <p:spPr bwMode="auto">
          <a:xfrm>
            <a:off x="1501341" y="1052736"/>
            <a:ext cx="6231873" cy="3385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4725144"/>
            <a:ext cx="54726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</a:rPr>
              <a:t>Оленья упряжка по тундре летит,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Морозец приятно лицо </a:t>
            </a:r>
            <a:r>
              <a:rPr lang="ru-RU" sz="2000" b="1" dirty="0" smtClean="0">
                <a:solidFill>
                  <a:srgbClr val="002060"/>
                </a:solidFill>
              </a:rPr>
              <a:t>холодит.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На нартах хозяин оленей сидит.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  Он </a:t>
            </a:r>
            <a:r>
              <a:rPr lang="ru-RU" sz="2000" b="1" dirty="0">
                <a:solidFill>
                  <a:srgbClr val="002060"/>
                </a:solidFill>
              </a:rPr>
              <a:t>едет с охоты, он очень спешит</a:t>
            </a:r>
            <a:r>
              <a:rPr lang="ru-RU" sz="2000" b="1" dirty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19565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Мы поедем, мы помчимся на оленях утром ранним…</a:t>
            </a:r>
          </a:p>
        </p:txBody>
      </p:sp>
    </p:spTree>
    <p:extLst>
      <p:ext uri="{BB962C8B-B14F-4D97-AF65-F5344CB8AC3E}">
        <p14:creationId xmlns:p14="http://schemas.microsoft.com/office/powerpoint/2010/main" val="182499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вирт экскурсия\Новая папка\IMG_20210109_1426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4"/>
          <a:stretch/>
        </p:blipFill>
        <p:spPr bwMode="auto">
          <a:xfrm>
            <a:off x="2502016" y="692696"/>
            <a:ext cx="4428000" cy="3884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4952336"/>
            <a:ext cx="6480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sz="2000" b="1" dirty="0" smtClean="0">
                <a:solidFill>
                  <a:srgbClr val="002060"/>
                </a:solidFill>
              </a:rPr>
              <a:t>Если </a:t>
            </a:r>
            <a:r>
              <a:rPr lang="ru-RU" sz="2000" b="1" dirty="0">
                <a:solidFill>
                  <a:srgbClr val="002060"/>
                </a:solidFill>
              </a:rPr>
              <a:t>вы хотите увидеть село </a:t>
            </a:r>
            <a:r>
              <a:rPr lang="ru-RU" sz="2000" b="1" dirty="0" err="1">
                <a:solidFill>
                  <a:srgbClr val="002060"/>
                </a:solidFill>
              </a:rPr>
              <a:t>Панаевск</a:t>
            </a:r>
            <a:r>
              <a:rPr lang="ru-RU" sz="2000" b="1" dirty="0">
                <a:solidFill>
                  <a:srgbClr val="002060"/>
                </a:solidFill>
              </a:rPr>
              <a:t>, побывать на бескрайних просторах тундры, побывать в чуме, прокатиться на </a:t>
            </a:r>
            <a:r>
              <a:rPr lang="ru-RU" sz="2000" b="1" dirty="0" smtClean="0">
                <a:solidFill>
                  <a:srgbClr val="002060"/>
                </a:solidFill>
              </a:rPr>
              <a:t>оленях, приезжайте, приглашаем  вас в </a:t>
            </a:r>
            <a:r>
              <a:rPr lang="ru-RU" sz="2000" b="1" dirty="0">
                <a:solidFill>
                  <a:srgbClr val="002060"/>
                </a:solidFill>
              </a:rPr>
              <a:t>удивительное путешествие на Край Земли!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39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m0-tub-ru.yandex.net/i?id=29cd9d26e85109449e03c72b973d8235&amp;ref=rim&amp;n=33&amp;w=225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3708000" cy="2471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i.mycdn.me/i?r=AzEPZsRbOZEKgBhR0XGMT1RkwAaiuoWgZCPtowKDCapDcqaKTM5SRkZCeTgDn6uOyic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7" b="13899"/>
          <a:stretch/>
        </p:blipFill>
        <p:spPr bwMode="auto">
          <a:xfrm>
            <a:off x="4355976" y="737201"/>
            <a:ext cx="4248000" cy="1806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.mycdn.me/i?r=AzEPZsRbOZEKgBhR0XGMT1Rk3K7Y_GfjugrQbjI3Znmm2qaKTM5SRkZCeTgDn6uOyi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897" y="3068960"/>
            <a:ext cx="3888000" cy="2590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1171" y="3351017"/>
            <a:ext cx="402882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Люблю тебя, седой Ямал!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Ты – край снегов,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Ты — край полярного сиянья,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России нашей достоянье.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Спасибо хочется сказать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за все минуты счастья.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Живи, Ямал, и процветай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И будь, Ямал, ещё прекрасней!</a:t>
            </a:r>
          </a:p>
        </p:txBody>
      </p:sp>
    </p:spTree>
    <p:extLst>
      <p:ext uri="{BB962C8B-B14F-4D97-AF65-F5344CB8AC3E}">
        <p14:creationId xmlns:p14="http://schemas.microsoft.com/office/powerpoint/2010/main" val="287039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836712"/>
            <a:ext cx="655272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400" b="1" dirty="0" smtClean="0">
                <a:solidFill>
                  <a:srgbClr val="C00000"/>
                </a:solidFill>
              </a:rPr>
              <a:t>Милый душе уголок</a:t>
            </a:r>
          </a:p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Село </a:t>
            </a:r>
            <a:r>
              <a:rPr lang="ru-RU" sz="2000" b="1" dirty="0" err="1" smtClean="0">
                <a:solidFill>
                  <a:srgbClr val="002060"/>
                </a:solidFill>
              </a:rPr>
              <a:t>Панаевск</a:t>
            </a:r>
            <a:r>
              <a:rPr lang="ru-RU" sz="2000" b="1" dirty="0" smtClean="0">
                <a:solidFill>
                  <a:srgbClr val="002060"/>
                </a:solidFill>
              </a:rPr>
              <a:t> находится в </a:t>
            </a:r>
            <a:r>
              <a:rPr lang="ru-RU" sz="2000" b="1" dirty="0" err="1" smtClean="0">
                <a:solidFill>
                  <a:srgbClr val="002060"/>
                </a:solidFill>
              </a:rPr>
              <a:t>Ямальском</a:t>
            </a:r>
            <a:r>
              <a:rPr lang="ru-RU" sz="2000" b="1" dirty="0" smtClean="0">
                <a:solidFill>
                  <a:srgbClr val="002060"/>
                </a:solidFill>
              </a:rPr>
              <a:t> районе Ямало-Ненецкого автономного округа.</a:t>
            </a:r>
          </a:p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От столицы Ямало-Ненецкого автономного округа Салехарда до посёлка </a:t>
            </a:r>
            <a:r>
              <a:rPr lang="ru-RU" sz="2000" b="1" dirty="0" err="1">
                <a:solidFill>
                  <a:srgbClr val="002060"/>
                </a:solidFill>
              </a:rPr>
              <a:t>П</a:t>
            </a:r>
            <a:r>
              <a:rPr lang="ru-RU" sz="2000" b="1" dirty="0" err="1" smtClean="0">
                <a:solidFill>
                  <a:srgbClr val="002060"/>
                </a:solidFill>
              </a:rPr>
              <a:t>анаевск</a:t>
            </a:r>
            <a:r>
              <a:rPr lang="ru-RU" sz="2000" b="1" dirty="0" smtClean="0">
                <a:solidFill>
                  <a:srgbClr val="002060"/>
                </a:solidFill>
              </a:rPr>
              <a:t> 156 км. Сухопутный </a:t>
            </a:r>
            <a:r>
              <a:rPr lang="ru-RU" sz="2000" b="1" dirty="0">
                <a:solidFill>
                  <a:srgbClr val="002060"/>
                </a:solidFill>
              </a:rPr>
              <a:t>транспорт круглогодично у нас только гужевой (оленьи упряжки). Главная транспортная артерия – река Обь: летом от Салехарда – водный </a:t>
            </a:r>
            <a:r>
              <a:rPr lang="ru-RU" sz="2000" b="1" dirty="0" smtClean="0">
                <a:solidFill>
                  <a:srgbClr val="002060"/>
                </a:solidFill>
              </a:rPr>
              <a:t>транспорт. </a:t>
            </a:r>
          </a:p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Зимой можно добираться по зимнику в </a:t>
            </a:r>
            <a:r>
              <a:rPr lang="ru-RU" sz="2000" b="1" dirty="0" err="1" smtClean="0">
                <a:solidFill>
                  <a:srgbClr val="002060"/>
                </a:solidFill>
              </a:rPr>
              <a:t>трэколах</a:t>
            </a:r>
            <a:r>
              <a:rPr lang="ru-RU" sz="2000" b="1" dirty="0" smtClean="0">
                <a:solidFill>
                  <a:srgbClr val="002060"/>
                </a:solidFill>
              </a:rPr>
              <a:t>. </a:t>
            </a:r>
            <a:r>
              <a:rPr lang="ru-RU" sz="2000" b="1" dirty="0">
                <a:solidFill>
                  <a:srgbClr val="002060"/>
                </a:solidFill>
              </a:rPr>
              <a:t>В период распутицы у нас только воздушное сообщение (вертолетами</a:t>
            </a:r>
            <a:r>
              <a:rPr lang="ru-RU" sz="2000" b="1" dirty="0" smtClean="0">
                <a:solidFill>
                  <a:srgbClr val="002060"/>
                </a:solidFill>
              </a:rPr>
              <a:t>) </a:t>
            </a:r>
            <a:r>
              <a:rPr lang="ru-RU" sz="2000" b="1" dirty="0">
                <a:solidFill>
                  <a:srgbClr val="002060"/>
                </a:solidFill>
              </a:rPr>
              <a:t>авиакомпанией «Ямал</a:t>
            </a:r>
            <a:r>
              <a:rPr lang="ru-RU" sz="2000" b="1" dirty="0" smtClean="0">
                <a:solidFill>
                  <a:srgbClr val="002060"/>
                </a:solidFill>
              </a:rPr>
              <a:t>» по вторникам и субботам. 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1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zen_doc/1582174/pub_5da148899515ee725602b213_5da1625bc49f2900ae947b84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3852000" cy="23531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85088_9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96976"/>
            <a:ext cx="3060000" cy="23752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static.mk.ru/upload/entities/2019/07/12/10/photoreportsImages/detailPicture/45/49/3f/5c/7778875_184127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273" y="3789040"/>
            <a:ext cx="3888000" cy="25316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26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https://regionavtica.ru/gallery/data/media/244/20161011_1117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"/>
          <a:stretch/>
        </p:blipFill>
        <p:spPr>
          <a:xfrm>
            <a:off x="4788024" y="154885"/>
            <a:ext cx="3615953" cy="4739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00"/>
          <a:stretch/>
        </p:blipFill>
        <p:spPr>
          <a:xfrm>
            <a:off x="460375" y="160338"/>
            <a:ext cx="3780000" cy="4742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901343" y="5301208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Добро пожаловать в </a:t>
            </a:r>
            <a:r>
              <a:rPr lang="ru-RU" sz="3200" b="1" dirty="0" err="1">
                <a:solidFill>
                  <a:srgbClr val="C00000"/>
                </a:solidFill>
              </a:rPr>
              <a:t>Панаевск</a:t>
            </a:r>
            <a:r>
              <a:rPr lang="ru-RU" sz="3200" b="1" dirty="0">
                <a:solidFill>
                  <a:srgbClr val="C0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79569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2172" y="692696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/>
            <a:r>
              <a:rPr lang="ru-RU" sz="2400" b="1" dirty="0" smtClean="0">
                <a:solidFill>
                  <a:srgbClr val="C00000"/>
                </a:solidFill>
              </a:rPr>
              <a:t>Село </a:t>
            </a:r>
            <a:r>
              <a:rPr lang="ru-RU" sz="2400" b="1" dirty="0" err="1" smtClean="0">
                <a:solidFill>
                  <a:srgbClr val="C00000"/>
                </a:solidFill>
              </a:rPr>
              <a:t>Панаевск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indent="457200" algn="just"/>
            <a:r>
              <a:rPr lang="ru-RU" sz="2000" b="1" dirty="0" err="1" smtClean="0">
                <a:solidFill>
                  <a:srgbClr val="002060"/>
                </a:solidFill>
              </a:rPr>
              <a:t>Панаевск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- обычный поселок, таких немало на Севере нашего округа, но  он мне очень дорог. Поселок </a:t>
            </a:r>
            <a:r>
              <a:rPr lang="ru-RU" sz="2000" b="1" dirty="0" err="1">
                <a:solidFill>
                  <a:srgbClr val="002060"/>
                </a:solidFill>
              </a:rPr>
              <a:t>Панаевск</a:t>
            </a:r>
            <a:r>
              <a:rPr lang="ru-RU" sz="2000" b="1" dirty="0">
                <a:solidFill>
                  <a:srgbClr val="002060"/>
                </a:solidFill>
              </a:rPr>
              <a:t> расположен на левом высоком берегу Оби в 45 км от районного центра Яр-Сале. В давние времена эта местность называлась </a:t>
            </a:r>
            <a:r>
              <a:rPr lang="ru-RU" sz="2000" b="1" dirty="0" err="1">
                <a:solidFill>
                  <a:srgbClr val="002060"/>
                </a:solidFill>
              </a:rPr>
              <a:t>Нгытарми</a:t>
            </a:r>
            <a:r>
              <a:rPr lang="ru-RU" sz="2000" b="1" dirty="0">
                <a:solidFill>
                  <a:srgbClr val="002060"/>
                </a:solidFill>
              </a:rPr>
              <a:t>-Сале (земля предков), здесь издавна жили рыбаки: ненцы, ханты, коми-зыряне</a:t>
            </a:r>
            <a:r>
              <a:rPr lang="ru-RU" sz="2000" dirty="0">
                <a:solidFill>
                  <a:srgbClr val="002060"/>
                </a:solidFill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1866" y="3041305"/>
            <a:ext cx="684076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Ранее </a:t>
            </a:r>
            <a:r>
              <a:rPr lang="ru-RU" sz="2000" b="1" dirty="0">
                <a:solidFill>
                  <a:srgbClr val="002060"/>
                </a:solidFill>
              </a:rPr>
              <a:t>поселение состояло из нескольких чумов рыбаков, не имеющих оленей. В начале XX века </a:t>
            </a:r>
            <a:r>
              <a:rPr lang="ru-RU" sz="2000" b="1" dirty="0" smtClean="0">
                <a:solidFill>
                  <a:srgbClr val="002060"/>
                </a:solidFill>
              </a:rPr>
              <a:t>рыбопромышленник </a:t>
            </a:r>
            <a:r>
              <a:rPr lang="ru-RU" sz="2000" b="1" dirty="0">
                <a:solidFill>
                  <a:srgbClr val="002060"/>
                </a:solidFill>
              </a:rPr>
              <a:t>Е. </a:t>
            </a:r>
            <a:r>
              <a:rPr lang="ru-RU" sz="2000" b="1" dirty="0" err="1">
                <a:solidFill>
                  <a:srgbClr val="002060"/>
                </a:solidFill>
              </a:rPr>
              <a:t>П.Туполев</a:t>
            </a:r>
            <a:r>
              <a:rPr lang="ru-RU" sz="2000" b="1" dirty="0">
                <a:solidFill>
                  <a:srgbClr val="002060"/>
                </a:solidFill>
              </a:rPr>
              <a:t> отправил на Ямал приказчиком своего человека по фамилии Панаев. Он обосновался в </a:t>
            </a:r>
            <a:r>
              <a:rPr lang="ru-RU" sz="2000" b="1" dirty="0" err="1">
                <a:solidFill>
                  <a:srgbClr val="002060"/>
                </a:solidFill>
              </a:rPr>
              <a:t>Обдорске</a:t>
            </a:r>
            <a:r>
              <a:rPr lang="ru-RU" sz="2000" b="1" dirty="0">
                <a:solidFill>
                  <a:srgbClr val="002060"/>
                </a:solidFill>
              </a:rPr>
              <a:t> и ездил на </a:t>
            </a:r>
            <a:r>
              <a:rPr lang="ru-RU" sz="2000" b="1" dirty="0" err="1">
                <a:solidFill>
                  <a:srgbClr val="002060"/>
                </a:solidFill>
              </a:rPr>
              <a:t>Нгытарма</a:t>
            </a:r>
            <a:r>
              <a:rPr lang="ru-RU" sz="2000" b="1" dirty="0">
                <a:solidFill>
                  <a:srgbClr val="002060"/>
                </a:solidFill>
              </a:rPr>
              <a:t>-Сале за рыбой, так как эти места были богаты муксуном, нельмой, водился осетр. По воспоминаниям коренных жителей, Панаев хорошо относился к ним, был человеком большой доброты. Он и построил первые бараки для местных и приезжих рыбаков. Впоследствии рыбацкое поселение назвали именем Панаева.</a:t>
            </a:r>
          </a:p>
        </p:txBody>
      </p:sp>
    </p:spTree>
    <p:extLst>
      <p:ext uri="{BB962C8B-B14F-4D97-AF65-F5344CB8AC3E}">
        <p14:creationId xmlns:p14="http://schemas.microsoft.com/office/powerpoint/2010/main" val="415394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052736"/>
            <a:ext cx="60486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endParaRPr lang="ru-RU" dirty="0" smtClean="0">
              <a:solidFill>
                <a:srgbClr val="0070C0"/>
              </a:solidFill>
            </a:endParaRPr>
          </a:p>
          <a:p>
            <a:pPr indent="457200"/>
            <a:endParaRPr lang="ru-RU" dirty="0">
              <a:solidFill>
                <a:srgbClr val="0070C0"/>
              </a:solidFill>
            </a:endParaRPr>
          </a:p>
          <a:p>
            <a:pPr indent="457200"/>
            <a:endParaRPr lang="ru-RU" dirty="0" smtClean="0">
              <a:solidFill>
                <a:srgbClr val="0070C0"/>
              </a:solidFill>
            </a:endParaRPr>
          </a:p>
          <a:p>
            <a:pPr indent="457200"/>
            <a:endParaRPr lang="ru-RU" dirty="0">
              <a:solidFill>
                <a:srgbClr val="0070C0"/>
              </a:solidFill>
            </a:endParaRPr>
          </a:p>
          <a:p>
            <a:pPr indent="457200"/>
            <a:endParaRPr lang="ru-RU" dirty="0" smtClean="0">
              <a:solidFill>
                <a:srgbClr val="0070C0"/>
              </a:solidFill>
            </a:endParaRPr>
          </a:p>
          <a:p>
            <a:pPr indent="457200"/>
            <a:endParaRPr lang="ru-RU" dirty="0">
              <a:solidFill>
                <a:srgbClr val="0070C0"/>
              </a:solidFill>
            </a:endParaRPr>
          </a:p>
          <a:p>
            <a:pPr indent="457200"/>
            <a:endParaRPr lang="ru-RU" dirty="0" smtClean="0">
              <a:solidFill>
                <a:srgbClr val="0070C0"/>
              </a:solidFill>
            </a:endParaRPr>
          </a:p>
          <a:p>
            <a:pPr indent="457200" algn="just"/>
            <a:r>
              <a:rPr lang="ru-RU" sz="2000" b="1" dirty="0">
                <a:solidFill>
                  <a:srgbClr val="002060"/>
                </a:solidFill>
              </a:rPr>
              <a:t>В переводе с ненецкого Ямал – «Край Земли</a:t>
            </a:r>
            <a:r>
              <a:rPr lang="ru-RU" sz="2000" b="1" dirty="0" smtClean="0">
                <a:solidFill>
                  <a:srgbClr val="002060"/>
                </a:solidFill>
              </a:rPr>
              <a:t>». </a:t>
            </a:r>
            <a:r>
              <a:rPr lang="ru-RU" sz="2000" b="1" dirty="0">
                <a:solidFill>
                  <a:srgbClr val="002060"/>
                </a:solidFill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</a:rPr>
              <a:t>Но на </a:t>
            </a:r>
            <a:r>
              <a:rPr lang="ru-RU" sz="2000" b="1" dirty="0">
                <a:solidFill>
                  <a:srgbClr val="002060"/>
                </a:solidFill>
              </a:rPr>
              <a:t>доме </a:t>
            </a:r>
            <a:r>
              <a:rPr lang="ru-RU" sz="2000" b="1" dirty="0" smtClean="0">
                <a:solidFill>
                  <a:srgbClr val="002060"/>
                </a:solidFill>
              </a:rPr>
              <a:t>красной </a:t>
            </a:r>
            <a:r>
              <a:rPr lang="ru-RU" sz="2000" b="1" dirty="0">
                <a:solidFill>
                  <a:srgbClr val="002060"/>
                </a:solidFill>
              </a:rPr>
              <a:t>краской большими буквами написан такой </a:t>
            </a:r>
            <a:r>
              <a:rPr lang="ru-RU" sz="2000" b="1" dirty="0" smtClean="0">
                <a:solidFill>
                  <a:srgbClr val="002060"/>
                </a:solidFill>
              </a:rPr>
              <a:t>лозунг… «ЯМАЛ </a:t>
            </a:r>
            <a:r>
              <a:rPr lang="ru-RU" sz="2000" b="1" dirty="0">
                <a:solidFill>
                  <a:srgbClr val="002060"/>
                </a:solidFill>
              </a:rPr>
              <a:t>- НЕ КРАЙ ЗЕМЛИ, А ЕЁ НАЧАЛО</a:t>
            </a:r>
            <a:r>
              <a:rPr lang="ru-RU" sz="2000" b="1" dirty="0" smtClean="0">
                <a:solidFill>
                  <a:srgbClr val="002060"/>
                </a:solidFill>
              </a:rPr>
              <a:t>!»</a:t>
            </a:r>
            <a:r>
              <a:rPr lang="ru-RU" sz="2000" b="1" dirty="0">
                <a:solidFill>
                  <a:srgbClr val="002060"/>
                </a:solidFill>
              </a:rPr>
              <a:t> И это добавляет </a:t>
            </a:r>
            <a:r>
              <a:rPr lang="ru-RU" sz="2000" b="1" dirty="0" smtClean="0">
                <a:solidFill>
                  <a:srgbClr val="002060"/>
                </a:solidFill>
              </a:rPr>
              <a:t>оптимизма.</a:t>
            </a:r>
            <a:endParaRPr lang="ru-RU" sz="2000" b="1" dirty="0">
              <a:solidFill>
                <a:srgbClr val="002060"/>
              </a:solidFill>
            </a:endParaRPr>
          </a:p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В </a:t>
            </a:r>
            <a:r>
              <a:rPr lang="ru-RU" sz="2000" b="1" dirty="0" err="1" smtClean="0">
                <a:solidFill>
                  <a:srgbClr val="002060"/>
                </a:solidFill>
              </a:rPr>
              <a:t>Панаевске</a:t>
            </a:r>
            <a:r>
              <a:rPr lang="ru-RU" sz="2000" b="1" dirty="0" smtClean="0">
                <a:solidFill>
                  <a:srgbClr val="002060"/>
                </a:solidFill>
              </a:rPr>
              <a:t> зима </a:t>
            </a:r>
            <a:r>
              <a:rPr lang="ru-RU" sz="2000" b="1" dirty="0">
                <a:solidFill>
                  <a:srgbClr val="002060"/>
                </a:solidFill>
              </a:rPr>
              <a:t>холодная, </a:t>
            </a:r>
            <a:r>
              <a:rPr lang="ru-RU" sz="2000" b="1" dirty="0" smtClean="0">
                <a:solidFill>
                  <a:srgbClr val="002060"/>
                </a:solidFill>
              </a:rPr>
              <a:t>зимой настоящая белая пустыня, </a:t>
            </a:r>
            <a:r>
              <a:rPr lang="ru-RU" sz="2000" b="1" dirty="0">
                <a:solidFill>
                  <a:srgbClr val="002060"/>
                </a:solidFill>
              </a:rPr>
              <a:t>лето – теплее, но короткое. На Ямале мы можем видеть самое красивое зрелище – северное сияние, летом – северный день, зимой –полярную ночь. Как не любить такой край?</a:t>
            </a:r>
          </a:p>
          <a:p>
            <a:r>
              <a:rPr lang="ru-RU" dirty="0">
                <a:solidFill>
                  <a:srgbClr val="0070C0"/>
                </a:solidFill>
              </a:rPr>
              <a:t> </a:t>
            </a:r>
          </a:p>
        </p:txBody>
      </p:sp>
      <p:pic>
        <p:nvPicPr>
          <p:cNvPr id="4" name="Picture 2" descr="https://lh6.googleusercontent.com/-XNHh8hArIQU/UP0cj-XVFhI/AAAAAAAAASw/LfmoDr6JXLY/s1600/%25D0%259F%25D0%25BE%2B%25D0%259F%25D0%25B0%25D0%25BD%25D0%25B0%25D0%25B5%25D0%25B2%25D1%2581%25D0%25BA%25D1%2583%2B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61"/>
          <a:stretch/>
        </p:blipFill>
        <p:spPr bwMode="auto">
          <a:xfrm>
            <a:off x="2627784" y="188640"/>
            <a:ext cx="4267200" cy="2603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18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0133" y="458112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 smtClean="0">
                <a:solidFill>
                  <a:srgbClr val="002060"/>
                </a:solidFill>
              </a:rPr>
              <a:t>В </a:t>
            </a:r>
            <a:r>
              <a:rPr lang="ru-RU" sz="2000" b="1" dirty="0" err="1">
                <a:solidFill>
                  <a:srgbClr val="002060"/>
                </a:solidFill>
              </a:rPr>
              <a:t>Панаевске</a:t>
            </a:r>
            <a:r>
              <a:rPr lang="ru-RU" sz="2000" b="1" dirty="0">
                <a:solidFill>
                  <a:srgbClr val="002060"/>
                </a:solidFill>
              </a:rPr>
              <a:t> высокими темпами ведётся строительство жилых </a:t>
            </a:r>
            <a:r>
              <a:rPr lang="ru-RU" sz="2000" b="1" dirty="0" smtClean="0">
                <a:solidFill>
                  <a:srgbClr val="002060"/>
                </a:solidFill>
              </a:rPr>
              <a:t>домов.</a:t>
            </a:r>
          </a:p>
          <a:p>
            <a:pPr indent="457200" algn="just"/>
            <a:r>
              <a:rPr lang="ru-RU" sz="2000" b="1" dirty="0">
                <a:solidFill>
                  <a:srgbClr val="002060"/>
                </a:solidFill>
              </a:rPr>
              <a:t> Улицы уложены бетонными плитами, гравием (у нас тут многолетняя </a:t>
            </a:r>
            <a:r>
              <a:rPr lang="ru-RU" sz="2000" b="1" dirty="0" smtClean="0">
                <a:solidFill>
                  <a:srgbClr val="002060"/>
                </a:solidFill>
              </a:rPr>
              <a:t>мерзлота).</a:t>
            </a:r>
            <a:r>
              <a:rPr lang="ru-RU" sz="2000" b="1" dirty="0">
                <a:solidFill>
                  <a:srgbClr val="002060"/>
                </a:solidFill>
              </a:rPr>
              <a:t> 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7" name="AutoShape 2" descr="https://img-fotki.yandex.ru/get/244154/124037930.7e/0_1fc892_fac76aed_X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img-fotki.yandex.ru/get/244154/124037930.7e/0_1fc892_fac76aed_XL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s://img-fotki.yandex.ru/get/244154/124037930.7e/0_1fc892_fac76aed_XL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9" name="Picture 9" descr="https://www.mo-yamal.ru/well/rnews/bg/hix5d6cl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059" y="185723"/>
            <a:ext cx="6575882" cy="4109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3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0" b="15350"/>
          <a:stretch/>
        </p:blipFill>
        <p:spPr>
          <a:xfrm>
            <a:off x="3851920" y="1942971"/>
            <a:ext cx="5184000" cy="2939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https://sun9-17.userapi.com/impf/-e_h3h0ATrebzObnnX2OpVvpsg0OhpazF1Z_Aw/Cw5PM3ZdrwI.jpg?size=823x440&amp;quality=96&amp;sign=a556032b8cacb31c5aa8f9f9d79412ca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6" t="34842" r="16110"/>
          <a:stretch/>
        </p:blipFill>
        <p:spPr bwMode="auto">
          <a:xfrm>
            <a:off x="170120" y="116632"/>
            <a:ext cx="5500256" cy="2730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4725143"/>
            <a:ext cx="770485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    Детский сад «Красная шапочка» - </a:t>
            </a:r>
            <a:r>
              <a:rPr lang="ru-RU" sz="2000" b="1" dirty="0" smtClean="0">
                <a:solidFill>
                  <a:srgbClr val="002060"/>
                </a:solidFill>
              </a:rPr>
              <a:t>уютный </a:t>
            </a:r>
            <a:r>
              <a:rPr lang="ru-RU" sz="2000" b="1" dirty="0">
                <a:solidFill>
                  <a:srgbClr val="002060"/>
                </a:solidFill>
              </a:rPr>
              <a:t>милый </a:t>
            </a:r>
            <a:r>
              <a:rPr lang="ru-RU" sz="2000" b="1" dirty="0" smtClean="0">
                <a:solidFill>
                  <a:srgbClr val="002060"/>
                </a:solidFill>
              </a:rPr>
              <a:t>уголок </a:t>
            </a:r>
            <a:r>
              <a:rPr lang="ru-RU" sz="2000" b="1" dirty="0">
                <a:solidFill>
                  <a:srgbClr val="002060"/>
                </a:solidFill>
              </a:rPr>
              <a:t>для любознательных </a:t>
            </a:r>
            <a:r>
              <a:rPr lang="ru-RU" sz="2000" b="1" dirty="0" smtClean="0">
                <a:solidFill>
                  <a:srgbClr val="002060"/>
                </a:solidFill>
              </a:rPr>
              <a:t>мальчишек </a:t>
            </a:r>
            <a:r>
              <a:rPr lang="ru-RU" sz="2000" b="1" dirty="0">
                <a:solidFill>
                  <a:srgbClr val="002060"/>
                </a:solidFill>
              </a:rPr>
              <a:t>и девчонок. Каждый день </a:t>
            </a:r>
            <a:r>
              <a:rPr lang="ru-RU" sz="2000" b="1" dirty="0" smtClean="0">
                <a:solidFill>
                  <a:srgbClr val="002060"/>
                </a:solidFill>
              </a:rPr>
              <a:t>детский сад  </a:t>
            </a:r>
            <a:r>
              <a:rPr lang="ru-RU" sz="2000" b="1" dirty="0">
                <a:solidFill>
                  <a:srgbClr val="002060"/>
                </a:solidFill>
              </a:rPr>
              <a:t>встречает детей, где они весело и счастливо проводят время. Здесь их ждёт масса интересных занятий, приключений, сюрпризов.</a:t>
            </a:r>
          </a:p>
        </p:txBody>
      </p:sp>
    </p:spTree>
    <p:extLst>
      <p:ext uri="{BB962C8B-B14F-4D97-AF65-F5344CB8AC3E}">
        <p14:creationId xmlns:p14="http://schemas.microsoft.com/office/powerpoint/2010/main" val="381406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</TotalTime>
  <Words>667</Words>
  <Application>Microsoft Office PowerPoint</Application>
  <PresentationFormat>Экран (4:3)</PresentationFormat>
  <Paragraphs>66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Салихова ГД</dc:creator>
  <cp:lastModifiedBy>481</cp:lastModifiedBy>
  <cp:revision>86</cp:revision>
  <dcterms:created xsi:type="dcterms:W3CDTF">2021-02-15T11:08:06Z</dcterms:created>
  <dcterms:modified xsi:type="dcterms:W3CDTF">2021-04-18T08:12:24Z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1463935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