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4" r:id="rId6"/>
    <p:sldId id="266" r:id="rId7"/>
    <p:sldId id="265" r:id="rId8"/>
    <p:sldId id="262" r:id="rId9"/>
    <p:sldId id="260" r:id="rId10"/>
    <p:sldId id="267" r:id="rId11"/>
    <p:sldId id="263" r:id="rId12"/>
    <p:sldId id="261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80" y="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329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60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559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0744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3258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26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00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601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78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1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61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98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42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03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912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176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4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ACCACC7-AFC5-44A1-A8E0-A6788D77BA69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7D4F8-7A9C-45F1-939F-DEE3060681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2603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C92E31-84CF-4C30-8488-488FC975AF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8800" b="1" dirty="0"/>
              <a:t>«Ангола»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00DDC83E-E1B7-4462-A8FA-439D7037D6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1154955" y="5638799"/>
            <a:ext cx="8825658" cy="9812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6970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5D9EACE-9FE0-4647-994C-04D03E9A1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Флора Анголы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9B8AB8E-12F6-4ADC-B42B-EDFBE135F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4272" y="1464906"/>
            <a:ext cx="7342920" cy="52344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Реки, стекающие с западных склонов плоскогорья, впадают в Атлантический океан, с северных склонов — впадают в Конго, с юго-восточных — в Замбези, с южных — теряются в песках пустыни Калахари. Во время длительного сезона дождей реки сильно разливаются, в сухой сезон мелеют, а на юге пересыхают.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Леса и редколесья занимают около 40 % территории Анголы. Влажные тропические леса сосредоточены на северо-востоке страны, остальную часть плоскогорья занимают сухие листопадные тропические редколесья и злаковые саванны. Растительность приморской низменности сменяется от травянистых и кустарниковых саванн с баобабом на севере до </a:t>
            </a:r>
            <a:r>
              <a:rPr lang="ru-RU" dirty="0" err="1"/>
              <a:t>вельвичиевых</a:t>
            </a:r>
            <a:r>
              <a:rPr lang="ru-RU" dirty="0"/>
              <a:t> пустынь на юге.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CA6607F-07F3-406B-B2F6-C30508832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12" y="4002833"/>
            <a:ext cx="4328160" cy="269654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E88255D-BE5E-4E22-BB37-D536269B9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12" y="1296955"/>
            <a:ext cx="4328160" cy="258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57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1EC252-DA81-444B-BE8B-1D4A9A8F9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Полезные ископаемые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B8E4341-FE1D-45FA-BE54-4F55A3477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50497" y="1619982"/>
            <a:ext cx="7138701" cy="48983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Ангола располагает значительными природными ресурсами, из которых основное значение имеют нефть (в частности, месторождения Бегония, Далия, Жасмин, </a:t>
            </a:r>
            <a:r>
              <a:rPr lang="ru-RU" dirty="0" err="1"/>
              <a:t>Жирасол</a:t>
            </a:r>
            <a:r>
              <a:rPr lang="ru-RU" dirty="0"/>
              <a:t>, </a:t>
            </a:r>
            <a:r>
              <a:rPr lang="ru-RU" dirty="0" err="1"/>
              <a:t>Кизомба</a:t>
            </a:r>
            <a:r>
              <a:rPr lang="ru-RU" dirty="0"/>
              <a:t>, </a:t>
            </a:r>
            <a:r>
              <a:rPr lang="ru-RU" dirty="0" err="1"/>
              <a:t>Нзанза</a:t>
            </a:r>
            <a:r>
              <a:rPr lang="ru-RU" dirty="0"/>
              <a:t>, </a:t>
            </a:r>
            <a:r>
              <a:rPr lang="ru-RU" dirty="0" err="1"/>
              <a:t>Пашфлор</a:t>
            </a:r>
            <a:r>
              <a:rPr lang="ru-RU" dirty="0"/>
              <a:t>, Роза и </a:t>
            </a:r>
            <a:r>
              <a:rPr lang="ru-RU" dirty="0" err="1"/>
              <a:t>Сингуву</a:t>
            </a:r>
            <a:r>
              <a:rPr lang="ru-RU" dirty="0"/>
              <a:t>) и алмазы, а также железная руда, фосфаты, медь, золото, бокситы, уран, граниты. По добыче нефти на Африканском континенте Ангола уступает лишь Нигерии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Помимо этого, у республики есть существенные ресурсы природного газа: на 2009 год его запасы составляли порядка 300 млрд кубометров. Для месторождений Анголы характерна большая глубина залегания пластов и шельфа, что удорожает добычу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5763A06-638B-4864-8315-1BDF2A7868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124" y="1619982"/>
            <a:ext cx="4701122" cy="423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66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CD9A09A-DA49-4D93-A325-A06176D95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Климат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B78E257-64AC-4B9C-B741-51D1E0B94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5102" y="1362270"/>
            <a:ext cx="6826898" cy="51971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Климат внутренних районов – экваториальный, муссонный. В год выпадает от 600 до 1500 мм осадков. Климат побережья – тропический, пассатный. Густая речная сеть, большая часть рек изобилует порогами и водопадами. Уровень воды в них колеблется в течение года. Крупные реки: Кванза , </a:t>
            </a:r>
            <a:r>
              <a:rPr lang="ru-RU" dirty="0" err="1"/>
              <a:t>Квито</a:t>
            </a:r>
            <a:r>
              <a:rPr lang="ru-RU" dirty="0"/>
              <a:t> , Кубанго и </a:t>
            </a:r>
            <a:r>
              <a:rPr lang="ru-RU" dirty="0" err="1"/>
              <a:t>Кунене</a:t>
            </a:r>
            <a:r>
              <a:rPr lang="ru-RU" dirty="0"/>
              <a:t> . Судоходны Кванза и </a:t>
            </a:r>
            <a:r>
              <a:rPr lang="ru-RU" dirty="0" err="1"/>
              <a:t>Шилванго</a:t>
            </a:r>
            <a:r>
              <a:rPr lang="ru-RU" dirty="0"/>
              <a:t> . Ок . 40% территории покрыты тропическими лесами (растут красное и сандаловое дерево, лимба, тола, </a:t>
            </a:r>
            <a:r>
              <a:rPr lang="ru-RU" dirty="0" err="1"/>
              <a:t>читола</a:t>
            </a:r>
            <a:r>
              <a:rPr lang="ru-RU" dirty="0"/>
              <a:t> и др.) и листопадными редколесьями. На морском побережье изобилие пальм. На севере, юге, востоке и в центральных областях – обширные саванны (растут акации, баобабы, </a:t>
            </a:r>
            <a:r>
              <a:rPr lang="ru-RU" dirty="0" err="1"/>
              <a:t>берлинии</a:t>
            </a:r>
            <a:r>
              <a:rPr lang="ru-RU" dirty="0"/>
              <a:t> , </a:t>
            </a:r>
            <a:r>
              <a:rPr lang="ru-RU" dirty="0" err="1"/>
              <a:t>брахистегии</a:t>
            </a:r>
            <a:r>
              <a:rPr lang="ru-RU" dirty="0"/>
              <a:t> , пальмы </a:t>
            </a:r>
            <a:r>
              <a:rPr lang="ru-RU" dirty="0" err="1"/>
              <a:t>денде</a:t>
            </a:r>
            <a:r>
              <a:rPr lang="ru-RU" dirty="0"/>
              <a:t> ). На севере провинции </a:t>
            </a:r>
            <a:r>
              <a:rPr lang="ru-RU" dirty="0" err="1"/>
              <a:t>Кабинда</a:t>
            </a:r>
            <a:r>
              <a:rPr lang="ru-RU" dirty="0"/>
              <a:t> – мангровые леса. В пустыне </a:t>
            </a:r>
            <a:r>
              <a:rPr lang="ru-RU" dirty="0" err="1"/>
              <a:t>Намиб</a:t>
            </a:r>
            <a:r>
              <a:rPr lang="ru-RU" dirty="0"/>
              <a:t> (юг страны), встречается карликовое дерево вельвичия удивительная 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7008424-26C6-4D6D-B363-B63B77F855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87" y="1497563"/>
            <a:ext cx="5150498" cy="469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4350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E87117-E433-40E0-8982-76E0C5130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Животный мир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66CCFF3-D7AC-4407-9355-599C8E012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1625" y="1698354"/>
            <a:ext cx="4329404" cy="43523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/>
              <a:t>Животный мир Анголы типичный для саванн: слоны, зебры, антилопы, буйволы, шакалы, львы, гепарды, леопарды, бородавочники, трубкозубы, обезьяны, разнообразные пресмыкающиеся и насекомые. Прибрежные воды богаты рыбой.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1CDBFA4-C7AF-4C69-ADE4-3990399024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502" y="1152983"/>
            <a:ext cx="5097813" cy="33815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85CCD58E-E7DB-4D66-8302-CC149FC4CE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408" y="3344697"/>
            <a:ext cx="4784570" cy="318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30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5B5B0A1-26C2-4B55-A02B-3F41172F9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2727" y="504038"/>
            <a:ext cx="5087251" cy="45106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u="sng" dirty="0"/>
              <a:t>Республика Ангола,</a:t>
            </a:r>
          </a:p>
          <a:p>
            <a:pPr marL="0" indent="0">
              <a:buNone/>
            </a:pPr>
            <a:r>
              <a:rPr lang="ru-RU" sz="1800" dirty="0"/>
              <a:t>государство на юго-западе</a:t>
            </a:r>
          </a:p>
          <a:p>
            <a:pPr marL="0" indent="0">
              <a:buNone/>
            </a:pPr>
            <a:r>
              <a:rPr lang="ru-RU" sz="1800" dirty="0" err="1"/>
              <a:t>Африки.Столица</a:t>
            </a:r>
            <a:r>
              <a:rPr lang="ru-RU" sz="1800" dirty="0"/>
              <a:t> – Луанда (4,51</a:t>
            </a:r>
          </a:p>
          <a:p>
            <a:pPr marL="0" indent="0">
              <a:buNone/>
            </a:pPr>
            <a:r>
              <a:rPr lang="ru-RU" sz="1800" dirty="0"/>
              <a:t>млн. чел. – 2010). Территория –</a:t>
            </a:r>
          </a:p>
          <a:p>
            <a:pPr marL="0" indent="0">
              <a:buNone/>
            </a:pPr>
            <a:r>
              <a:rPr lang="ru-RU" sz="1800" dirty="0"/>
              <a:t>1,247 млн. кв.</a:t>
            </a:r>
          </a:p>
          <a:p>
            <a:pPr marL="0" indent="0">
              <a:buNone/>
            </a:pPr>
            <a:r>
              <a:rPr lang="ru-RU" sz="1800" dirty="0"/>
              <a:t>км. Административно-</a:t>
            </a:r>
          </a:p>
          <a:p>
            <a:pPr marL="0" indent="0">
              <a:buNone/>
            </a:pPr>
            <a:r>
              <a:rPr lang="ru-RU" sz="1800" dirty="0"/>
              <a:t>территориальное деление – 18</a:t>
            </a:r>
          </a:p>
          <a:p>
            <a:pPr marL="0" indent="0">
              <a:buNone/>
            </a:pPr>
            <a:r>
              <a:rPr lang="ru-RU" sz="1800" dirty="0" err="1"/>
              <a:t>провинций.Население</a:t>
            </a:r>
            <a:r>
              <a:rPr lang="ru-RU" sz="1800" dirty="0"/>
              <a:t> – 13,3 млн.</a:t>
            </a:r>
          </a:p>
          <a:p>
            <a:pPr marL="0" indent="0">
              <a:buNone/>
            </a:pPr>
            <a:r>
              <a:rPr lang="ru-RU" sz="1800" dirty="0"/>
              <a:t>чел (оценка</a:t>
            </a:r>
          </a:p>
          <a:p>
            <a:pPr marL="0" indent="0">
              <a:buNone/>
            </a:pPr>
            <a:r>
              <a:rPr lang="ru-RU" sz="1800" dirty="0"/>
              <a:t>2011). Официальный язык –</a:t>
            </a:r>
          </a:p>
          <a:p>
            <a:pPr marL="0" indent="0">
              <a:buNone/>
            </a:pPr>
            <a:r>
              <a:rPr lang="ru-RU" sz="1800" dirty="0"/>
              <a:t>португальский. Религия –</a:t>
            </a:r>
          </a:p>
          <a:p>
            <a:pPr marL="0" indent="0">
              <a:buNone/>
            </a:pPr>
            <a:r>
              <a:rPr lang="ru-RU" sz="1800" dirty="0"/>
              <a:t>христианство и традиционные</a:t>
            </a:r>
          </a:p>
          <a:p>
            <a:pPr marL="0" indent="0">
              <a:buNone/>
            </a:pPr>
            <a:r>
              <a:rPr lang="ru-RU" sz="1800" dirty="0"/>
              <a:t>африканские</a:t>
            </a:r>
          </a:p>
          <a:p>
            <a:pPr marL="0" indent="0">
              <a:buNone/>
            </a:pPr>
            <a:r>
              <a:rPr lang="ru-RU" sz="1800" dirty="0"/>
              <a:t>верования. Денежная единица –</a:t>
            </a:r>
          </a:p>
          <a:p>
            <a:pPr marL="0" indent="0">
              <a:buNone/>
            </a:pPr>
            <a:r>
              <a:rPr lang="ru-RU" sz="1800" dirty="0"/>
              <a:t>кванза.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86A887B-DB9D-49CB-BBD2-EFC383E9FF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595" y="961529"/>
            <a:ext cx="6204857" cy="475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62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CA1477E-423D-4D23-BDBE-004EF1CE2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История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371B5BB-0723-4616-9D4D-CDCFE7BC0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8408" y="1635622"/>
            <a:ext cx="6587412" cy="47696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История Анголы в период европейской колонизации</a:t>
            </a:r>
          </a:p>
          <a:p>
            <a:pPr marL="0" indent="0">
              <a:buNone/>
            </a:pPr>
            <a:r>
              <a:rPr lang="ru-RU" dirty="0"/>
              <a:t>Европейскому миру Анголу открыл </a:t>
            </a:r>
            <a:r>
              <a:rPr lang="ru-RU" dirty="0" err="1"/>
              <a:t>Диогу</a:t>
            </a:r>
            <a:r>
              <a:rPr lang="ru-RU" dirty="0"/>
              <a:t> Кан,</a:t>
            </a:r>
          </a:p>
          <a:p>
            <a:pPr marL="0" indent="0">
              <a:buNone/>
            </a:pPr>
            <a:r>
              <a:rPr lang="ru-RU" dirty="0"/>
              <a:t>португальский мореплаватель в 1482 году. Чуть</a:t>
            </a:r>
          </a:p>
          <a:p>
            <a:pPr marL="0" indent="0">
              <a:buNone/>
            </a:pPr>
            <a:r>
              <a:rPr lang="ru-RU" dirty="0"/>
              <a:t>менее чем через сотню лет португальцы под</a:t>
            </a:r>
          </a:p>
          <a:p>
            <a:pPr marL="0" indent="0">
              <a:buNone/>
            </a:pPr>
            <a:r>
              <a:rPr lang="ru-RU" dirty="0"/>
              <a:t>предводительством Паулу </a:t>
            </a:r>
            <a:r>
              <a:rPr lang="ru-RU" dirty="0" err="1"/>
              <a:t>Диаша</a:t>
            </a:r>
            <a:r>
              <a:rPr lang="ru-RU" dirty="0"/>
              <a:t> де </a:t>
            </a:r>
            <a:r>
              <a:rPr lang="ru-RU" dirty="0" err="1"/>
              <a:t>Новаиша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захватили поселение ставшее столицей страны Сан-</a:t>
            </a:r>
          </a:p>
          <a:p>
            <a:pPr marL="0" indent="0">
              <a:buNone/>
            </a:pPr>
            <a:r>
              <a:rPr lang="ru-RU" dirty="0"/>
              <a:t>Паулу-</a:t>
            </a:r>
            <a:r>
              <a:rPr lang="ru-RU" dirty="0" err="1"/>
              <a:t>ди</a:t>
            </a:r>
            <a:r>
              <a:rPr lang="ru-RU" dirty="0"/>
              <a:t>-Луанда. На протяжении огромного</a:t>
            </a:r>
          </a:p>
          <a:p>
            <a:pPr marL="0" indent="0">
              <a:buNone/>
            </a:pPr>
            <a:r>
              <a:rPr lang="ru-RU" dirty="0"/>
              <a:t>Анголы является работорговля, осуществляемая</a:t>
            </a:r>
          </a:p>
          <a:p>
            <a:pPr marL="0" indent="0">
              <a:buNone/>
            </a:pPr>
            <a:r>
              <a:rPr lang="ru-RU" dirty="0"/>
              <a:t>португальцами.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3667E65-BD98-4B98-B4A6-80C26A3747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11" y="1787510"/>
            <a:ext cx="4540898" cy="3786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246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B972FF-968B-4C50-8026-6388A6513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Герб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4D5D97F-113A-4BC3-9ED1-D8C24859C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4087" y="1566847"/>
            <a:ext cx="6127913" cy="44542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 центре герба — мачете и мотыга, символизирующие сельское хозяйство и освободительную борьбу. Выше них — звезда, символизирующая международную солидарность и прогресс. Восходящее солнце означает новую страну. Все эти символы обрамляются половиной зубчатого колеса, которое символизирует промышленность, и снопом кукурузы, кофе, хлопка — основных сельскохозяйственных культур, выращиваемых в Анголе. Ниже изображена открытая книга, которая символизирует образование и культуру. Данный герб является официальным гербом Республики Ангола с 1992 года.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0B33E49-A656-4BAE-8E38-0E2BDE5E04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82" y="1741280"/>
            <a:ext cx="5636856" cy="375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208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0555ED4-A265-48B1-B574-606248357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Государственное устройство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9E9377D-1C1C-4C6E-BAA4-0E4FD3DE05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4094" y="1371601"/>
            <a:ext cx="6837825" cy="50336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Ангола является президентской республикой. Главой государства является президент. С 1979 года этот пост занимал Жозе Эдуарду душ Сантуш. 26 сентября 2017 года его сменил Жуан Лоренсу.</a:t>
            </a:r>
          </a:p>
          <a:p>
            <a:pPr marL="0" indent="0">
              <a:buNone/>
            </a:pPr>
            <a:r>
              <a:rPr lang="ru-RU" dirty="0"/>
              <a:t>Правительство возглавляется вице-президентом, который назначается президентом. С 26 сентября 2017 года вице-президентом является Борниту </a:t>
            </a:r>
            <a:r>
              <a:rPr lang="ru-RU" dirty="0" err="1"/>
              <a:t>ди</a:t>
            </a:r>
            <a:r>
              <a:rPr lang="ru-RU" dirty="0"/>
              <a:t> </a:t>
            </a:r>
            <a:r>
              <a:rPr lang="ru-RU" dirty="0" err="1"/>
              <a:t>Соуза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Законодательная власть — однопалатный парламент (Народное Собрание) в составе 220 депутатов, избираемых на 4 года. Председателем парламента с 27 сентября 2012 года вновь стал Фернанду да </a:t>
            </a:r>
            <a:r>
              <a:rPr lang="ru-RU" dirty="0" err="1"/>
              <a:t>Пьедаде</a:t>
            </a:r>
            <a:r>
              <a:rPr lang="ru-RU" dirty="0"/>
              <a:t> душ Сантуш, ранее занимавший этот пост в 2008—2010 годах.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DBCD438-0288-4144-9A0C-378E641828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705" y="1973425"/>
            <a:ext cx="4627983" cy="347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770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17B91D-26E6-409E-A9D9-50963706B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Религия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271ECDC-7921-455B-8A57-D4594F460B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1167" y="1287625"/>
            <a:ext cx="6404722" cy="53744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Большинство жителей Анголы исповедуют </a:t>
            </a:r>
            <a:r>
              <a:rPr lang="ru-RU" b="1" dirty="0"/>
              <a:t>христианство</a:t>
            </a:r>
            <a:r>
              <a:rPr lang="ru-RU" dirty="0"/>
              <a:t> (по разным оценкам от 88 до 94 % в 2010 году)Страна остаётся преимущественно католической (57 %), однако в ней заметно увеличивается доля протестантов (более 30 % в 2010 году). Последние представлены, в первую очередь, Ассамблеями Бога (2 млн), Всемирной церковью «Царство Божие» (0,4 млн)и другими пятидесятническими деноминациями. Несколько сотен тысяч верующих насчитывают общины конгрегационалистов, адвентистов, баптистов, реформатов и </a:t>
            </a:r>
            <a:r>
              <a:rPr lang="ru-RU" dirty="0" err="1"/>
              <a:t>плимутских</a:t>
            </a:r>
            <a:r>
              <a:rPr lang="ru-RU" dirty="0"/>
              <a:t> братьев. В стране 115 тыс. Свидетелей Иеговы, объединённых в 1565 собраний</a:t>
            </a:r>
          </a:p>
          <a:p>
            <a:pPr marL="0" indent="0">
              <a:buNone/>
            </a:pPr>
            <a:r>
              <a:rPr lang="ru-RU" dirty="0"/>
              <a:t>Местных традиционных верований придерживается 4,5 % населения Анголы, однако численность и доля сторонников данных культов продолжает сокращаться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BB53680C-DF54-43A1-AB8B-4D352EB810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36" y="1069006"/>
            <a:ext cx="3946072" cy="280319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B88094CB-087A-44E8-AB7A-D093E16F90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316" y="3322681"/>
            <a:ext cx="4110134" cy="308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794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605F621-4F18-455B-B0B9-B145CE05F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Экономика Анголы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A1CA6AF-1904-4275-B6C1-E7B3B0E1D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201" y="1222493"/>
            <a:ext cx="11676517" cy="49028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u="sng" dirty="0"/>
              <a:t>Сельское хозяйство</a:t>
            </a:r>
          </a:p>
          <a:p>
            <a:pPr marL="0" indent="0">
              <a:buNone/>
            </a:pPr>
            <a:r>
              <a:rPr lang="ru-RU" dirty="0"/>
              <a:t>В сельском хозяйстве занято свыше 80 % работающих, однако примерно 80 % объёма потребляемого продовольствия импортируется. Культивируются бананы, сахарный тростник, кофе, сизаль, кукуруза, хлопок, маниока, табак, овощи. Разводится скот.</a:t>
            </a:r>
          </a:p>
          <a:p>
            <a:pPr marL="0" indent="0">
              <a:buNone/>
            </a:pPr>
            <a:r>
              <a:rPr lang="ru-RU" b="1" u="sng" dirty="0"/>
              <a:t>Промышленность</a:t>
            </a:r>
          </a:p>
          <a:p>
            <a:pPr marL="0" indent="0">
              <a:buNone/>
            </a:pPr>
            <a:r>
              <a:rPr lang="ru-RU" dirty="0"/>
              <a:t>Ведётся добыча нефти, алмазов, гранита, мрамора, инертных строительных материалов, природного асфальта. Реконструируются старые нефтеперегонные заводы, строятся новые. Экспорт природного газа. Идёт интенсивная подготовка месторождений железной руды и марганца для возобновления их экспорта. Производится детальная геологическая разведка на ранее зафиксированных проявлениях фосфатов, бокситов, меди, золота.</a:t>
            </a:r>
          </a:p>
          <a:p>
            <a:pPr marL="0" indent="0">
              <a:buNone/>
            </a:pPr>
            <a:r>
              <a:rPr lang="ru-RU" dirty="0"/>
              <a:t>Восстановлены или построены новые предприятия по производству цемента, по обработке гранита и мрамора, производству продуктов пищевой промышленности Возрождается текстильное производство, которое будет работать на местном сырье.</a:t>
            </a:r>
          </a:p>
        </p:txBody>
      </p:sp>
    </p:spTree>
    <p:extLst>
      <p:ext uri="{BB962C8B-B14F-4D97-AF65-F5344CB8AC3E}">
        <p14:creationId xmlns:p14="http://schemas.microsoft.com/office/powerpoint/2010/main" val="349533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D12BE59-7962-4B13-B32D-905DC86C3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Население и демография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8B649BC-97A7-4D23-9A01-BB8E68B62D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159" y="1569786"/>
            <a:ext cx="6802015" cy="455203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Население. </a:t>
            </a:r>
            <a:r>
              <a:rPr lang="ru-RU" b="1" i="1" u="sng" dirty="0"/>
              <a:t>Средняя плотность населения – 10 чел. на 1 кв. </a:t>
            </a:r>
            <a:r>
              <a:rPr lang="ru-RU" dirty="0"/>
              <a:t>км (2009). Среднегодовой прирост населения – 2,10% в год (2009). Рождаемость – 42,91 рождений на 1000 населения. Смертность – 23,4 смертей на 1000 населения (июль 2011). Детская смертность – 175,9 смертей на 1000 новорожденных. 43,2% населения – дети до 14 лет. Жители, перешедшие рубеж 65-летного возраста, составляют 2,7%. Ожидаемая продолжительность жизни – 38,76 лет (мужчины – 37,74, женщины 39,83 лет) (все показатели на 2011) Подавляющее большинство населения квалифицируется как бедное. Рост населения в стране составляет порядка 3 % ежегодно. Средний уровень фертильности — 5,96 рождений на женщину. В Анголе очень велика младенческая смертность — в среднем 62,3 из 1000 умирают в первый год жизни (11-е место в мире).</a:t>
            </a:r>
          </a:p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r>
              <a:rPr lang="ru-RU" b="1" u="sng" dirty="0"/>
              <a:t>Средняя продолжительность жизни — 51,3 года (2020)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B437FB8-1CC5-4E8E-8F97-F94FA5D6D70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63" y="1389323"/>
            <a:ext cx="4134540" cy="275770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465C8C3-1583-4596-AC76-8DBC50EDD0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619" y="3951356"/>
            <a:ext cx="3814630" cy="2543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441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AE985D-6507-4461-BFC6-7E0B83FEE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Географическое положение и границы.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D8B9C1B-F850-41B4-AE53-B1A4D2B937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0090" y="1853248"/>
            <a:ext cx="5350362" cy="42835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Континентальное государство. Провинцию </a:t>
            </a:r>
            <a:r>
              <a:rPr lang="ru-RU" dirty="0" err="1"/>
              <a:t>Кабинда</a:t>
            </a:r>
            <a:r>
              <a:rPr lang="ru-RU" dirty="0"/>
              <a:t> отделяет от остальной части страны узкая полоса территории Демократической Республикой Конго (ДРК – бывший Заир). Западная часть омывается водами Атлантического океана. Граничит на северо-востоке с Республикой Конго, на востоке – с Замбией, на юге – с Намибией. Длина береговой линии – </a:t>
            </a:r>
            <a:r>
              <a:rPr lang="ru-RU" dirty="0" err="1"/>
              <a:t>ок</a:t>
            </a:r>
            <a:r>
              <a:rPr lang="ru-RU" dirty="0"/>
              <a:t> . 1600 км.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059A8B9-80B3-43E3-9753-8A5C975456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00" y="1840374"/>
            <a:ext cx="4214207" cy="286389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68C6EFA-2218-4DBF-881D-F34DAD482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0919" y="3975980"/>
            <a:ext cx="3869881" cy="257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146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60</TotalTime>
  <Words>1148</Words>
  <Application>Microsoft Office PowerPoint</Application>
  <PresentationFormat>Произвольный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Ион</vt:lpstr>
      <vt:lpstr>«Ангола»</vt:lpstr>
      <vt:lpstr>Презентация PowerPoint</vt:lpstr>
      <vt:lpstr>История </vt:lpstr>
      <vt:lpstr>Герб</vt:lpstr>
      <vt:lpstr>Государственное устройство</vt:lpstr>
      <vt:lpstr>Религия</vt:lpstr>
      <vt:lpstr>Экономика Анголы </vt:lpstr>
      <vt:lpstr>Население и демография</vt:lpstr>
      <vt:lpstr>Географическое положение и границы.</vt:lpstr>
      <vt:lpstr>Флора Анголы</vt:lpstr>
      <vt:lpstr>Полезные ископаемые</vt:lpstr>
      <vt:lpstr>Климат</vt:lpstr>
      <vt:lpstr>Животный мир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«Ангола»</dc:title>
  <dc:creator>Марина</dc:creator>
  <cp:lastModifiedBy>Пользователь Windows</cp:lastModifiedBy>
  <cp:revision>7</cp:revision>
  <dcterms:created xsi:type="dcterms:W3CDTF">2021-03-18T16:25:37Z</dcterms:created>
  <dcterms:modified xsi:type="dcterms:W3CDTF">2021-04-19T13:20:43Z</dcterms:modified>
</cp:coreProperties>
</file>