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4" r:id="rId7"/>
    <p:sldId id="265" r:id="rId8"/>
    <p:sldId id="266" r:id="rId9"/>
    <p:sldId id="261" r:id="rId10"/>
    <p:sldId id="267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ugene Simonov" initials="ES" lastIdx="1" clrIdx="0">
    <p:extLst>
      <p:ext uri="{19B8F6BF-5375-455C-9EA6-DF929625EA0E}">
        <p15:presenceInfo xmlns:p15="http://schemas.microsoft.com/office/powerpoint/2012/main" xmlns="" userId="6882eed83418c1c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5852"/>
    <a:srgbClr val="3146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F31F-AD82-4DBB-BC72-E5266B37343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14595-5956-4074-9665-B6CAE1B62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1985306"/>
      </p:ext>
    </p:extLst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F31F-AD82-4DBB-BC72-E5266B37343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14595-5956-4074-9665-B6CAE1B62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5145203"/>
      </p:ext>
    </p:extLst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F31F-AD82-4DBB-BC72-E5266B37343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14595-5956-4074-9665-B6CAE1B62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4447321"/>
      </p:ext>
    </p:extLst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F31F-AD82-4DBB-BC72-E5266B37343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14595-5956-4074-9665-B6CAE1B62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0316143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F31F-AD82-4DBB-BC72-E5266B37343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14595-5956-4074-9665-B6CAE1B62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1770318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F31F-AD82-4DBB-BC72-E5266B37343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14595-5956-4074-9665-B6CAE1B62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0160009"/>
      </p:ext>
    </p:extLst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F31F-AD82-4DBB-BC72-E5266B37343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14595-5956-4074-9665-B6CAE1B62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251838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F31F-AD82-4DBB-BC72-E5266B37343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14595-5956-4074-9665-B6CAE1B62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9149397"/>
      </p:ext>
    </p:extLst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F31F-AD82-4DBB-BC72-E5266B37343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14595-5956-4074-9665-B6CAE1B62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2203080"/>
      </p:ext>
    </p:extLst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F31F-AD82-4DBB-BC72-E5266B37343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14595-5956-4074-9665-B6CAE1B62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7283563"/>
      </p:ext>
    </p:extLst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F31F-AD82-4DBB-BC72-E5266B37343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14595-5956-4074-9665-B6CAE1B62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3756208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1F31F-AD82-4DBB-BC72-E5266B373439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14595-5956-4074-9665-B6CAE1B62A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1371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Рисунок 37">
            <a:extLst>
              <a:ext uri="{FF2B5EF4-FFF2-40B4-BE49-F238E27FC236}">
                <a16:creationId xmlns:a16="http://schemas.microsoft.com/office/drawing/2014/main" xmlns="" id="{24A8EFD7-B8C7-46B8-8B1F-C96F2E61F5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070" t="31677" r="34411" b="3002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4DAC4A5-54F3-4DF5-8427-EAD9E22843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6" t="15087" r="4970" b="14955"/>
          <a:stretch/>
        </p:blipFill>
        <p:spPr>
          <a:xfrm>
            <a:off x="10225255" y="5342096"/>
            <a:ext cx="1757340" cy="137325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8C98C8F6-020D-4782-92FB-28730E3F9C74}"/>
              </a:ext>
            </a:extLst>
          </p:cNvPr>
          <p:cNvSpPr txBox="1"/>
          <p:nvPr/>
        </p:nvSpPr>
        <p:spPr>
          <a:xfrm>
            <a:off x="4838700" y="38125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54A407F5-CCEC-4030-BBB3-C167EF7034BF}"/>
              </a:ext>
            </a:extLst>
          </p:cNvPr>
          <p:cNvSpPr txBox="1"/>
          <p:nvPr/>
        </p:nvSpPr>
        <p:spPr>
          <a:xfrm>
            <a:off x="332496" y="5813811"/>
            <a:ext cx="3349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45852"/>
                </a:solidFill>
              </a:rPr>
              <a:t>Презентацию подготовил</a:t>
            </a:r>
            <a:r>
              <a:rPr lang="en-US" dirty="0">
                <a:solidFill>
                  <a:srgbClr val="F45852"/>
                </a:solidFill>
              </a:rPr>
              <a:t>:</a:t>
            </a:r>
            <a:r>
              <a:rPr lang="ru-RU" dirty="0">
                <a:solidFill>
                  <a:srgbClr val="F45852"/>
                </a:solidFill>
              </a:rPr>
              <a:t> студент 12 группы Симонов Е.Ю.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D4CF866E-3DA6-4AED-98AA-FA9D1940AED0}"/>
              </a:ext>
            </a:extLst>
          </p:cNvPr>
          <p:cNvSpPr txBox="1"/>
          <p:nvPr/>
        </p:nvSpPr>
        <p:spPr>
          <a:xfrm>
            <a:off x="357758" y="5167480"/>
            <a:ext cx="4435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314660"/>
                </a:solidFill>
              </a:rPr>
              <a:t>ГБПОУ ВО Воронежский индустриальный колледж</a:t>
            </a: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720A2F0A-6714-4A8B-A70B-89A7AD98CDB8}"/>
              </a:ext>
            </a:extLst>
          </p:cNvPr>
          <p:cNvSpPr/>
          <p:nvPr/>
        </p:nvSpPr>
        <p:spPr>
          <a:xfrm>
            <a:off x="332496" y="721023"/>
            <a:ext cx="76286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Человек в «социальной паутине»</a:t>
            </a:r>
          </a:p>
        </p:txBody>
      </p: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xmlns="" id="{52EEFC7C-96A2-4B4F-8419-ED10976209C8}"/>
              </a:ext>
            </a:extLst>
          </p:cNvPr>
          <p:cNvGrpSpPr/>
          <p:nvPr/>
        </p:nvGrpSpPr>
        <p:grpSpPr>
          <a:xfrm>
            <a:off x="357758" y="1332627"/>
            <a:ext cx="6610956" cy="253539"/>
            <a:chOff x="357758" y="1332627"/>
            <a:chExt cx="6610956" cy="253539"/>
          </a:xfrm>
        </p:grpSpPr>
        <p:sp>
          <p:nvSpPr>
            <p:cNvPr id="13" name="Прямоугольник: скругленные углы 12">
              <a:extLst>
                <a:ext uri="{FF2B5EF4-FFF2-40B4-BE49-F238E27FC236}">
                  <a16:creationId xmlns:a16="http://schemas.microsoft.com/office/drawing/2014/main" xmlns="" id="{34FE4B50-0E08-42A9-9D3F-44D349C6E794}"/>
                </a:ext>
              </a:extLst>
            </p:cNvPr>
            <p:cNvSpPr/>
            <p:nvPr/>
          </p:nvSpPr>
          <p:spPr>
            <a:xfrm>
              <a:off x="395084" y="1332627"/>
              <a:ext cx="6573630" cy="169026"/>
            </a:xfrm>
            <a:prstGeom prst="roundRect">
              <a:avLst>
                <a:gd name="adj" fmla="val 50000"/>
              </a:avLst>
            </a:prstGeom>
            <a:solidFill>
              <a:srgbClr val="314660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/>
            </a:p>
          </p:txBody>
        </p:sp>
        <p:sp>
          <p:nvSpPr>
            <p:cNvPr id="35" name="Прямоугольник: скругленные углы 34">
              <a:extLst>
                <a:ext uri="{FF2B5EF4-FFF2-40B4-BE49-F238E27FC236}">
                  <a16:creationId xmlns:a16="http://schemas.microsoft.com/office/drawing/2014/main" xmlns="" id="{6FE76EFD-8BDF-481F-B31B-F218A3CC1520}"/>
                </a:ext>
              </a:extLst>
            </p:cNvPr>
            <p:cNvSpPr/>
            <p:nvPr/>
          </p:nvSpPr>
          <p:spPr>
            <a:xfrm>
              <a:off x="357758" y="1417140"/>
              <a:ext cx="3324141" cy="169026"/>
            </a:xfrm>
            <a:prstGeom prst="roundRect">
              <a:avLst>
                <a:gd name="adj" fmla="val 50000"/>
              </a:avLst>
            </a:prstGeom>
            <a:solidFill>
              <a:srgbClr val="F45852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dirty="0">
                <a:solidFill>
                  <a:srgbClr val="F4585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10118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300">
        <p:fade/>
      </p:transition>
    </mc:Choice>
    <mc:Fallback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FCB7B1E-CF03-494E-8C88-D8B6C40BCE31}"/>
              </a:ext>
            </a:extLst>
          </p:cNvPr>
          <p:cNvSpPr/>
          <p:nvPr/>
        </p:nvSpPr>
        <p:spPr>
          <a:xfrm>
            <a:off x="223083" y="6318913"/>
            <a:ext cx="9644119" cy="247977"/>
          </a:xfrm>
          <a:prstGeom prst="roundRect">
            <a:avLst>
              <a:gd name="adj" fmla="val 50000"/>
            </a:avLst>
          </a:prstGeom>
          <a:solidFill>
            <a:srgbClr val="31466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C01FDFCB-A9D4-473C-93E9-DACF2EC1CBF8}"/>
              </a:ext>
            </a:extLst>
          </p:cNvPr>
          <p:cNvSpPr/>
          <p:nvPr/>
        </p:nvSpPr>
        <p:spPr>
          <a:xfrm>
            <a:off x="168322" y="6442901"/>
            <a:ext cx="4876820" cy="247977"/>
          </a:xfrm>
          <a:prstGeom prst="roundRect">
            <a:avLst>
              <a:gd name="adj" fmla="val 50000"/>
            </a:avLst>
          </a:prstGeom>
          <a:solidFill>
            <a:srgbClr val="F45852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F45852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71E3770-2F43-473F-B460-E25752B76B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6" t="15087" r="4970" b="14955"/>
          <a:stretch/>
        </p:blipFill>
        <p:spPr>
          <a:xfrm>
            <a:off x="10225255" y="5342096"/>
            <a:ext cx="1757340" cy="1373251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6C98B9FA-91D1-4998-BF81-15043F1E0F0F}"/>
              </a:ext>
            </a:extLst>
          </p:cNvPr>
          <p:cNvSpPr/>
          <p:nvPr/>
        </p:nvSpPr>
        <p:spPr>
          <a:xfrm>
            <a:off x="223083" y="940891"/>
            <a:ext cx="6096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Чрезмерная навязчивость – это самая актуальная проблема современной рекламы. Часто повторяющаяся и однотипная реклама утомляет, и потребители начинают игнорировать такие рекламные объявления. Чтобы призыв был услышан, необходимо рекламу сделать уместной и максимально ориентированной на конкретную целевую аудиторию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2AF2D5D-A822-41C3-8430-421BE90D4B47}"/>
              </a:ext>
            </a:extLst>
          </p:cNvPr>
          <p:cNvSpPr/>
          <p:nvPr/>
        </p:nvSpPr>
        <p:spPr>
          <a:xfrm>
            <a:off x="223083" y="294560"/>
            <a:ext cx="80670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45852"/>
                </a:solidFill>
              </a:rPr>
              <a:t>Проблемы рекламы в социальных сетях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F414BBF1-D1BF-40A0-9BDA-62A8E5A439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841" r="15895"/>
          <a:stretch/>
        </p:blipFill>
        <p:spPr>
          <a:xfrm>
            <a:off x="6639926" y="1231166"/>
            <a:ext cx="4784842" cy="38206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2346067337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FCB7B1E-CF03-494E-8C88-D8B6C40BCE31}"/>
              </a:ext>
            </a:extLst>
          </p:cNvPr>
          <p:cNvSpPr/>
          <p:nvPr/>
        </p:nvSpPr>
        <p:spPr>
          <a:xfrm>
            <a:off x="223083" y="6318913"/>
            <a:ext cx="9644119" cy="247977"/>
          </a:xfrm>
          <a:prstGeom prst="roundRect">
            <a:avLst>
              <a:gd name="adj" fmla="val 50000"/>
            </a:avLst>
          </a:prstGeom>
          <a:solidFill>
            <a:srgbClr val="31466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C01FDFCB-A9D4-473C-93E9-DACF2EC1CBF8}"/>
              </a:ext>
            </a:extLst>
          </p:cNvPr>
          <p:cNvSpPr/>
          <p:nvPr/>
        </p:nvSpPr>
        <p:spPr>
          <a:xfrm>
            <a:off x="168322" y="6442901"/>
            <a:ext cx="4876820" cy="247977"/>
          </a:xfrm>
          <a:prstGeom prst="roundRect">
            <a:avLst>
              <a:gd name="adj" fmla="val 50000"/>
            </a:avLst>
          </a:prstGeom>
          <a:solidFill>
            <a:srgbClr val="F45852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F45852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71E3770-2F43-473F-B460-E25752B76B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6" t="15087" r="4970" b="14955"/>
          <a:stretch/>
        </p:blipFill>
        <p:spPr>
          <a:xfrm>
            <a:off x="10225255" y="5342096"/>
            <a:ext cx="1757340" cy="1373251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A9A0D6C-7056-4E13-B2A7-AB82C1E8EEC4}"/>
              </a:ext>
            </a:extLst>
          </p:cNvPr>
          <p:cNvSpPr/>
          <p:nvPr/>
        </p:nvSpPr>
        <p:spPr>
          <a:xfrm>
            <a:off x="223083" y="937441"/>
            <a:ext cx="11535328" cy="4548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Open Sans"/>
              </a:rPr>
              <a:t>Представить себе современную жизнь без социальных сетей невозможно. Нельзя утверждать о том, что социальные сети приносят только пользу или вред. Они могут помочь скоротать время, но так же могут вызвать зависимость у людей с избытком того самого времени. Следовательно, влияние социальных сетей на социум весьма разнообразно и неоднозначно, и воздействие на определенного человека зависит от его субъективных качеств. Следует разумно пользоваться социальными сетями, чтобы иметь возможность извлечь максимум пользы и минимум негативных последствий.</a:t>
            </a:r>
            <a:endParaRPr lang="ru-RU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4C6691D-2076-455B-8DA9-B813FDC0025D}"/>
              </a:ext>
            </a:extLst>
          </p:cNvPr>
          <p:cNvSpPr txBox="1"/>
          <p:nvPr/>
        </p:nvSpPr>
        <p:spPr>
          <a:xfrm>
            <a:off x="223083" y="291110"/>
            <a:ext cx="20335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45852"/>
                </a:solidFill>
              </a:rPr>
              <a:t>Вывод</a:t>
            </a:r>
          </a:p>
        </p:txBody>
      </p:sp>
    </p:spTree>
    <p:extLst>
      <p:ext uri="{BB962C8B-B14F-4D97-AF65-F5344CB8AC3E}">
        <p14:creationId xmlns:p14="http://schemas.microsoft.com/office/powerpoint/2010/main" xmlns="" val="4144836214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FCB7B1E-CF03-494E-8C88-D8B6C40BCE31}"/>
              </a:ext>
            </a:extLst>
          </p:cNvPr>
          <p:cNvSpPr/>
          <p:nvPr/>
        </p:nvSpPr>
        <p:spPr>
          <a:xfrm>
            <a:off x="223083" y="6318913"/>
            <a:ext cx="9644119" cy="247977"/>
          </a:xfrm>
          <a:prstGeom prst="roundRect">
            <a:avLst>
              <a:gd name="adj" fmla="val 50000"/>
            </a:avLst>
          </a:prstGeom>
          <a:solidFill>
            <a:srgbClr val="31466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C01FDFCB-A9D4-473C-93E9-DACF2EC1CBF8}"/>
              </a:ext>
            </a:extLst>
          </p:cNvPr>
          <p:cNvSpPr/>
          <p:nvPr/>
        </p:nvSpPr>
        <p:spPr>
          <a:xfrm>
            <a:off x="168322" y="6442901"/>
            <a:ext cx="4876820" cy="247977"/>
          </a:xfrm>
          <a:prstGeom prst="roundRect">
            <a:avLst>
              <a:gd name="adj" fmla="val 50000"/>
            </a:avLst>
          </a:prstGeom>
          <a:solidFill>
            <a:srgbClr val="F45852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F45852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EEB0B31-6914-4A3B-B4B2-276C1011F1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20804" y="500616"/>
            <a:ext cx="4292796" cy="429279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4FF8562-0528-4665-9E35-0C9088EC7F61}"/>
              </a:ext>
            </a:extLst>
          </p:cNvPr>
          <p:cNvSpPr/>
          <p:nvPr/>
        </p:nvSpPr>
        <p:spPr>
          <a:xfrm>
            <a:off x="223083" y="938613"/>
            <a:ext cx="716361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Roboto"/>
              </a:rPr>
              <a:t>Проводить выходные без соцсетей. </a:t>
            </a:r>
          </a:p>
          <a:p>
            <a:r>
              <a:rPr lang="ru-RU" sz="2800" dirty="0">
                <a:solidFill>
                  <a:srgbClr val="000000"/>
                </a:solidFill>
                <a:latin typeface="Roboto"/>
              </a:rPr>
              <a:t>Это - один из хороших способов найти вдохновение в реальном мире, а не постоянно копаясь в сети.</a:t>
            </a:r>
          </a:p>
          <a:p>
            <a:r>
              <a:rPr lang="ru-RU" sz="2800" dirty="0">
                <a:solidFill>
                  <a:srgbClr val="000000"/>
                </a:solidFill>
                <a:latin typeface="Roboto"/>
              </a:rPr>
              <a:t>Отключитесь от цифрового потока и уделите внимание живым людям, а не их красивым фотографиям на экране ноутбука или смартфона.</a:t>
            </a:r>
            <a:endParaRPr lang="ru-RU" sz="2800" i="0" dirty="0">
              <a:solidFill>
                <a:srgbClr val="000000"/>
              </a:solidFill>
              <a:effectLst/>
              <a:latin typeface="Roboto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438F3AD-4E9B-4934-9088-CF11BC655ED7}"/>
              </a:ext>
            </a:extLst>
          </p:cNvPr>
          <p:cNvSpPr txBox="1"/>
          <p:nvPr/>
        </p:nvSpPr>
        <p:spPr>
          <a:xfrm>
            <a:off x="223083" y="291110"/>
            <a:ext cx="2801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F45852"/>
                </a:solidFill>
              </a:rPr>
              <a:t>Мы советуем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3F90158-B67A-4A78-81D1-E34C332A5026}"/>
              </a:ext>
            </a:extLst>
          </p:cNvPr>
          <p:cNvSpPr txBox="1"/>
          <p:nvPr/>
        </p:nvSpPr>
        <p:spPr>
          <a:xfrm>
            <a:off x="10463026" y="5995747"/>
            <a:ext cx="1069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Воронеж</a:t>
            </a:r>
          </a:p>
          <a:p>
            <a:pPr algn="ctr"/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2019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B89FFB74-A72A-49CF-9BB3-4C7161CA6B6F}"/>
              </a:ext>
            </a:extLst>
          </p:cNvPr>
          <p:cNvSpPr/>
          <p:nvPr/>
        </p:nvSpPr>
        <p:spPr>
          <a:xfrm>
            <a:off x="759895" y="5748084"/>
            <a:ext cx="11833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vik-vrn.ru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6A1B3B15-AF06-4D18-9967-EB87D7763D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6286" t="15982" r="5134" b="74594"/>
          <a:stretch/>
        </p:blipFill>
        <p:spPr>
          <a:xfrm>
            <a:off x="223083" y="5688822"/>
            <a:ext cx="536812" cy="51863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0C3D3710-E1A8-44B3-9DB4-00613B0D29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78" t="26453" r="77246" b="64193"/>
          <a:stretch/>
        </p:blipFill>
        <p:spPr>
          <a:xfrm>
            <a:off x="1939339" y="5688821"/>
            <a:ext cx="540705" cy="5186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81E7066-5987-413F-8F71-5EA26ED3C7F3}"/>
              </a:ext>
            </a:extLst>
          </p:cNvPr>
          <p:cNvSpPr txBox="1"/>
          <p:nvPr/>
        </p:nvSpPr>
        <p:spPr>
          <a:xfrm>
            <a:off x="2480044" y="5778862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263-20-90</a:t>
            </a:r>
          </a:p>
        </p:txBody>
      </p:sp>
    </p:spTree>
    <p:extLst>
      <p:ext uri="{BB962C8B-B14F-4D97-AF65-F5344CB8AC3E}">
        <p14:creationId xmlns:p14="http://schemas.microsoft.com/office/powerpoint/2010/main" xmlns="" val="1662622757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FCB7B1E-CF03-494E-8C88-D8B6C40BCE31}"/>
              </a:ext>
            </a:extLst>
          </p:cNvPr>
          <p:cNvSpPr/>
          <p:nvPr/>
        </p:nvSpPr>
        <p:spPr>
          <a:xfrm>
            <a:off x="223083" y="6318913"/>
            <a:ext cx="9644119" cy="247977"/>
          </a:xfrm>
          <a:prstGeom prst="roundRect">
            <a:avLst>
              <a:gd name="adj" fmla="val 50000"/>
            </a:avLst>
          </a:prstGeom>
          <a:solidFill>
            <a:srgbClr val="31466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C01FDFCB-A9D4-473C-93E9-DACF2EC1CBF8}"/>
              </a:ext>
            </a:extLst>
          </p:cNvPr>
          <p:cNvSpPr/>
          <p:nvPr/>
        </p:nvSpPr>
        <p:spPr>
          <a:xfrm>
            <a:off x="168322" y="6442901"/>
            <a:ext cx="4876820" cy="247977"/>
          </a:xfrm>
          <a:prstGeom prst="roundRect">
            <a:avLst>
              <a:gd name="adj" fmla="val 50000"/>
            </a:avLst>
          </a:prstGeom>
          <a:solidFill>
            <a:srgbClr val="F45852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F45852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71E3770-2F43-473F-B460-E25752B76B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6" t="15087" r="4970" b="14955"/>
          <a:stretch/>
        </p:blipFill>
        <p:spPr>
          <a:xfrm>
            <a:off x="10225255" y="5342096"/>
            <a:ext cx="1757340" cy="137325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A2F8900D-08EF-4D6B-AC93-54FAB464A06E}"/>
              </a:ext>
            </a:extLst>
          </p:cNvPr>
          <p:cNvSpPr/>
          <p:nvPr/>
        </p:nvSpPr>
        <p:spPr>
          <a:xfrm>
            <a:off x="168323" y="167122"/>
            <a:ext cx="1126850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383838"/>
                </a:solidFill>
              </a:rPr>
              <a:t>Социальные сети стремительно ворвались в нашу жизнь во всех смыслах этого слова и, похоже, намерены в ней остаться надолго.</a:t>
            </a:r>
          </a:p>
          <a:p>
            <a:r>
              <a:rPr lang="ru-RU" sz="3600" dirty="0">
                <a:solidFill>
                  <a:srgbClr val="383838"/>
                </a:solidFill>
              </a:rPr>
              <a:t>Устраняя межличностные преграды, соцсети дают нам безграничные возможности для общения, они открывают мир человеку, а человека — миру.</a:t>
            </a:r>
            <a:endParaRPr lang="ru-RU" sz="3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2702322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FCB7B1E-CF03-494E-8C88-D8B6C40BCE31}"/>
              </a:ext>
            </a:extLst>
          </p:cNvPr>
          <p:cNvSpPr/>
          <p:nvPr/>
        </p:nvSpPr>
        <p:spPr>
          <a:xfrm>
            <a:off x="223083" y="6318913"/>
            <a:ext cx="9644119" cy="247977"/>
          </a:xfrm>
          <a:prstGeom prst="roundRect">
            <a:avLst>
              <a:gd name="adj" fmla="val 50000"/>
            </a:avLst>
          </a:prstGeom>
          <a:solidFill>
            <a:srgbClr val="31466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C01FDFCB-A9D4-473C-93E9-DACF2EC1CBF8}"/>
              </a:ext>
            </a:extLst>
          </p:cNvPr>
          <p:cNvSpPr/>
          <p:nvPr/>
        </p:nvSpPr>
        <p:spPr>
          <a:xfrm>
            <a:off x="168322" y="6442901"/>
            <a:ext cx="4876820" cy="247977"/>
          </a:xfrm>
          <a:prstGeom prst="roundRect">
            <a:avLst>
              <a:gd name="adj" fmla="val 50000"/>
            </a:avLst>
          </a:prstGeom>
          <a:solidFill>
            <a:srgbClr val="F45852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F45852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71E3770-2F43-473F-B460-E25752B76B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6" t="15087" r="4970" b="14955"/>
          <a:stretch/>
        </p:blipFill>
        <p:spPr>
          <a:xfrm>
            <a:off x="10225255" y="5342096"/>
            <a:ext cx="1757340" cy="1373251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CE97E3BD-46F0-4339-B5C8-98F4995B2EAB}"/>
              </a:ext>
            </a:extLst>
          </p:cNvPr>
          <p:cNvSpPr/>
          <p:nvPr/>
        </p:nvSpPr>
        <p:spPr>
          <a:xfrm>
            <a:off x="223083" y="935392"/>
            <a:ext cx="65769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383838"/>
                </a:solidFill>
              </a:rPr>
              <a:t>Начнем с того что по сути, социальные сети – это место виртуальной жизни людей в Интернете, благодаря которому пользователи могут легко взаимодействовать и общаться на рабочие или личные темы. </a:t>
            </a:r>
          </a:p>
          <a:p>
            <a:r>
              <a:rPr lang="ru-RU" sz="2800" dirty="0">
                <a:solidFill>
                  <a:srgbClr val="383838"/>
                </a:solidFill>
              </a:rPr>
              <a:t>Именно этот фактор определяет такую популярность социальных сетей.</a:t>
            </a:r>
            <a:endParaRPr lang="ru-RU" sz="28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A9A0DDC6-0B69-4CFF-96EE-A9D184EE5F79}"/>
              </a:ext>
            </a:extLst>
          </p:cNvPr>
          <p:cNvSpPr/>
          <p:nvPr/>
        </p:nvSpPr>
        <p:spPr>
          <a:xfrm>
            <a:off x="223083" y="289061"/>
            <a:ext cx="72853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45852"/>
                </a:solidFill>
              </a:rPr>
              <a:t>Что же такое социальная паутина?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4547731-EBF1-4CE8-9AA7-DE2A646D08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7770" y="960037"/>
            <a:ext cx="4481852" cy="3490140"/>
          </a:xfrm>
          <a:prstGeom prst="roundRect">
            <a:avLst>
              <a:gd name="adj" fmla="val 9672"/>
            </a:avLst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3094457061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FCB7B1E-CF03-494E-8C88-D8B6C40BCE31}"/>
              </a:ext>
            </a:extLst>
          </p:cNvPr>
          <p:cNvSpPr/>
          <p:nvPr/>
        </p:nvSpPr>
        <p:spPr>
          <a:xfrm>
            <a:off x="223083" y="6318913"/>
            <a:ext cx="9644119" cy="247977"/>
          </a:xfrm>
          <a:prstGeom prst="roundRect">
            <a:avLst>
              <a:gd name="adj" fmla="val 50000"/>
            </a:avLst>
          </a:prstGeom>
          <a:solidFill>
            <a:srgbClr val="31466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C01FDFCB-A9D4-473C-93E9-DACF2EC1CBF8}"/>
              </a:ext>
            </a:extLst>
          </p:cNvPr>
          <p:cNvSpPr/>
          <p:nvPr/>
        </p:nvSpPr>
        <p:spPr>
          <a:xfrm>
            <a:off x="168322" y="6442901"/>
            <a:ext cx="4876820" cy="247977"/>
          </a:xfrm>
          <a:prstGeom prst="roundRect">
            <a:avLst>
              <a:gd name="adj" fmla="val 50000"/>
            </a:avLst>
          </a:prstGeom>
          <a:solidFill>
            <a:srgbClr val="F45852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F45852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71E3770-2F43-473F-B460-E25752B76B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6" t="15087" r="4970" b="14955"/>
          <a:stretch/>
        </p:blipFill>
        <p:spPr>
          <a:xfrm>
            <a:off x="10225255" y="5342096"/>
            <a:ext cx="1757340" cy="1373251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EC5CDC3C-450A-44D5-B445-A065CDB75E65}"/>
              </a:ext>
            </a:extLst>
          </p:cNvPr>
          <p:cNvSpPr/>
          <p:nvPr/>
        </p:nvSpPr>
        <p:spPr>
          <a:xfrm>
            <a:off x="223083" y="921845"/>
            <a:ext cx="679434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 помощью социальной сети каждый пользователь может создать свой виртуальный портрет. </a:t>
            </a:r>
          </a:p>
          <a:p>
            <a:r>
              <a:rPr lang="ru-RU" sz="2800" dirty="0"/>
              <a:t>После регистрации можно сформировать свой профайл, в котором подробно указать свой опыт работы, увлечения, интересы и цели. </a:t>
            </a:r>
          </a:p>
          <a:p>
            <a:r>
              <a:rPr lang="ru-RU" sz="2800" dirty="0"/>
              <a:t>В результате гораздо проще искать единомышленников, коллег, людей, общение с которыми необходимо по работе.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44A54CCA-5CBD-4DCE-AF35-C37B727BE2D3}"/>
              </a:ext>
            </a:extLst>
          </p:cNvPr>
          <p:cNvSpPr/>
          <p:nvPr/>
        </p:nvSpPr>
        <p:spPr>
          <a:xfrm>
            <a:off x="223083" y="291110"/>
            <a:ext cx="8276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45852"/>
                </a:solidFill>
              </a:rPr>
              <a:t>Социальная паутина в общении и работе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1271385-CB11-4CBB-8EB3-E2EDF20B1D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881" r="15853"/>
          <a:stretch/>
        </p:blipFill>
        <p:spPr>
          <a:xfrm>
            <a:off x="7405352" y="1401560"/>
            <a:ext cx="4095482" cy="3476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4049952575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FCB7B1E-CF03-494E-8C88-D8B6C40BCE31}"/>
              </a:ext>
            </a:extLst>
          </p:cNvPr>
          <p:cNvSpPr/>
          <p:nvPr/>
        </p:nvSpPr>
        <p:spPr>
          <a:xfrm>
            <a:off x="223083" y="6318913"/>
            <a:ext cx="9644119" cy="247977"/>
          </a:xfrm>
          <a:prstGeom prst="roundRect">
            <a:avLst>
              <a:gd name="adj" fmla="val 50000"/>
            </a:avLst>
          </a:prstGeom>
          <a:solidFill>
            <a:srgbClr val="31466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C01FDFCB-A9D4-473C-93E9-DACF2EC1CBF8}"/>
              </a:ext>
            </a:extLst>
          </p:cNvPr>
          <p:cNvSpPr/>
          <p:nvPr/>
        </p:nvSpPr>
        <p:spPr>
          <a:xfrm>
            <a:off x="168322" y="6442901"/>
            <a:ext cx="4876820" cy="247977"/>
          </a:xfrm>
          <a:prstGeom prst="roundRect">
            <a:avLst>
              <a:gd name="adj" fmla="val 50000"/>
            </a:avLst>
          </a:prstGeom>
          <a:solidFill>
            <a:srgbClr val="F45852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F45852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71E3770-2F43-473F-B460-E25752B76B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6" t="15087" r="4970" b="14955"/>
          <a:stretch/>
        </p:blipFill>
        <p:spPr>
          <a:xfrm>
            <a:off x="10225255" y="5342096"/>
            <a:ext cx="1757340" cy="1373251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1A406A2B-8692-4C08-B84C-B1CBB73C3D71}"/>
              </a:ext>
            </a:extLst>
          </p:cNvPr>
          <p:cNvSpPr/>
          <p:nvPr/>
        </p:nvSpPr>
        <p:spPr>
          <a:xfrm>
            <a:off x="223082" y="937441"/>
            <a:ext cx="6731510" cy="2243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383838"/>
                </a:solidFill>
              </a:rPr>
              <a:t>Многие люди не понимают, что информация, размещённая ими в социальных сетях, может быть найдена и использована кем угодно, не обязательно с благими намерениями.</a:t>
            </a:r>
            <a:endParaRPr lang="ru-RU" sz="28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39F5731B-4FB1-4131-A984-F931A558368D}"/>
              </a:ext>
            </a:extLst>
          </p:cNvPr>
          <p:cNvSpPr/>
          <p:nvPr/>
        </p:nvSpPr>
        <p:spPr>
          <a:xfrm>
            <a:off x="223082" y="291110"/>
            <a:ext cx="106080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F45852"/>
                </a:solidFill>
              </a:rPr>
              <a:t>В чем заключается опасность социальных сетей?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109A078-BA1D-438E-81B6-A336CA9183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660" t="1713" r="8472" b="2868"/>
          <a:stretch/>
        </p:blipFill>
        <p:spPr>
          <a:xfrm>
            <a:off x="7160653" y="1548869"/>
            <a:ext cx="4301544" cy="3264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51E363A-F30E-47B2-B253-58CF4F6C5D82}"/>
              </a:ext>
            </a:extLst>
          </p:cNvPr>
          <p:cNvSpPr/>
          <p:nvPr/>
        </p:nvSpPr>
        <p:spPr>
          <a:xfrm>
            <a:off x="625873" y="3827413"/>
            <a:ext cx="5659370" cy="28931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/>
              <a:t>Проблемы конфиденциальности</a:t>
            </a:r>
            <a:endParaRPr lang="en-US" sz="28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/>
              <a:t>Виртуальные двойники</a:t>
            </a:r>
            <a:endParaRPr lang="en-US" sz="28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800" dirty="0"/>
              <a:t>Интернет зависимость</a:t>
            </a:r>
          </a:p>
          <a:p>
            <a:endParaRPr lang="ru-RU" sz="2800" dirty="0"/>
          </a:p>
          <a:p>
            <a:endParaRPr lang="ru-RU" sz="2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6EB36B6-85DB-4CE5-BFE5-AA915A4A2D33}"/>
              </a:ext>
            </a:extLst>
          </p:cNvPr>
          <p:cNvSpPr txBox="1"/>
          <p:nvPr/>
        </p:nvSpPr>
        <p:spPr>
          <a:xfrm>
            <a:off x="223082" y="3242638"/>
            <a:ext cx="5995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F45852"/>
                </a:solidFill>
              </a:rPr>
              <a:t>Несколько основных опасностей</a:t>
            </a:r>
            <a:r>
              <a:rPr lang="en-US" sz="3200" dirty="0">
                <a:solidFill>
                  <a:srgbClr val="F45852"/>
                </a:solidFill>
              </a:rPr>
              <a:t>:</a:t>
            </a:r>
            <a:endParaRPr lang="ru-RU" sz="3200" dirty="0">
              <a:solidFill>
                <a:srgbClr val="F458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5054628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FCB7B1E-CF03-494E-8C88-D8B6C40BCE31}"/>
              </a:ext>
            </a:extLst>
          </p:cNvPr>
          <p:cNvSpPr/>
          <p:nvPr/>
        </p:nvSpPr>
        <p:spPr>
          <a:xfrm>
            <a:off x="223083" y="6318913"/>
            <a:ext cx="9644119" cy="247977"/>
          </a:xfrm>
          <a:prstGeom prst="roundRect">
            <a:avLst>
              <a:gd name="adj" fmla="val 50000"/>
            </a:avLst>
          </a:prstGeom>
          <a:solidFill>
            <a:srgbClr val="31466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C01FDFCB-A9D4-473C-93E9-DACF2EC1CBF8}"/>
              </a:ext>
            </a:extLst>
          </p:cNvPr>
          <p:cNvSpPr/>
          <p:nvPr/>
        </p:nvSpPr>
        <p:spPr>
          <a:xfrm>
            <a:off x="168322" y="6442901"/>
            <a:ext cx="4876820" cy="247977"/>
          </a:xfrm>
          <a:prstGeom prst="roundRect">
            <a:avLst>
              <a:gd name="adj" fmla="val 50000"/>
            </a:avLst>
          </a:prstGeom>
          <a:solidFill>
            <a:srgbClr val="F45852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F45852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71E3770-2F43-473F-B460-E25752B76B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6" t="15087" r="4970" b="14955"/>
          <a:stretch/>
        </p:blipFill>
        <p:spPr>
          <a:xfrm>
            <a:off x="10225255" y="5342096"/>
            <a:ext cx="1757340" cy="1373251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B399177-7B47-40BE-BA59-5D934EA306C2}"/>
              </a:ext>
            </a:extLst>
          </p:cNvPr>
          <p:cNvSpPr/>
          <p:nvPr/>
        </p:nvSpPr>
        <p:spPr>
          <a:xfrm>
            <a:off x="223083" y="291110"/>
            <a:ext cx="66370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45852"/>
                </a:solidFill>
              </a:rPr>
              <a:t>Проблемы конфиденциальности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B7D07B99-370F-4A2F-A14B-D524088E1305}"/>
              </a:ext>
            </a:extLst>
          </p:cNvPr>
          <p:cNvSpPr/>
          <p:nvPr/>
        </p:nvSpPr>
        <p:spPr>
          <a:xfrm>
            <a:off x="223083" y="966347"/>
            <a:ext cx="556811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Размещая информацию о себе в социальных медиа, вы должны быть готовы к тому, что ее может увидеть большое количество людей. </a:t>
            </a:r>
          </a:p>
          <a:p>
            <a:r>
              <a:rPr lang="ru-RU" sz="2800" dirty="0"/>
              <a:t>В итоге, ваша частная жизнь становится достоянием общественности.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50832710-C90C-4DFF-B4A0-C4441FA631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00802" y="1350130"/>
            <a:ext cx="5206817" cy="31556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1935793870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FCB7B1E-CF03-494E-8C88-D8B6C40BCE31}"/>
              </a:ext>
            </a:extLst>
          </p:cNvPr>
          <p:cNvSpPr/>
          <p:nvPr/>
        </p:nvSpPr>
        <p:spPr>
          <a:xfrm>
            <a:off x="223083" y="6318913"/>
            <a:ext cx="9644119" cy="247977"/>
          </a:xfrm>
          <a:prstGeom prst="roundRect">
            <a:avLst>
              <a:gd name="adj" fmla="val 50000"/>
            </a:avLst>
          </a:prstGeom>
          <a:solidFill>
            <a:srgbClr val="31466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C01FDFCB-A9D4-473C-93E9-DACF2EC1CBF8}"/>
              </a:ext>
            </a:extLst>
          </p:cNvPr>
          <p:cNvSpPr/>
          <p:nvPr/>
        </p:nvSpPr>
        <p:spPr>
          <a:xfrm>
            <a:off x="168322" y="6442901"/>
            <a:ext cx="4876820" cy="247977"/>
          </a:xfrm>
          <a:prstGeom prst="roundRect">
            <a:avLst>
              <a:gd name="adj" fmla="val 50000"/>
            </a:avLst>
          </a:prstGeom>
          <a:solidFill>
            <a:srgbClr val="F45852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F45852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71E3770-2F43-473F-B460-E25752B76B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6" t="15087" r="4970" b="14955"/>
          <a:stretch/>
        </p:blipFill>
        <p:spPr>
          <a:xfrm>
            <a:off x="10225255" y="5342096"/>
            <a:ext cx="1757340" cy="1373251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732A5D3-3ADF-4453-9430-99EE005707AB}"/>
              </a:ext>
            </a:extLst>
          </p:cNvPr>
          <p:cNvSpPr/>
          <p:nvPr/>
        </p:nvSpPr>
        <p:spPr>
          <a:xfrm>
            <a:off x="223083" y="291110"/>
            <a:ext cx="48125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45852"/>
                </a:solidFill>
              </a:rPr>
              <a:t>Виртуальные двойники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8265FE0-9B82-4891-923F-F19C49D02973}"/>
              </a:ext>
            </a:extLst>
          </p:cNvPr>
          <p:cNvSpPr/>
          <p:nvPr/>
        </p:nvSpPr>
        <p:spPr>
          <a:xfrm>
            <a:off x="223082" y="931946"/>
            <a:ext cx="603333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Время от времени вы раскрываете информацию о себе: вашу дату рождения, информацию о вашей семье, людях, с которыми вы работаете, ваш домашний адрес, и другие конфиденциальные данные.</a:t>
            </a:r>
          </a:p>
          <a:p>
            <a:r>
              <a:rPr lang="ru-RU" sz="2800" dirty="0"/>
              <a:t>Кто-то может украсть эти данные, собрать их воедино и создать вашего виртуального двойника.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58038415-B5DA-40D4-BFD9-D81974A9774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51" t="-315" r="4465" b="315"/>
          <a:stretch/>
        </p:blipFill>
        <p:spPr>
          <a:xfrm>
            <a:off x="6647574" y="1106012"/>
            <a:ext cx="4854616" cy="35277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1007109783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FCB7B1E-CF03-494E-8C88-D8B6C40BCE31}"/>
              </a:ext>
            </a:extLst>
          </p:cNvPr>
          <p:cNvSpPr/>
          <p:nvPr/>
        </p:nvSpPr>
        <p:spPr>
          <a:xfrm>
            <a:off x="223083" y="6318913"/>
            <a:ext cx="9644119" cy="247977"/>
          </a:xfrm>
          <a:prstGeom prst="roundRect">
            <a:avLst>
              <a:gd name="adj" fmla="val 50000"/>
            </a:avLst>
          </a:prstGeom>
          <a:solidFill>
            <a:srgbClr val="31466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C01FDFCB-A9D4-473C-93E9-DACF2EC1CBF8}"/>
              </a:ext>
            </a:extLst>
          </p:cNvPr>
          <p:cNvSpPr/>
          <p:nvPr/>
        </p:nvSpPr>
        <p:spPr>
          <a:xfrm>
            <a:off x="168322" y="6442901"/>
            <a:ext cx="4876820" cy="247977"/>
          </a:xfrm>
          <a:prstGeom prst="roundRect">
            <a:avLst>
              <a:gd name="adj" fmla="val 50000"/>
            </a:avLst>
          </a:prstGeom>
          <a:solidFill>
            <a:srgbClr val="F45852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F45852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71E3770-2F43-473F-B460-E25752B76B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6" t="15087" r="4970" b="14955"/>
          <a:stretch/>
        </p:blipFill>
        <p:spPr>
          <a:xfrm>
            <a:off x="10225255" y="5342096"/>
            <a:ext cx="1757340" cy="1373251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D4DE3F85-6A9A-4017-98C2-3416620F265F}"/>
              </a:ext>
            </a:extLst>
          </p:cNvPr>
          <p:cNvSpPr/>
          <p:nvPr/>
        </p:nvSpPr>
        <p:spPr>
          <a:xfrm>
            <a:off x="223083" y="291110"/>
            <a:ext cx="46143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45852"/>
                </a:solidFill>
              </a:rPr>
              <a:t>Интернет зависимость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8E6C19AF-2F60-430A-A866-E91E2E262EBF}"/>
              </a:ext>
            </a:extLst>
          </p:cNvPr>
          <p:cNvSpPr/>
          <p:nvPr/>
        </p:nvSpPr>
        <p:spPr>
          <a:xfrm>
            <a:off x="223082" y="937439"/>
            <a:ext cx="779797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Социальные сети могут вызвать зависимость: ими очень просто пользоваться, они открывают вам целый мир информации. </a:t>
            </a:r>
          </a:p>
          <a:p>
            <a:r>
              <a:rPr lang="ru-RU" sz="2800" dirty="0"/>
              <a:t>Социальные сети дают вам возможность заявить о себе на весь мир. </a:t>
            </a:r>
          </a:p>
          <a:p>
            <a:r>
              <a:rPr lang="ru-RU" sz="2800" dirty="0"/>
              <a:t>Вы можете заходить в сеть по многу раз в день и проводить несчетное количество времени, проверяя свои аккаунты или просто читая о том, что происходит в жизни ваших друзей. </a:t>
            </a:r>
          </a:p>
          <a:p>
            <a:r>
              <a:rPr lang="ru-RU" sz="2800" dirty="0"/>
              <a:t>Вы можете тратить на это рабочее время и уделять меньше времени семье и друзьям.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56B45D47-D8A2-495B-814E-57984617DC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57477" y="1215047"/>
            <a:ext cx="3219450" cy="3219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882796633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1FCB7B1E-CF03-494E-8C88-D8B6C40BCE31}"/>
              </a:ext>
            </a:extLst>
          </p:cNvPr>
          <p:cNvSpPr/>
          <p:nvPr/>
        </p:nvSpPr>
        <p:spPr>
          <a:xfrm>
            <a:off x="223083" y="6318913"/>
            <a:ext cx="9644119" cy="247977"/>
          </a:xfrm>
          <a:prstGeom prst="roundRect">
            <a:avLst>
              <a:gd name="adj" fmla="val 50000"/>
            </a:avLst>
          </a:prstGeom>
          <a:solidFill>
            <a:srgbClr val="314660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C01FDFCB-A9D4-473C-93E9-DACF2EC1CBF8}"/>
              </a:ext>
            </a:extLst>
          </p:cNvPr>
          <p:cNvSpPr/>
          <p:nvPr/>
        </p:nvSpPr>
        <p:spPr>
          <a:xfrm>
            <a:off x="168322" y="6442901"/>
            <a:ext cx="4876820" cy="247977"/>
          </a:xfrm>
          <a:prstGeom prst="roundRect">
            <a:avLst>
              <a:gd name="adj" fmla="val 50000"/>
            </a:avLst>
          </a:prstGeom>
          <a:solidFill>
            <a:srgbClr val="F45852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rgbClr val="F45852"/>
              </a:solidFill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71E3770-2F43-473F-B460-E25752B76B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06" t="15087" r="4970" b="14955"/>
          <a:stretch/>
        </p:blipFill>
        <p:spPr>
          <a:xfrm>
            <a:off x="10225255" y="5342096"/>
            <a:ext cx="1757340" cy="1373251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EEF03BC6-0464-4862-AE7A-653AE6F74C8B}"/>
              </a:ext>
            </a:extLst>
          </p:cNvPr>
          <p:cNvSpPr/>
          <p:nvPr/>
        </p:nvSpPr>
        <p:spPr>
          <a:xfrm>
            <a:off x="223083" y="940891"/>
            <a:ext cx="637022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Сегодня социальные сети – один из самых эффективных каналов продвижения. </a:t>
            </a:r>
            <a:endParaRPr lang="en-US" sz="2800" dirty="0"/>
          </a:p>
          <a:p>
            <a:r>
              <a:rPr lang="ru-RU" sz="2800" dirty="0"/>
              <a:t>Реклама в социальных сетях позволяет выбрать площадку для продвижения с наибольшей концентрацией целевой аудитории вашего бизнеса. </a:t>
            </a:r>
            <a:endParaRPr lang="en-US" sz="2800" dirty="0"/>
          </a:p>
          <a:p>
            <a:r>
              <a:rPr lang="ru-RU" sz="2800" dirty="0"/>
              <a:t>Более того, у предпринимателей есть возможность взаимодействовать с клиентами напрямую.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65854A7-C928-43CC-9E70-FDCC704770FC}"/>
              </a:ext>
            </a:extLst>
          </p:cNvPr>
          <p:cNvSpPr/>
          <p:nvPr/>
        </p:nvSpPr>
        <p:spPr>
          <a:xfrm>
            <a:off x="223083" y="291110"/>
            <a:ext cx="57747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45852"/>
                </a:solidFill>
              </a:rPr>
              <a:t>Реклама в социальных сетях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8B18D10B-6BF6-48A4-89B4-1B051B997F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99" r="2807"/>
          <a:stretch/>
        </p:blipFill>
        <p:spPr>
          <a:xfrm>
            <a:off x="6882062" y="1166552"/>
            <a:ext cx="4636169" cy="3641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xmlns="" val="4271723129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</TotalTime>
  <Words>603</Words>
  <Application>Microsoft Office PowerPoint</Application>
  <PresentationFormat>Произвольный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в социальной паутине</dc:title>
  <dc:creator>Eugene Simonov</dc:creator>
  <cp:lastModifiedBy>Алексей.Дима</cp:lastModifiedBy>
  <cp:revision>22</cp:revision>
  <dcterms:created xsi:type="dcterms:W3CDTF">2019-11-29T19:22:10Z</dcterms:created>
  <dcterms:modified xsi:type="dcterms:W3CDTF">2019-12-05T08:51:38Z</dcterms:modified>
</cp:coreProperties>
</file>