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82D55C-FBC8-4C4E-A2FE-56B08353E94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7DBAEBC-01CA-44FE-B1DF-68A5192A89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14554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такое среда программирования - Введение в программирование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857760"/>
            <a:ext cx="4857784" cy="11810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Подготовила преподаватель </a:t>
            </a:r>
          </a:p>
          <a:p>
            <a:r>
              <a:rPr lang="ru-RU" sz="2400" dirty="0" err="1" smtClean="0">
                <a:solidFill>
                  <a:schemeClr val="tx1"/>
                </a:solidFill>
              </a:rPr>
              <a:t>Коробкина</a:t>
            </a:r>
            <a:r>
              <a:rPr lang="ru-RU" sz="2400" dirty="0" smtClean="0">
                <a:solidFill>
                  <a:schemeClr val="tx1"/>
                </a:solidFill>
              </a:rPr>
              <a:t> В. 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0"/>
            <a:ext cx="64293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ГБПОУ ВО «Воронежский индустриальный колледж»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6072206"/>
            <a:ext cx="16432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Воронеж 2020 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Среды программирования </a:t>
            </a:r>
            <a:r>
              <a:rPr lang="ru-RU" sz="3600" dirty="0" smtClean="0">
                <a:solidFill>
                  <a:srgbClr val="FF0000"/>
                </a:solidFill>
              </a:rPr>
              <a:t>(или как их еще называют, </a:t>
            </a:r>
            <a:r>
              <a:rPr lang="ru-RU" sz="3600" i="1" dirty="0" smtClean="0">
                <a:solidFill>
                  <a:srgbClr val="FF0000"/>
                </a:solidFill>
              </a:rPr>
              <a:t>среды разработки</a:t>
            </a:r>
            <a:r>
              <a:rPr lang="ru-RU" sz="3600" dirty="0" smtClean="0">
                <a:solidFill>
                  <a:srgbClr val="FF0000"/>
                </a:solidFill>
              </a:rPr>
              <a:t>)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</a:t>
            </a:r>
            <a:r>
              <a:rPr lang="ru-RU" dirty="0"/>
              <a:t>это программы, в которых программисты пишут свои программы. Иными словами, </a:t>
            </a:r>
            <a:r>
              <a:rPr lang="ru-RU" i="1" dirty="0"/>
              <a:t>среда программирования </a:t>
            </a:r>
            <a:r>
              <a:rPr lang="ru-RU" dirty="0"/>
              <a:t>служит для </a:t>
            </a:r>
            <a:r>
              <a:rPr lang="ru-RU" b="1" dirty="0"/>
              <a:t>разработки</a:t>
            </a:r>
            <a:r>
              <a:rPr lang="ru-RU" dirty="0"/>
              <a:t> ( написания) </a:t>
            </a:r>
            <a:r>
              <a:rPr lang="ru-RU" b="1" dirty="0"/>
              <a:t>программ</a:t>
            </a:r>
            <a:r>
              <a:rPr lang="ru-RU" dirty="0"/>
              <a:t> и обычно ориентируется на конкретный язык или несколько языков программирования (в этом случае языки, обычно, принадлежат одной языковой группе, например, Си-подобные).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9175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Интегрированная среда программирования содержит в себе все необходимое для разработки программ:</a:t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редактор </a:t>
            </a:r>
            <a:r>
              <a:rPr lang="ru-RU" dirty="0">
                <a:solidFill>
                  <a:srgbClr val="FF0000"/>
                </a:solidFill>
              </a:rPr>
              <a:t>с подсветкой синтаксиса конкретного языка программирования</a:t>
            </a:r>
            <a:r>
              <a:rPr lang="ru-RU" dirty="0"/>
              <a:t>. В нем программист пишет текст программы, так называемый программный код;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компилятор.</a:t>
            </a:r>
            <a:r>
              <a:rPr lang="ru-RU" dirty="0"/>
              <a:t> Он, как мы уже с вами знаем, транслирует программу, написанную на высокоуровневом языке программирования в машинный язык (машинный код), непосредственно понятный компьютеру. Язык С++ относится к компилируемым языкам, поэтому для обработки текстов его программ служит компилятор, иногда вместо компилятора (либо вместе с ним) используется интерпретатор, для программ, написанных на интерпретируемых языках программирования;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отладчик.</a:t>
            </a:r>
            <a:r>
              <a:rPr lang="ru-RU" dirty="0"/>
              <a:t> Служит для отладки программ. Как мы все знаем, ошибки в программах допускают абсолютно все: и новички, и профессионалы - они могут быть синтаксическими (обычно они выявляются еще на стадии компиляции) и логическими. Для тестирования программы и выявления в ней логических ошибок служит отладчик.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85724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Общее описание работы среды программирования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выполнить программу на С++, надо пройти шесть этапов: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Первый этап - </a:t>
            </a:r>
            <a:r>
              <a:rPr lang="ru-RU" i="1" dirty="0"/>
              <a:t>редактирование</a:t>
            </a:r>
            <a:r>
              <a:rPr lang="ru-RU" dirty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Второй этап</a:t>
            </a:r>
            <a:r>
              <a:rPr lang="ru-RU" i="1" dirty="0"/>
              <a:t> - предварительная</a:t>
            </a:r>
            <a:r>
              <a:rPr lang="ru-RU" dirty="0"/>
              <a:t> </a:t>
            </a:r>
            <a:r>
              <a:rPr lang="ru-RU" i="1" dirty="0"/>
              <a:t>(препроцессорная</a:t>
            </a:r>
            <a:r>
              <a:rPr lang="ru-RU" dirty="0"/>
              <a:t>) </a:t>
            </a:r>
            <a:r>
              <a:rPr lang="ru-RU" i="1" dirty="0"/>
              <a:t>обработка</a:t>
            </a:r>
            <a:r>
              <a:rPr lang="ru-RU" dirty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Третий этап</a:t>
            </a:r>
            <a:r>
              <a:rPr lang="ru-RU" i="1" dirty="0"/>
              <a:t> - компиляция</a:t>
            </a:r>
            <a:r>
              <a:rPr lang="ru-RU" dirty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Четвертый этап</a:t>
            </a:r>
            <a:r>
              <a:rPr lang="ru-RU" i="1" dirty="0"/>
              <a:t> - компоновка</a:t>
            </a:r>
            <a:r>
              <a:rPr lang="ru-RU" dirty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Пятый этап</a:t>
            </a:r>
            <a:r>
              <a:rPr lang="ru-RU" i="1" dirty="0"/>
              <a:t> - загрузка</a:t>
            </a:r>
            <a:r>
              <a:rPr lang="ru-RU" dirty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Шестой этап</a:t>
            </a:r>
            <a:r>
              <a:rPr lang="ru-RU" i="1" dirty="0"/>
              <a:t> - выполнение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Редактирование.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Это </a:t>
            </a:r>
            <a:r>
              <a:rPr lang="ru-RU" dirty="0"/>
              <a:t>первый этап разработки программы в среде программирования и представляет он собой редактирование файла (исходного файла, который в последствии будет содержать код программы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/>
              <a:t>Он выполняется с помощью </a:t>
            </a:r>
            <a:r>
              <a:rPr lang="ru-RU" i="1" dirty="0"/>
              <a:t>редактора</a:t>
            </a:r>
            <a:r>
              <a:rPr lang="ru-RU" dirty="0"/>
              <a:t> </a:t>
            </a:r>
            <a:r>
              <a:rPr lang="ru-RU" i="1" dirty="0"/>
              <a:t>программ</a:t>
            </a:r>
            <a:r>
              <a:rPr lang="ru-RU" dirty="0"/>
              <a:t>, который напоминает нам обычный текстовый редактор, такой как блокнот, </a:t>
            </a:r>
            <a:r>
              <a:rPr lang="ru-RU" dirty="0" err="1"/>
              <a:t>word</a:t>
            </a:r>
            <a:r>
              <a:rPr lang="ru-RU" dirty="0"/>
              <a:t> и т.д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Программист набирает в этом редакторе свою программу на С++ и, если это необходимо, вносит в нее различные изменения или исправления. Одним словом, работает с кодом программы как с обычным текстом. </a:t>
            </a:r>
            <a:endParaRPr lang="ru-RU" dirty="0" smtClean="0"/>
          </a:p>
          <a:p>
            <a:r>
              <a:rPr lang="ru-RU" dirty="0" smtClean="0"/>
              <a:t>Имена </a:t>
            </a:r>
            <a:r>
              <a:rPr lang="ru-RU" dirty="0"/>
              <a:t>файлов программ на С++ часто оканчиваются расширением .с или .</a:t>
            </a:r>
            <a:r>
              <a:rPr lang="ru-RU" dirty="0" err="1"/>
              <a:t>срр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Предварительная (препроцессорная) обработка.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r>
              <a:rPr lang="ru-RU" dirty="0"/>
              <a:t> На этом этапе программист дает команду </a:t>
            </a:r>
            <a:r>
              <a:rPr lang="ru-RU" i="1" dirty="0" smtClean="0"/>
              <a:t>компилировать </a:t>
            </a:r>
            <a:r>
              <a:rPr lang="ru-RU" dirty="0" smtClean="0"/>
              <a:t>программу</a:t>
            </a:r>
            <a:r>
              <a:rPr lang="ru-RU" dirty="0"/>
              <a:t>. Но прежде чем компилятор приступит к компиляции вашей программы, производится предварительная обработка программы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Что это значит? Любая программа в С++ подчиняется специальным командам, именуемым </a:t>
            </a:r>
            <a:r>
              <a:rPr lang="ru-RU" i="1" dirty="0"/>
              <a:t>директивами препроцессора </a:t>
            </a:r>
            <a:r>
              <a:rPr lang="ru-RU" dirty="0"/>
              <a:t>(обычно начинаются они со специального символа "#") , которые указывают, что в программе перед ее компиляцией нужно выполнить определенные преобразования. Обычно эти преобразования состоят во включении других текстовых файлов в файл, подлежащий компиляции, и выполнении различных текстовых замен.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Компиляция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564357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</a:t>
            </a:r>
            <a:r>
              <a:rPr lang="ru-RU" dirty="0"/>
              <a:t>этом этапе компилятором проверяется текст программы на наличие синтаксических ошибок и затем, если все хорошо, текст программы с подстановками, сделанными на предыдущем этапе, преобразуется в машинный код (</a:t>
            </a:r>
            <a:r>
              <a:rPr lang="ru-RU" dirty="0" err="1"/>
              <a:t>код</a:t>
            </a:r>
            <a:r>
              <a:rPr lang="ru-RU" dirty="0"/>
              <a:t> на языке, уже непосредственно понятный компьютеру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/>
              <a:t>Иногда его еще называют объектным. На этом этапе создается файл с расширением .</a:t>
            </a:r>
            <a:r>
              <a:rPr lang="ru-RU" dirty="0" err="1"/>
              <a:t>obj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Также </a:t>
            </a:r>
            <a:r>
              <a:rPr lang="ru-RU" dirty="0"/>
              <a:t>в вашей программе могут использоваться кусочки уже готового машинного кода, расположенного в иных библиотеках (например, в файлах с расширением .</a:t>
            </a:r>
            <a:r>
              <a:rPr lang="ru-RU" dirty="0" err="1"/>
              <a:t>lib</a:t>
            </a:r>
            <a:r>
              <a:rPr lang="ru-RU" dirty="0"/>
              <a:t>).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этапе компиляции эти библиотеки еще не будут подключены к только что созданному машинному коду. Они подключаются на следующем этапе.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Компоновка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57216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Следующий </a:t>
            </a:r>
            <a:r>
              <a:rPr lang="ru-RU" dirty="0"/>
              <a:t>этап называется </a:t>
            </a:r>
            <a:r>
              <a:rPr lang="ru-RU" i="1" dirty="0"/>
              <a:t>компоновка</a:t>
            </a:r>
            <a:r>
              <a:rPr lang="ru-RU" dirty="0"/>
              <a:t>. Программы на С++ обычно содержат ссылки на функции, определенные где-либо вне самой программы, например, в стандартных библиотеках или в личных библиотеках групп программистов, работающих над данным проектом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Объектный код, созданный компилятором, обычно содержит «дыры» из-за этих отсутствующих частей. </a:t>
            </a:r>
            <a:r>
              <a:rPr lang="ru-RU" i="1" dirty="0"/>
              <a:t>Компоновщик</a:t>
            </a:r>
            <a:r>
              <a:rPr lang="ru-RU" dirty="0"/>
              <a:t> связывает объектный код с кодами отсутствующих функций, чтобы создать </a:t>
            </a:r>
            <a:r>
              <a:rPr lang="ru-RU" i="1" dirty="0"/>
              <a:t>исполняемый загрузочный модуль</a:t>
            </a:r>
            <a:r>
              <a:rPr lang="ru-RU" dirty="0"/>
              <a:t> (без пропущенных частей). </a:t>
            </a:r>
            <a:endParaRPr lang="ru-RU" dirty="0" smtClean="0"/>
          </a:p>
          <a:p>
            <a:r>
              <a:rPr lang="ru-RU" dirty="0" smtClean="0"/>
              <a:t>Получаем </a:t>
            </a:r>
            <a:r>
              <a:rPr lang="ru-RU" dirty="0"/>
              <a:t>в итоге файл с расширением .</a:t>
            </a:r>
            <a:r>
              <a:rPr lang="ru-RU" dirty="0" err="1"/>
              <a:t>exe</a:t>
            </a:r>
            <a:r>
              <a:rPr lang="ru-RU" dirty="0"/>
              <a:t> (для </a:t>
            </a:r>
            <a:r>
              <a:rPr lang="ru-RU" dirty="0" err="1"/>
              <a:t>Windows</a:t>
            </a:r>
            <a:r>
              <a:rPr lang="ru-RU" dirty="0"/>
              <a:t>), либо .</a:t>
            </a:r>
            <a:r>
              <a:rPr lang="ru-RU" dirty="0" err="1"/>
              <a:t>out</a:t>
            </a:r>
            <a:r>
              <a:rPr lang="ru-RU" dirty="0"/>
              <a:t> (для </a:t>
            </a:r>
            <a:r>
              <a:rPr lang="ru-RU" dirty="0" err="1"/>
              <a:t>Linux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Загрузка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001156" cy="5429288"/>
          </a:xfrm>
        </p:spPr>
        <p:txBody>
          <a:bodyPr>
            <a:normAutofit/>
          </a:bodyPr>
          <a:lstStyle/>
          <a:p>
            <a:r>
              <a:rPr lang="ru-RU" dirty="0" smtClean="0"/>
              <a:t>Следующий </a:t>
            </a:r>
            <a:r>
              <a:rPr lang="ru-RU" dirty="0"/>
              <a:t>этап называется </a:t>
            </a:r>
            <a:r>
              <a:rPr lang="ru-RU" i="1" dirty="0"/>
              <a:t>загрузка</a:t>
            </a:r>
            <a:r>
              <a:rPr lang="ru-RU" dirty="0"/>
              <a:t>. Перед выполнением программа должна быть размещена в оперативной памяти компьютера.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делается с помощью загрузчика, который забирает исполняемый загрузочный модуль с диска (наш файл с расширением .</a:t>
            </a:r>
            <a:r>
              <a:rPr lang="ru-RU" dirty="0" err="1"/>
              <a:t>exe</a:t>
            </a:r>
            <a:r>
              <a:rPr lang="ru-RU" dirty="0"/>
              <a:t>) и перемещает его в оперативную память.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Выполнение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 </a:t>
            </a:r>
            <a:r>
              <a:rPr lang="ru-RU" dirty="0"/>
              <a:t>наконец, рассмотрим самый последний этап - выполнение. С этого момента компьютер под управлением своего ЦПУ (центральное процессорное устройство) начинает последовательно выполнять в каждый момент времени по одной команде программы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Эти моменты времени носят название такт, каждый процессор имеет свою тактовую частоту, которую задает его внутренний тактовый генератор. </a:t>
            </a:r>
            <a:endParaRPr lang="ru-RU" dirty="0" smtClean="0"/>
          </a:p>
          <a:p>
            <a:r>
              <a:rPr lang="ru-RU" dirty="0" smtClean="0"/>
              <a:t>Чем </a:t>
            </a:r>
            <a:r>
              <a:rPr lang="ru-RU" dirty="0"/>
              <a:t>более высокая частота работы вашего процессора, тем, соответственно, лучше и тем быстрее выполняются ваши программы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На маленьких программах это, конечно же, не очень ощутимо, но когда запускаете какую-нибудь новомодную игрушку, то все очень даже заметно.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Запомнить: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Среда </a:t>
            </a:r>
            <a:r>
              <a:rPr lang="ru-RU" dirty="0"/>
              <a:t>программирования - это программа, в которой программисты разрабатывают свои программы.</a:t>
            </a:r>
          </a:p>
          <a:p>
            <a:pPr lvl="0"/>
            <a:r>
              <a:rPr lang="ru-RU" dirty="0"/>
              <a:t>Основные компоненты среды программирования - это редактор, компилятор и отладчик.</a:t>
            </a:r>
          </a:p>
          <a:p>
            <a:pPr lvl="0"/>
            <a:r>
              <a:rPr lang="ru-RU" dirty="0"/>
              <a:t>В редакторе набирается текст программы. Редактор имеет подсветку синтаксиса конкретного языка программирования.</a:t>
            </a:r>
          </a:p>
          <a:p>
            <a:pPr lvl="0"/>
            <a:r>
              <a:rPr lang="ru-RU" dirty="0"/>
              <a:t>Компилятор переводит программу, набранную в редакторе, в машинный язык, непосредственно понятный компьютеру.</a:t>
            </a:r>
          </a:p>
          <a:p>
            <a:pPr lvl="0"/>
            <a:r>
              <a:rPr lang="ru-RU" dirty="0"/>
              <a:t>Отладчик служит для нахождения ошибок в программе. А без ошибок в программах не бывает даже у очень опытных программистов.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«Верно ли, что...»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Бесконечная </a:t>
            </a:r>
            <a:r>
              <a:rPr lang="ru-RU" dirty="0"/>
              <a:t>последовательность шагов – это алгоритм?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Алгоритм, в котором команды выполняются последовательно друг за другом – это циклический алгоритм?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Исполнитель – это только человек?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 – это конечная последовательность, имеющая ожидаемый результат?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Алгоритм, в котором некоторые команды повторяются – это алгоритм с ветвлениями?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Компьютерная программа – это алгоритм?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Машина не может быть исполнителем алгоритма?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Овал в блок-схеме означает начало алгоритма</a:t>
            </a:r>
            <a:r>
              <a:rPr lang="ru-RU" dirty="0" smtClean="0"/>
              <a:t>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 можно записать только схемой?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Шаги в алгоритме должны быть записаны на понятном исполнителю языке?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Человек может выполнить любой алгоритм?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Для записи алгоритмов существует специальная среда? 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ransition spd="med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ответов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Бесконечная </a:t>
            </a:r>
            <a:r>
              <a:rPr lang="ru-RU" dirty="0"/>
              <a:t>последовательность шагов – это алгоритм? (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Алгоритм, в котором команды выполняются последовательно друг за другом – это циклический алгоритм? (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Исполнитель – это только человек? (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 – это конечная последовательность, имеющая ожидаемый результат? (</a:t>
            </a:r>
            <a:r>
              <a:rPr lang="ru-RU" dirty="0">
                <a:solidFill>
                  <a:srgbClr val="00B050"/>
                </a:solidFill>
              </a:rPr>
              <a:t>+</a:t>
            </a:r>
            <a:r>
              <a:rPr lang="ru-RU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Алгоритм, в котором некоторые команды повторяются – это алгоритм с ветвлениями? (</a:t>
            </a:r>
            <a:r>
              <a:rPr lang="ru-RU" dirty="0">
                <a:solidFill>
                  <a:srgbClr val="FF0000"/>
                </a:solidFill>
              </a:rPr>
              <a:t>-)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Компьютерная программа – это алгоритм? (</a:t>
            </a:r>
            <a:r>
              <a:rPr lang="ru-RU" dirty="0">
                <a:solidFill>
                  <a:srgbClr val="00B050"/>
                </a:solidFill>
              </a:rPr>
              <a:t>+)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Машина не может быть исполнителем алгоритма? (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Овал в блок-схеме означает начало алгоритма? (</a:t>
            </a:r>
            <a:r>
              <a:rPr lang="ru-RU" dirty="0">
                <a:solidFill>
                  <a:srgbClr val="00B050"/>
                </a:solidFill>
              </a:rPr>
              <a:t>+)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Алгоритм можно записать только схемой? (</a:t>
            </a:r>
            <a:r>
              <a:rPr lang="ru-RU" dirty="0">
                <a:solidFill>
                  <a:srgbClr val="FF0000"/>
                </a:solidFill>
              </a:rPr>
              <a:t>-)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Шаги в алгоритме должны быть записаны на понятном исполнителю языке? </a:t>
            </a:r>
            <a:r>
              <a:rPr lang="ru-RU" dirty="0">
                <a:solidFill>
                  <a:srgbClr val="00B050"/>
                </a:solidFill>
              </a:rPr>
              <a:t>(+)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Человек может выполнить любой алгоритм? (</a:t>
            </a:r>
            <a:r>
              <a:rPr lang="ru-RU" dirty="0">
                <a:solidFill>
                  <a:srgbClr val="FF0000"/>
                </a:solidFill>
              </a:rPr>
              <a:t>-</a:t>
            </a:r>
            <a:r>
              <a:rPr lang="ru-RU" dirty="0"/>
              <a:t>)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Для записи алгоритмов существует специальная среда? (</a:t>
            </a:r>
            <a:r>
              <a:rPr lang="ru-RU" dirty="0">
                <a:solidFill>
                  <a:srgbClr val="00B050"/>
                </a:solidFill>
              </a:rPr>
              <a:t>+)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Компьютер – автомат, выполняющий вложенные в него инструкции (алгоритмы). Непосредственным исполнителем алгоритмов в компьютере является центральный процессор (ЦП), способный выполнять несколько десятков команд, записанных в двоичном коде. </a:t>
            </a:r>
            <a:endParaRPr lang="ru-RU" dirty="0" smtClean="0"/>
          </a:p>
          <a:p>
            <a:r>
              <a:rPr lang="ru-RU" dirty="0" smtClean="0"/>
              <a:t>Данный </a:t>
            </a:r>
            <a:r>
              <a:rPr lang="ru-RU" dirty="0"/>
              <a:t>набор команд называется </a:t>
            </a:r>
            <a:r>
              <a:rPr lang="ru-RU" u="sng" dirty="0"/>
              <a:t>системой команд процессора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Систему команд процессора, в основном образуют простейшие операции перемещения данных между ячейками ОЗУ и регистрами ЦП, выполнения арифметических и простейших логических операций.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По способу перевода трансляторы делятся на две группы: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u="sng" dirty="0" smtClean="0"/>
              <a:t>интерпретаторы</a:t>
            </a:r>
            <a:r>
              <a:rPr lang="ru-RU" dirty="0"/>
              <a:t>, осуществляющие перевод текста программы в машинные коды по одной команде с немедленным выполнением данной команды;</a:t>
            </a:r>
          </a:p>
          <a:p>
            <a:pPr lvl="0"/>
            <a:r>
              <a:rPr lang="ru-RU" u="sng" dirty="0"/>
              <a:t>компиляторы, </a:t>
            </a:r>
            <a:r>
              <a:rPr lang="ru-RU" dirty="0"/>
              <a:t>выполняющие полный перевод всего текста программы в машинные коды и последующее выполнение полученного программного модуля.</a:t>
            </a:r>
          </a:p>
          <a:p>
            <a:r>
              <a:rPr lang="ru-RU" dirty="0"/>
              <a:t>Ясно, что компилирующие языки программирования дают более быстрый код и, как следствие, в настоящее время они чаще всего применяются на практике.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Классификация языков программирования: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715436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I</a:t>
            </a:r>
            <a:r>
              <a:rPr lang="ru-RU" dirty="0">
                <a:solidFill>
                  <a:srgbClr val="FF0000"/>
                </a:solidFill>
              </a:rPr>
              <a:t>. по способу перевода:</a:t>
            </a:r>
          </a:p>
          <a:p>
            <a:r>
              <a:rPr lang="ru-RU" dirty="0"/>
              <a:t>интерпретаторы;</a:t>
            </a:r>
          </a:p>
          <a:p>
            <a:r>
              <a:rPr lang="ru-RU" dirty="0"/>
              <a:t>компиляторы.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II. По степени близости к человеческому языку:</a:t>
            </a:r>
          </a:p>
          <a:p>
            <a:r>
              <a:rPr lang="ru-RU" dirty="0"/>
              <a:t>машинно-зависимые: машинные коды, ассемблеры, макроассемблеры, </a:t>
            </a:r>
            <a:br>
              <a:rPr lang="ru-RU" dirty="0"/>
            </a:br>
            <a:r>
              <a:rPr lang="ru-RU" dirty="0"/>
              <a:t>алгоритмические языки низкого уровня;</a:t>
            </a:r>
          </a:p>
          <a:p>
            <a:r>
              <a:rPr lang="ru-RU" dirty="0"/>
              <a:t>машинно-независимые: алгоритмические языки высокого уровня.</a:t>
            </a:r>
          </a:p>
          <a:p>
            <a:pPr>
              <a:buNone/>
            </a:pPr>
            <a:r>
              <a:rPr lang="ru-RU" dirty="0">
                <a:solidFill>
                  <a:srgbClr val="FF0000"/>
                </a:solidFill>
              </a:rPr>
              <a:t>III. По методам решения поставленных задач:</a:t>
            </a:r>
          </a:p>
          <a:p>
            <a:r>
              <a:rPr lang="ru-RU" dirty="0"/>
              <a:t>императивные (процедурные) – описывают процедуру решения задачи;</a:t>
            </a:r>
          </a:p>
          <a:p>
            <a:r>
              <a:rPr lang="ru-RU" dirty="0"/>
              <a:t>декларативные (описательные) – описывают имеющиеся данные, цели задачи, а алгоритм решения компьютер строит самостоятельно.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Язык программирования Паскаль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29718" cy="4972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dirty="0"/>
              <a:t>процедурный язык модульного программирования высокого уровня, разработанный в 1971 г. швейцарским учёным </a:t>
            </a:r>
            <a:r>
              <a:rPr lang="ru-RU" dirty="0" err="1"/>
              <a:t>Никлаусом</a:t>
            </a:r>
            <a:r>
              <a:rPr lang="ru-RU" dirty="0"/>
              <a:t> Виртом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Первоначально предназначался для обучения программированию. Однако, позже на его базе были построены современные инструментальные средства, обладающие всеми необходимыми средствами и возможностями для логически последовательного, модульного и объектно-ориентированного программирования.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Общая структура программы на языке программирования Паскаль.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 err="1"/>
              <a:t>Program</a:t>
            </a:r>
            <a:r>
              <a:rPr lang="ru-RU" b="1" dirty="0"/>
              <a:t> </a:t>
            </a:r>
            <a:r>
              <a:rPr lang="ru-RU" b="1" dirty="0" err="1"/>
              <a:t>ProgramName</a:t>
            </a:r>
            <a:r>
              <a:rPr lang="ru-RU" dirty="0"/>
              <a:t>;</a:t>
            </a:r>
          </a:p>
          <a:p>
            <a:pPr>
              <a:buNone/>
            </a:pPr>
            <a:r>
              <a:rPr lang="ru-RU" dirty="0"/>
              <a:t>{ </a:t>
            </a:r>
            <a:r>
              <a:rPr lang="ru-RU" u="sng" dirty="0"/>
              <a:t>Раздел описаний данных.</a:t>
            </a:r>
            <a:endParaRPr lang="ru-RU" dirty="0"/>
          </a:p>
          <a:p>
            <a:pPr>
              <a:buNone/>
            </a:pPr>
            <a:r>
              <a:rPr lang="ru-RU" dirty="0"/>
              <a:t>меток, констант, типов, переменных, процедур и функций.</a:t>
            </a:r>
          </a:p>
          <a:p>
            <a:pPr>
              <a:buNone/>
            </a:pPr>
            <a:r>
              <a:rPr lang="ru-RU" dirty="0"/>
              <a:t>Тут описываются структуры данных необходимы для решения поставленной задачи.}</a:t>
            </a:r>
          </a:p>
          <a:p>
            <a:pPr>
              <a:buNone/>
            </a:pPr>
            <a:r>
              <a:rPr lang="ru-RU" b="1" dirty="0" err="1"/>
              <a:t>Begin</a:t>
            </a:r>
            <a:endParaRPr lang="ru-RU" dirty="0"/>
          </a:p>
          <a:p>
            <a:pPr>
              <a:buNone/>
            </a:pPr>
            <a:r>
              <a:rPr lang="ru-RU" dirty="0"/>
              <a:t>{</a:t>
            </a:r>
            <a:r>
              <a:rPr lang="ru-RU" u="sng" dirty="0"/>
              <a:t>Раздел действий.</a:t>
            </a:r>
            <a:endParaRPr lang="ru-RU" dirty="0"/>
          </a:p>
          <a:p>
            <a:pPr>
              <a:buNone/>
            </a:pPr>
            <a:r>
              <a:rPr lang="ru-RU" dirty="0"/>
              <a:t>Здесь описывается алгоритм действий, который необходимо</a:t>
            </a:r>
          </a:p>
          <a:p>
            <a:pPr>
              <a:buNone/>
            </a:pPr>
            <a:r>
              <a:rPr lang="ru-RU" dirty="0"/>
              <a:t>выполнить над данными, описанными в разделе описаний, для получение</a:t>
            </a:r>
          </a:p>
          <a:p>
            <a:pPr>
              <a:buNone/>
            </a:pPr>
            <a:r>
              <a:rPr lang="ru-RU" dirty="0"/>
              <a:t>необходимого результата }</a:t>
            </a:r>
          </a:p>
          <a:p>
            <a:pPr>
              <a:buNone/>
            </a:pPr>
            <a:r>
              <a:rPr lang="ru-RU" b="1" dirty="0" err="1"/>
              <a:t>End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940</Words>
  <Application>Microsoft Office PowerPoint</Application>
  <PresentationFormat>Экран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Что такое среда программирования - Введение в программирование </vt:lpstr>
      <vt:lpstr>Тест «Верно ли, что...» </vt:lpstr>
      <vt:lpstr>Проверка ответов</vt:lpstr>
      <vt:lpstr>Слайд 4</vt:lpstr>
      <vt:lpstr>По способу перевода трансляторы делятся на две группы: </vt:lpstr>
      <vt:lpstr>Классификация языков программирования: </vt:lpstr>
      <vt:lpstr>Язык программирования Паскаль </vt:lpstr>
      <vt:lpstr>Слайд 8</vt:lpstr>
      <vt:lpstr>Общая структура программы на языке программирования Паскаль.   </vt:lpstr>
      <vt:lpstr>Среды программирования (или как их еще называют, среды разработки)</vt:lpstr>
      <vt:lpstr>Интегрированная среда программирования содержит в себе все необходимое для разработки программ: </vt:lpstr>
      <vt:lpstr>Общее описание работы среды программирования </vt:lpstr>
      <vt:lpstr>Редактирование. </vt:lpstr>
      <vt:lpstr>Предварительная (препроцессорная) обработка.</vt:lpstr>
      <vt:lpstr>Компиляция.</vt:lpstr>
      <vt:lpstr>Компоновка. </vt:lpstr>
      <vt:lpstr>Загрузка. </vt:lpstr>
      <vt:lpstr>Выполнение.</vt:lpstr>
      <vt:lpstr>Запомнить: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среда программирования - Введение в программирование</dc:title>
  <dc:creator>Алексей.Дима</dc:creator>
  <cp:lastModifiedBy>Алексей.Дима</cp:lastModifiedBy>
  <cp:revision>9</cp:revision>
  <dcterms:created xsi:type="dcterms:W3CDTF">2019-11-12T05:57:43Z</dcterms:created>
  <dcterms:modified xsi:type="dcterms:W3CDTF">2021-04-19T06:24:55Z</dcterms:modified>
</cp:coreProperties>
</file>