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7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267E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7680" autoAdjust="0"/>
  </p:normalViewPr>
  <p:slideViewPr>
    <p:cSldViewPr>
      <p:cViewPr varScale="1">
        <p:scale>
          <a:sx n="48" d="100"/>
          <a:sy n="48" d="100"/>
        </p:scale>
        <p:origin x="662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05A9C-C5DE-4C41-9A5D-D3339FD69F7B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FBA6D-6930-40E3-B863-5DA4E30677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844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BA6D-6930-40E3-B863-5DA4E30677F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7484368" cy="1470025"/>
          </a:xfrm>
        </p:spPr>
        <p:txBody>
          <a:bodyPr/>
          <a:lstStyle>
            <a:lvl1pPr>
              <a:defRPr b="1">
                <a:solidFill>
                  <a:schemeClr val="bg2">
                    <a:lumMod val="10000"/>
                  </a:schemeClr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28498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  <a:latin typeface="Century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03507-3488-4FFB-A52C-B26A179E8D95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F1740-A4C1-47BA-9022-9168B1283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49344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049D-03A4-43F2-B937-8D2856EFB49B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2050C-5B9D-42E2-B5DD-AECB4A0F4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302275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E812D-926A-437C-BA14-7A3AD331D88F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32E6-48CA-4100-AC5C-168645C8F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11673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F9BF3-E2A0-4742-890A-B706841862E4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34F24-8E5E-42D7-94C0-8DF2F2408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8141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57B8-57D5-4BE0-A2C4-8BBDC2B0C2CC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3C14-33BD-4264-A096-B75E6060F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928942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7B817-6B99-4E45-B1FF-8410E0FDB9C8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290CE-0811-4D4F-8DBD-1B1CE61F5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11480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85F6C-9D08-46E4-A356-FA149E1409C5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C1A91-4AC0-41CA-A442-129F43B6F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14781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CF52B-3602-4727-98A6-0B7B078AF5DC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96A28-A164-4791-8E43-E4DF84988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503858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F0E42-3B98-4A07-8D10-FCF172D68DAD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C09B-6838-4382-B1BC-56CED95E8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541080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AFC24-3B9D-403C-8E21-259A26942943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517CE-45AF-47F7-BA64-BEFCC2C52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780585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FC910-2EEA-4F33-8622-57439D32135B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117F2-6069-4357-BD09-722EFC745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843090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4BD97"/>
            </a:gs>
            <a:gs pos="21001">
              <a:srgbClr val="DDD9C3"/>
            </a:gs>
            <a:gs pos="46001">
              <a:srgbClr val="EEECE1"/>
            </a:gs>
            <a:gs pos="100000">
              <a:schemeClr val="bg2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3497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96AEF8-FD47-4B4F-82B2-461A7F7EB727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A3148-C1A5-4D16-8CFD-AA3780C81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 kern="1200">
          <a:solidFill>
            <a:srgbClr val="1E1C11"/>
          </a:solidFill>
          <a:latin typeface="Century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1124744"/>
            <a:ext cx="7200801" cy="3672408"/>
          </a:xfrm>
        </p:spPr>
        <p:txBody>
          <a:bodyPr/>
          <a:lstStyle/>
          <a:p>
            <a:r>
              <a:rPr lang="ru-RU" sz="6000" dirty="0">
                <a:solidFill>
                  <a:srgbClr val="C00000"/>
                </a:solidFill>
                <a:latin typeface="Cambria" panose="02040503050406030204" pitchFamily="18" charset="0"/>
              </a:rPr>
              <a:t>Родители одаренных детей: </a:t>
            </a:r>
            <a:r>
              <a:rPr lang="ru-RU" sz="6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как </a:t>
            </a:r>
            <a:r>
              <a:rPr lang="ru-RU" sz="6000" dirty="0">
                <a:solidFill>
                  <a:srgbClr val="C00000"/>
                </a:solidFill>
                <a:latin typeface="Cambria" panose="02040503050406030204" pitchFamily="18" charset="0"/>
              </a:rPr>
              <a:t>с ними общаться </a:t>
            </a:r>
            <a:endParaRPr lang="ru-RU" altLang="ru-RU" sz="60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869160"/>
            <a:ext cx="6400800" cy="1752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Козлова Любовь Викторовна, педагог -психолог МДОАУ «Детский сад № 96 «Рябинка» комбинированного вида г. Орска»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705" y="360906"/>
            <a:ext cx="1412776" cy="141277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7344816" cy="6120680"/>
          </a:xfrm>
        </p:spPr>
        <p:txBody>
          <a:bodyPr/>
          <a:lstStyle/>
          <a:p>
            <a:r>
              <a:rPr lang="ru-RU" sz="2800" i="0" u="sng" cap="none" dirty="0" smtClean="0">
                <a:solidFill>
                  <a:srgbClr val="7030A0"/>
                </a:solidFill>
              </a:rPr>
              <a:t>3. </a:t>
            </a:r>
            <a:r>
              <a:rPr lang="ru-RU" sz="2800" i="0" u="sng" cap="none" dirty="0">
                <a:solidFill>
                  <a:srgbClr val="7030A0"/>
                </a:solidFill>
              </a:rPr>
              <a:t>Совместная практическая деятельность способного ребёнка и его родителей </a:t>
            </a:r>
            <a:r>
              <a:rPr lang="ru-RU" sz="2800" i="0" u="sng" cap="none" dirty="0" smtClean="0">
                <a:solidFill>
                  <a:srgbClr val="7030A0"/>
                </a:solidFill>
              </a:rPr>
              <a:t>.</a:t>
            </a:r>
            <a:br>
              <a:rPr lang="ru-RU" sz="2800" i="0" u="sng" cap="none" dirty="0" smtClean="0">
                <a:solidFill>
                  <a:srgbClr val="7030A0"/>
                </a:solidFill>
              </a:rPr>
            </a:br>
            <a:r>
              <a:rPr lang="ru-RU" sz="2800" i="0" cap="none" dirty="0" smtClean="0">
                <a:solidFill>
                  <a:srgbClr val="C00000"/>
                </a:solidFill>
              </a:rPr>
              <a:t>Задачи:</a:t>
            </a:r>
            <a:r>
              <a:rPr lang="ru-RU" sz="2800" i="0" cap="none" dirty="0">
                <a:solidFill>
                  <a:srgbClr val="C00000"/>
                </a:solidFill>
              </a:rPr>
              <a:t> </a:t>
            </a:r>
            <a:br>
              <a:rPr lang="ru-RU" sz="2800" i="0" cap="none" dirty="0">
                <a:solidFill>
                  <a:srgbClr val="C00000"/>
                </a:solidFill>
              </a:rPr>
            </a:br>
            <a:r>
              <a:rPr lang="ru-RU" sz="2800" i="0" cap="none" dirty="0">
                <a:solidFill>
                  <a:srgbClr val="C00000"/>
                </a:solidFill>
              </a:rPr>
              <a:t>- </a:t>
            </a:r>
            <a:r>
              <a:rPr lang="ru-RU" sz="2800" i="0" cap="none" dirty="0" smtClean="0">
                <a:solidFill>
                  <a:srgbClr val="C00000"/>
                </a:solidFill>
              </a:rPr>
              <a:t>направлена </a:t>
            </a:r>
            <a:r>
              <a:rPr lang="ru-RU" sz="2800" i="0" cap="none" dirty="0">
                <a:solidFill>
                  <a:srgbClr val="C00000"/>
                </a:solidFill>
              </a:rPr>
              <a:t>на расширение возможностей, понимание одарённого ребёнка</a:t>
            </a:r>
            <a:r>
              <a:rPr lang="ru-RU" sz="2800" i="0" cap="none" dirty="0" smtClean="0">
                <a:solidFill>
                  <a:srgbClr val="C00000"/>
                </a:solidFill>
              </a:rPr>
              <a:t>;</a:t>
            </a:r>
            <a:r>
              <a:rPr lang="ru-RU" sz="2800" i="0" cap="none" dirty="0">
                <a:solidFill>
                  <a:srgbClr val="C00000"/>
                </a:solidFill>
              </a:rPr>
              <a:t/>
            </a:r>
            <a:br>
              <a:rPr lang="ru-RU" sz="2800" i="0" cap="none" dirty="0">
                <a:solidFill>
                  <a:srgbClr val="C00000"/>
                </a:solidFill>
              </a:rPr>
            </a:br>
            <a:r>
              <a:rPr lang="ru-RU" sz="2800" i="0" cap="none" dirty="0" smtClean="0">
                <a:solidFill>
                  <a:srgbClr val="002060"/>
                </a:solidFill>
              </a:rPr>
              <a:t>Формы:</a:t>
            </a:r>
            <a:br>
              <a:rPr lang="ru-RU" sz="2800" i="0" cap="none" dirty="0" smtClean="0">
                <a:solidFill>
                  <a:srgbClr val="002060"/>
                </a:solidFill>
              </a:rPr>
            </a:br>
            <a:r>
              <a:rPr lang="ru-RU" sz="2800" i="0" cap="none" dirty="0">
                <a:solidFill>
                  <a:srgbClr val="002060"/>
                </a:solidFill>
              </a:rPr>
              <a:t>- совместные стенгазеты, выставки, творческие работы, подготовка </a:t>
            </a:r>
            <a:r>
              <a:rPr lang="ru-RU" sz="2800" i="0" cap="none" dirty="0" smtClean="0">
                <a:solidFill>
                  <a:srgbClr val="002060"/>
                </a:solidFill>
              </a:rPr>
              <a:t>презентации, </a:t>
            </a:r>
            <a:r>
              <a:rPr lang="ru-RU" sz="2800" i="0" cap="none" dirty="0">
                <a:solidFill>
                  <a:srgbClr val="002060"/>
                </a:solidFill>
              </a:rPr>
              <a:t>оформление благодарности родителям за помощь в участии в образовательном процессе </a:t>
            </a:r>
            <a:r>
              <a:rPr lang="ru-RU" sz="2800" i="0" cap="none" dirty="0" smtClean="0">
                <a:solidFill>
                  <a:srgbClr val="002060"/>
                </a:solidFill>
              </a:rPr>
              <a:t>ДОУ</a:t>
            </a:r>
            <a:r>
              <a:rPr lang="ru-RU" sz="2800" i="0" cap="none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Направления: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8139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340352" cy="6264696"/>
          </a:xfrm>
        </p:spPr>
        <p:txBody>
          <a:bodyPr/>
          <a:lstStyle/>
          <a:p>
            <a:pPr algn="ctr"/>
            <a:r>
              <a:rPr lang="ru-RU" i="0" dirty="0" smtClean="0">
                <a:solidFill>
                  <a:srgbClr val="8E0000"/>
                </a:solidFill>
              </a:rPr>
              <a:t>Все лучшее, </a:t>
            </a:r>
            <a:br>
              <a:rPr lang="ru-RU" i="0" dirty="0" smtClean="0">
                <a:solidFill>
                  <a:srgbClr val="8E0000"/>
                </a:solidFill>
              </a:rPr>
            </a:br>
            <a:r>
              <a:rPr lang="ru-RU" i="0" dirty="0" smtClean="0">
                <a:solidFill>
                  <a:srgbClr val="8E0000"/>
                </a:solidFill>
              </a:rPr>
              <a:t>что делается нами</a:t>
            </a:r>
            <a:br>
              <a:rPr lang="ru-RU" i="0" dirty="0" smtClean="0">
                <a:solidFill>
                  <a:srgbClr val="8E0000"/>
                </a:solidFill>
              </a:rPr>
            </a:br>
            <a:r>
              <a:rPr lang="ru-RU" i="0" dirty="0" smtClean="0">
                <a:solidFill>
                  <a:srgbClr val="8E0000"/>
                </a:solidFill>
              </a:rPr>
              <a:t>Весенней созидательной порой,</a:t>
            </a:r>
            <a:br>
              <a:rPr lang="ru-RU" i="0" dirty="0" smtClean="0">
                <a:solidFill>
                  <a:srgbClr val="8E0000"/>
                </a:solidFill>
              </a:rPr>
            </a:br>
            <a:r>
              <a:rPr lang="ru-RU" i="0" dirty="0" smtClean="0">
                <a:solidFill>
                  <a:srgbClr val="8E0000"/>
                </a:solidFill>
              </a:rPr>
              <a:t>Творится не тяжелыми трудами,</a:t>
            </a:r>
            <a:br>
              <a:rPr lang="ru-RU" i="0" dirty="0" smtClean="0">
                <a:solidFill>
                  <a:srgbClr val="8E0000"/>
                </a:solidFill>
              </a:rPr>
            </a:br>
            <a:r>
              <a:rPr lang="ru-RU" i="0" dirty="0" smtClean="0">
                <a:solidFill>
                  <a:srgbClr val="8E0000"/>
                </a:solidFill>
              </a:rPr>
              <a:t>А легкою </a:t>
            </a:r>
            <a:br>
              <a:rPr lang="ru-RU" i="0" dirty="0" smtClean="0">
                <a:solidFill>
                  <a:srgbClr val="8E0000"/>
                </a:solidFill>
              </a:rPr>
            </a:br>
            <a:r>
              <a:rPr lang="ru-RU" i="0" dirty="0" smtClean="0">
                <a:solidFill>
                  <a:srgbClr val="8E0000"/>
                </a:solidFill>
              </a:rPr>
              <a:t>искрящейся игрой. </a:t>
            </a:r>
            <a:br>
              <a:rPr lang="ru-RU" i="0" dirty="0" smtClean="0">
                <a:solidFill>
                  <a:srgbClr val="8E0000"/>
                </a:solidFill>
              </a:rPr>
            </a:br>
            <a:r>
              <a:rPr lang="ru-RU" sz="800" i="0" dirty="0" smtClean="0"/>
              <a:t/>
            </a:r>
            <a:br>
              <a:rPr lang="ru-RU" sz="800" i="0" dirty="0" smtClean="0"/>
            </a:br>
            <a:r>
              <a:rPr lang="ru-RU" sz="2800" i="0" dirty="0" smtClean="0"/>
              <a:t>И. </a:t>
            </a:r>
            <a:r>
              <a:rPr lang="ru-RU" sz="2800" i="0" dirty="0" err="1" smtClean="0"/>
              <a:t>Губерман</a:t>
            </a:r>
            <a:endParaRPr lang="ru-RU" sz="2800" i="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772816"/>
            <a:ext cx="7340352" cy="4680520"/>
          </a:xfrm>
        </p:spPr>
        <p:txBody>
          <a:bodyPr/>
          <a:lstStyle/>
          <a:p>
            <a:pPr algn="ctr"/>
            <a:r>
              <a:rPr lang="ru-RU" sz="4400" i="0" dirty="0" smtClean="0">
                <a:solidFill>
                  <a:srgbClr val="002060"/>
                </a:solidFill>
              </a:rPr>
              <a:t>необходимо сочинить двустишье на </a:t>
            </a:r>
            <a:br>
              <a:rPr lang="ru-RU" sz="4400" i="0" dirty="0" smtClean="0">
                <a:solidFill>
                  <a:srgbClr val="002060"/>
                </a:solidFill>
              </a:rPr>
            </a:br>
            <a:r>
              <a:rPr lang="ru-RU" sz="4400" i="0" dirty="0" smtClean="0">
                <a:solidFill>
                  <a:srgbClr val="002060"/>
                </a:solidFill>
              </a:rPr>
              <a:t>свое имя, которое начинается словами: </a:t>
            </a:r>
            <a:br>
              <a:rPr lang="ru-RU" sz="4400" i="0" dirty="0" smtClean="0">
                <a:solidFill>
                  <a:srgbClr val="002060"/>
                </a:solidFill>
              </a:rPr>
            </a:br>
            <a:r>
              <a:rPr lang="ru-RU" sz="4400" i="0" dirty="0" smtClean="0">
                <a:solidFill>
                  <a:srgbClr val="002060"/>
                </a:solidFill>
              </a:rPr>
              <a:t>«Меня зовут…»</a:t>
            </a: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60648"/>
            <a:ext cx="7772400" cy="1296144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 «РИФМУЕМ  ИМЕНА»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84784"/>
            <a:ext cx="7340352" cy="4968552"/>
          </a:xfrm>
        </p:spPr>
        <p:txBody>
          <a:bodyPr/>
          <a:lstStyle/>
          <a:p>
            <a:r>
              <a:rPr lang="ru-RU" sz="2400" i="0" dirty="0" smtClean="0">
                <a:solidFill>
                  <a:srgbClr val="58267E"/>
                </a:solidFill>
              </a:rPr>
              <a:t>• Почему очки не носят на затылке?</a:t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/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>• Почему многие женщины предпочитают богатых женихов?</a:t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/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>• Почему о смерти великих ученых пишут в газетах, а об их рождении</a:t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>нет?</a:t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/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>• Почему медведь косолапый?</a:t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/>
            </a:r>
            <a:br>
              <a:rPr lang="ru-RU" sz="2400" i="0" dirty="0" smtClean="0">
                <a:solidFill>
                  <a:srgbClr val="58267E"/>
                </a:solidFill>
              </a:rPr>
            </a:br>
            <a:r>
              <a:rPr lang="ru-RU" sz="2400" i="0" dirty="0" smtClean="0">
                <a:solidFill>
                  <a:srgbClr val="58267E"/>
                </a:solidFill>
              </a:rPr>
              <a:t>• Почему греки в IX веке ходили пятками назад?</a:t>
            </a:r>
            <a:r>
              <a:rPr lang="ru-RU" sz="4400" i="0" dirty="0" smtClean="0">
                <a:solidFill>
                  <a:srgbClr val="58267E"/>
                </a:solidFill>
              </a:rPr>
              <a:t/>
            </a:r>
            <a:br>
              <a:rPr lang="ru-RU" sz="4400" i="0" dirty="0" smtClean="0">
                <a:solidFill>
                  <a:srgbClr val="58267E"/>
                </a:solidFill>
              </a:rPr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60648"/>
            <a:ext cx="7772400" cy="1296144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 «ПОЧЕМУЧКИ»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7340352" cy="5040560"/>
          </a:xfrm>
        </p:spPr>
        <p:txBody>
          <a:bodyPr/>
          <a:lstStyle/>
          <a:p>
            <a:r>
              <a:rPr lang="ru-RU" sz="3200" dirty="0" smtClean="0"/>
              <a:t>какие предметы  можно использовать  в качестве инвентаря  для </a:t>
            </a:r>
            <a:br>
              <a:rPr lang="ru-RU" sz="3200" dirty="0" smtClean="0"/>
            </a:br>
            <a:r>
              <a:rPr lang="ru-RU" sz="3200" dirty="0" smtClean="0"/>
              <a:t>- шляпы;</a:t>
            </a:r>
            <a:br>
              <a:rPr lang="ru-RU" sz="3200" dirty="0" smtClean="0"/>
            </a:br>
            <a:r>
              <a:rPr lang="ru-RU" sz="3200" dirty="0" smtClean="0"/>
              <a:t>- дома;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кровати;</a:t>
            </a:r>
            <a:br>
              <a:rPr lang="ru-RU" sz="3200" dirty="0" smtClean="0"/>
            </a:br>
            <a:r>
              <a:rPr lang="ru-RU" sz="3200" dirty="0" smtClean="0"/>
              <a:t>- машины;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домашнего животного;</a:t>
            </a:r>
            <a:br>
              <a:rPr lang="ru-RU" sz="3200" dirty="0" smtClean="0"/>
            </a:br>
            <a:r>
              <a:rPr lang="ru-RU" sz="3200" dirty="0" smtClean="0"/>
              <a:t>- записной книжки.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60648"/>
            <a:ext cx="7772400" cy="1296144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«ГУЛЛИВЕР»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7340352" cy="5040560"/>
          </a:xfrm>
        </p:spPr>
        <p:txBody>
          <a:bodyPr/>
          <a:lstStyle/>
          <a:p>
            <a:r>
              <a:rPr lang="ru-RU" sz="3500" i="0" dirty="0" smtClean="0">
                <a:solidFill>
                  <a:srgbClr val="002060"/>
                </a:solidFill>
              </a:rPr>
              <a:t>1. Красиво и оригинально упаковать подарок, имея только газетную бумагу и скотч.</a:t>
            </a:r>
            <a:r>
              <a:rPr lang="ru-RU" sz="3500" i="0" dirty="0" smtClean="0"/>
              <a:t/>
            </a:r>
            <a:br>
              <a:rPr lang="ru-RU" sz="3500" i="0" dirty="0" smtClean="0"/>
            </a:br>
            <a:r>
              <a:rPr lang="ru-RU" sz="3500" i="0" dirty="0" smtClean="0">
                <a:solidFill>
                  <a:srgbClr val="FF0000"/>
                </a:solidFill>
              </a:rPr>
              <a:t>2. Открыть консервную банку, не имея консервного ножа .</a:t>
            </a:r>
            <a:r>
              <a:rPr lang="ru-RU" sz="3500" i="0" dirty="0" smtClean="0"/>
              <a:t/>
            </a:r>
            <a:br>
              <a:rPr lang="ru-RU" sz="3500" i="0" dirty="0" smtClean="0"/>
            </a:br>
            <a:r>
              <a:rPr lang="ru-RU" sz="3500" i="0" dirty="0" smtClean="0">
                <a:solidFill>
                  <a:srgbClr val="7030A0"/>
                </a:solidFill>
              </a:rPr>
              <a:t>3. выпить из бутылки, не открывая ее.</a:t>
            </a:r>
            <a:br>
              <a:rPr lang="ru-RU" sz="3500" i="0" dirty="0" smtClean="0">
                <a:solidFill>
                  <a:srgbClr val="7030A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260648"/>
            <a:ext cx="7484368" cy="1296144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«СПОСОБЫ ДЕЙСТВИЯ»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7340352" cy="5040560"/>
          </a:xfrm>
        </p:spPr>
        <p:txBody>
          <a:bodyPr/>
          <a:lstStyle/>
          <a:p>
            <a:r>
              <a:rPr lang="ru-RU" i="0" dirty="0" smtClean="0">
                <a:solidFill>
                  <a:srgbClr val="7030A0"/>
                </a:solidFill>
              </a:rPr>
              <a:t>1. То, что возможно сделать со спортивным костюмом .</a:t>
            </a:r>
            <a:r>
              <a:rPr lang="ru-RU" i="0" dirty="0" smtClean="0"/>
              <a:t/>
            </a:r>
            <a:br>
              <a:rPr lang="ru-RU" i="0" dirty="0" smtClean="0"/>
            </a:br>
            <a:r>
              <a:rPr lang="ru-RU" i="0" dirty="0" smtClean="0">
                <a:solidFill>
                  <a:srgbClr val="FF0000"/>
                </a:solidFill>
              </a:rPr>
              <a:t>2. То, чего со спортивным костюмом сделать невозможно.</a:t>
            </a:r>
            <a:r>
              <a:rPr lang="ru-RU" i="0" dirty="0" smtClean="0"/>
              <a:t/>
            </a:r>
            <a:br>
              <a:rPr lang="ru-RU" i="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0"/>
            <a:ext cx="8348464" cy="1556792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«СПОРТИВНЫЙ КОСТЮМ»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7340352" cy="5040560"/>
          </a:xfrm>
        </p:spPr>
        <p:txBody>
          <a:bodyPr/>
          <a:lstStyle/>
          <a:p>
            <a:r>
              <a:rPr lang="ru-RU" sz="4200" i="0" dirty="0" smtClean="0">
                <a:solidFill>
                  <a:srgbClr val="FF0000"/>
                </a:solidFill>
              </a:rPr>
              <a:t>1. Причины, которые могли привести к возникновению этой ситуации.</a:t>
            </a:r>
            <a:r>
              <a:rPr lang="ru-RU" sz="4200" i="0" dirty="0" smtClean="0"/>
              <a:t/>
            </a:r>
            <a:br>
              <a:rPr lang="ru-RU" sz="4200" i="0" dirty="0" smtClean="0"/>
            </a:br>
            <a:r>
              <a:rPr lang="ru-RU" sz="4200" i="0" dirty="0" smtClean="0">
                <a:solidFill>
                  <a:srgbClr val="7030A0"/>
                </a:solidFill>
              </a:rPr>
              <a:t>2. Следствия, которые могут возникнуть после нее.</a:t>
            </a:r>
            <a:r>
              <a:rPr lang="ru-RU" sz="4200" i="0" dirty="0" smtClean="0"/>
              <a:t/>
            </a:r>
            <a:br>
              <a:rPr lang="ru-RU" sz="4200" i="0" dirty="0" smtClean="0"/>
            </a:br>
            <a:r>
              <a:rPr lang="ru-RU" i="0" dirty="0" smtClean="0"/>
              <a:t/>
            </a:r>
            <a:br>
              <a:rPr lang="ru-RU" i="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0"/>
            <a:ext cx="8780512" cy="1556792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«ПРИЧИНЫ И СЛЕДСТВИЯ»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6552728" cy="682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628800"/>
            <a:ext cx="7340352" cy="4968552"/>
          </a:xfrm>
        </p:spPr>
        <p:txBody>
          <a:bodyPr/>
          <a:lstStyle/>
          <a:p>
            <a:pPr lvl="0"/>
            <a:r>
              <a:rPr lang="ru-RU" sz="3600" i="0" dirty="0" smtClean="0"/>
              <a:t>* комар носа не подточит;</a:t>
            </a:r>
            <a:br>
              <a:rPr lang="ru-RU" sz="3600" i="0" dirty="0" smtClean="0"/>
            </a:br>
            <a:r>
              <a:rPr lang="ru-RU" sz="3600" i="0" dirty="0" smtClean="0"/>
              <a:t>* прошел огонь, воду и медные трубы;</a:t>
            </a:r>
            <a:br>
              <a:rPr lang="ru-RU" sz="3600" i="0" dirty="0" smtClean="0"/>
            </a:br>
            <a:r>
              <a:rPr lang="ru-RU" sz="3600" i="0" dirty="0" smtClean="0"/>
              <a:t>* у семерых нянек дитя без глазу;</a:t>
            </a:r>
            <a:br>
              <a:rPr lang="ru-RU" sz="3600" i="0" dirty="0" smtClean="0"/>
            </a:br>
            <a:r>
              <a:rPr lang="ru-RU" sz="3600" i="0" dirty="0" smtClean="0"/>
              <a:t>* яйца курицу не учат;</a:t>
            </a:r>
            <a:br>
              <a:rPr lang="ru-RU" sz="3600" i="0" dirty="0" smtClean="0"/>
            </a:br>
            <a:r>
              <a:rPr lang="ru-RU" sz="3600" i="0" dirty="0" smtClean="0"/>
              <a:t>* зимой снега не выпросишь</a:t>
            </a:r>
            <a:br>
              <a:rPr lang="ru-RU" sz="3600" i="0" dirty="0" smtClean="0"/>
            </a:br>
            <a:r>
              <a:rPr lang="ru-RU" i="0" dirty="0" smtClean="0"/>
              <a:t/>
            </a:r>
            <a:br>
              <a:rPr lang="ru-RU" i="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0"/>
            <a:ext cx="7052320" cy="1484784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«ИНОСТРАНЕЦ»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836712"/>
            <a:ext cx="7344817" cy="5472608"/>
          </a:xfrm>
        </p:spPr>
        <p:txBody>
          <a:bodyPr/>
          <a:lstStyle/>
          <a:p>
            <a:r>
              <a:rPr lang="ru-RU" sz="3600" cap="none" dirty="0">
                <a:solidFill>
                  <a:srgbClr val="7030A0"/>
                </a:solidFill>
              </a:rPr>
              <a:t>• </a:t>
            </a:r>
            <a:r>
              <a:rPr lang="ru-RU" sz="3600" i="0" cap="none" dirty="0">
                <a:solidFill>
                  <a:srgbClr val="7030A0"/>
                </a:solidFill>
              </a:rPr>
              <a:t>нежелание участвовать в групповых играх и занятиях, не интересующих дошкольника;</a:t>
            </a:r>
            <a:br>
              <a:rPr lang="ru-RU" sz="3600" i="0" cap="none" dirty="0">
                <a:solidFill>
                  <a:srgbClr val="7030A0"/>
                </a:solidFill>
              </a:rPr>
            </a:br>
            <a:r>
              <a:rPr lang="ru-RU" sz="3600" i="0" cap="none" dirty="0">
                <a:solidFill>
                  <a:srgbClr val="8E0000"/>
                </a:solidFill>
              </a:rPr>
              <a:t>• проявление упрямства в отстаивании своих интересов, не связанных с жизнью группы;</a:t>
            </a:r>
            <a:br>
              <a:rPr lang="ru-RU" sz="3600" i="0" cap="none" dirty="0">
                <a:solidFill>
                  <a:srgbClr val="8E0000"/>
                </a:solidFill>
              </a:rPr>
            </a:br>
            <a:r>
              <a:rPr lang="ru-RU" sz="3600" i="0" cap="none" dirty="0">
                <a:solidFill>
                  <a:srgbClr val="002060"/>
                </a:solidFill>
              </a:rPr>
              <a:t>• игнорирование ребенком ровесников или отверженность его сверстниками, являющиеся причинами конфликтов детей;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 Проблемы: 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746123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772816"/>
            <a:ext cx="6908304" cy="4824536"/>
          </a:xfrm>
        </p:spPr>
        <p:txBody>
          <a:bodyPr/>
          <a:lstStyle/>
          <a:p>
            <a:pPr lvl="0"/>
            <a:r>
              <a:rPr lang="ru-RU" sz="5400" i="0" dirty="0" smtClean="0">
                <a:solidFill>
                  <a:srgbClr val="7030A0"/>
                </a:solidFill>
              </a:rPr>
              <a:t>* кнопки;</a:t>
            </a:r>
            <a:br>
              <a:rPr lang="ru-RU" sz="5400" i="0" dirty="0" smtClean="0">
                <a:solidFill>
                  <a:srgbClr val="7030A0"/>
                </a:solidFill>
              </a:rPr>
            </a:br>
            <a:r>
              <a:rPr lang="ru-RU" sz="5400" i="0" dirty="0" smtClean="0">
                <a:solidFill>
                  <a:srgbClr val="7030A0"/>
                </a:solidFill>
              </a:rPr>
              <a:t>* ручки;</a:t>
            </a:r>
            <a:br>
              <a:rPr lang="ru-RU" sz="5400" i="0" dirty="0" smtClean="0">
                <a:solidFill>
                  <a:srgbClr val="7030A0"/>
                </a:solidFill>
              </a:rPr>
            </a:br>
            <a:r>
              <a:rPr lang="ru-RU" sz="5400" i="0" dirty="0" smtClean="0">
                <a:solidFill>
                  <a:srgbClr val="7030A0"/>
                </a:solidFill>
              </a:rPr>
              <a:t>* крышки.</a:t>
            </a:r>
            <a:br>
              <a:rPr lang="ru-RU" sz="5400" i="0" dirty="0" smtClean="0">
                <a:solidFill>
                  <a:srgbClr val="7030A0"/>
                </a:solidFill>
              </a:rPr>
            </a:br>
            <a:r>
              <a:rPr lang="ru-RU" i="0" dirty="0" smtClean="0"/>
              <a:t/>
            </a:r>
            <a:br>
              <a:rPr lang="ru-RU" i="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i="0" dirty="0" smtClean="0">
                <a:solidFill>
                  <a:srgbClr val="002060"/>
                </a:solidFill>
              </a:rPr>
              <a:t/>
            </a:r>
            <a:br>
              <a:rPr lang="ru-RU" i="0" dirty="0" smtClean="0">
                <a:solidFill>
                  <a:srgbClr val="002060"/>
                </a:solidFill>
              </a:rPr>
            </a:br>
            <a:endParaRPr lang="ru-RU" i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0"/>
            <a:ext cx="7052320" cy="1484784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«ЧТО ИМЕЕТ...»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501008"/>
            <a:ext cx="7844408" cy="3096344"/>
          </a:xfrm>
        </p:spPr>
        <p:txBody>
          <a:bodyPr/>
          <a:lstStyle/>
          <a:p>
            <a:pPr lvl="0" algn="ctr"/>
            <a:r>
              <a:rPr lang="ru-RU" sz="6000" i="0" dirty="0" smtClean="0">
                <a:solidFill>
                  <a:srgbClr val="FF0000"/>
                </a:solidFill>
              </a:rPr>
              <a:t>Творчество</a:t>
            </a:r>
            <a:r>
              <a:rPr lang="ru-RU" sz="6000" i="0" dirty="0" smtClean="0">
                <a:solidFill>
                  <a:srgbClr val="7030A0"/>
                </a:solidFill>
              </a:rPr>
              <a:t/>
            </a:r>
            <a:br>
              <a:rPr lang="ru-RU" sz="6000" i="0" dirty="0" smtClean="0">
                <a:solidFill>
                  <a:srgbClr val="7030A0"/>
                </a:solidFill>
              </a:rPr>
            </a:br>
            <a:r>
              <a:rPr lang="ru-RU" sz="6000" i="0" dirty="0" smtClean="0">
                <a:solidFill>
                  <a:srgbClr val="7030A0"/>
                </a:solidFill>
              </a:rPr>
              <a:t>одаренность</a:t>
            </a:r>
            <a:br>
              <a:rPr lang="ru-RU" sz="6000" i="0" dirty="0" smtClean="0">
                <a:solidFill>
                  <a:srgbClr val="7030A0"/>
                </a:solidFill>
              </a:rPr>
            </a:br>
            <a:r>
              <a:rPr lang="ru-RU" sz="6000" i="0" dirty="0" smtClean="0">
                <a:solidFill>
                  <a:schemeClr val="accent3">
                    <a:lumMod val="50000"/>
                  </a:schemeClr>
                </a:solidFill>
              </a:rPr>
              <a:t>талантливость</a:t>
            </a:r>
            <a:endParaRPr lang="ru-RU" sz="6000" i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332656"/>
            <a:ext cx="7052320" cy="2880320"/>
          </a:xfrm>
        </p:spPr>
        <p:txBody>
          <a:bodyPr/>
          <a:lstStyle/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endParaRPr lang="ru-RU" sz="4400" b="1" dirty="0" smtClean="0">
              <a:solidFill>
                <a:srgbClr val="8E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8E0000"/>
                </a:solidFill>
              </a:rPr>
              <a:t>«МОЕ ВИДЕНИЕ ТВОРЧЕСКОГО ВОСПИТАТЕЛЯ»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344817" cy="6048672"/>
          </a:xfrm>
        </p:spPr>
        <p:txBody>
          <a:bodyPr/>
          <a:lstStyle/>
          <a:p>
            <a:r>
              <a:rPr lang="ru-RU" sz="3600" cap="none" dirty="0">
                <a:solidFill>
                  <a:srgbClr val="7030A0"/>
                </a:solidFill>
              </a:rPr>
              <a:t>• </a:t>
            </a:r>
            <a:r>
              <a:rPr lang="ru-RU" sz="3600" i="0" cap="none" dirty="0">
                <a:solidFill>
                  <a:srgbClr val="7030A0"/>
                </a:solidFill>
              </a:rPr>
              <a:t>демонстрация скуки на занятиях и во время игр;</a:t>
            </a:r>
            <a:br>
              <a:rPr lang="ru-RU" sz="3600" i="0" cap="none" dirty="0">
                <a:solidFill>
                  <a:srgbClr val="7030A0"/>
                </a:solidFill>
              </a:rPr>
            </a:br>
            <a:r>
              <a:rPr lang="ru-RU" sz="3600" i="0" cap="none" dirty="0">
                <a:solidFill>
                  <a:srgbClr val="8E0000"/>
                </a:solidFill>
              </a:rPr>
              <a:t>• клоунада и шутовство, мешающие воспитателю;</a:t>
            </a:r>
            <a:br>
              <a:rPr lang="ru-RU" sz="3600" i="0" cap="none" dirty="0">
                <a:solidFill>
                  <a:srgbClr val="8E0000"/>
                </a:solidFill>
              </a:rPr>
            </a:br>
            <a:r>
              <a:rPr lang="ru-RU" sz="3600" i="0" cap="none" dirty="0">
                <a:solidFill>
                  <a:srgbClr val="002060"/>
                </a:solidFill>
              </a:rPr>
              <a:t>• раздражающие вопросы ребенка;</a:t>
            </a:r>
            <a:br>
              <a:rPr lang="ru-RU" sz="3600" i="0" cap="none" dirty="0">
                <a:solidFill>
                  <a:srgbClr val="002060"/>
                </a:solidFill>
              </a:rPr>
            </a:br>
            <a:r>
              <a:rPr lang="ru-RU" sz="3600" i="0" cap="none" dirty="0">
                <a:solidFill>
                  <a:srgbClr val="7030A0"/>
                </a:solidFill>
              </a:rPr>
              <a:t>• обидчивость без видимых поводов;</a:t>
            </a:r>
            <a:br>
              <a:rPr lang="ru-RU" sz="3600" i="0" cap="none" dirty="0">
                <a:solidFill>
                  <a:srgbClr val="7030A0"/>
                </a:solidFill>
              </a:rPr>
            </a:br>
            <a:r>
              <a:rPr lang="ru-RU" sz="3600" i="0" cap="none" dirty="0">
                <a:solidFill>
                  <a:srgbClr val="002060"/>
                </a:solidFill>
              </a:rPr>
              <a:t>• бесконечные страхи, выводящие воспитателя из себя.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 Проблемы: 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36705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344817" cy="6048672"/>
          </a:xfrm>
        </p:spPr>
        <p:txBody>
          <a:bodyPr/>
          <a:lstStyle/>
          <a:p>
            <a:r>
              <a:rPr lang="ru-RU" sz="3000" i="0" cap="none" dirty="0" smtClean="0">
                <a:solidFill>
                  <a:srgbClr val="7030A0"/>
                </a:solidFill>
              </a:rPr>
              <a:t>1 этап – </a:t>
            </a:r>
            <a:r>
              <a:rPr lang="ru-RU" sz="3000" i="0" cap="none" dirty="0">
                <a:solidFill>
                  <a:srgbClr val="7030A0"/>
                </a:solidFill>
              </a:rPr>
              <a:t>понять</a:t>
            </a:r>
            <a:r>
              <a:rPr lang="ru-RU" sz="3000" i="0" cap="none" dirty="0" smtClean="0">
                <a:solidFill>
                  <a:srgbClr val="7030A0"/>
                </a:solidFill>
              </a:rPr>
              <a:t>, чем отличается воспитанник </a:t>
            </a:r>
            <a:r>
              <a:rPr lang="ru-RU" sz="3000" i="0" cap="none" dirty="0">
                <a:solidFill>
                  <a:srgbClr val="7030A0"/>
                </a:solidFill>
              </a:rPr>
              <a:t>от своих ровесников, по каким критериям </a:t>
            </a:r>
            <a:r>
              <a:rPr lang="ru-RU" sz="3000" i="0" cap="none" dirty="0" smtClean="0">
                <a:solidFill>
                  <a:srgbClr val="7030A0"/>
                </a:solidFill>
              </a:rPr>
              <a:t>нервно –</a:t>
            </a:r>
            <a:r>
              <a:rPr lang="ru-RU" sz="3000" i="0" cap="none" dirty="0" err="1" smtClean="0">
                <a:solidFill>
                  <a:srgbClr val="7030A0"/>
                </a:solidFill>
              </a:rPr>
              <a:t>психичес</a:t>
            </a:r>
            <a:r>
              <a:rPr lang="ru-RU" sz="3000" i="0" cap="none" dirty="0" smtClean="0">
                <a:solidFill>
                  <a:srgbClr val="7030A0"/>
                </a:solidFill>
              </a:rPr>
              <a:t>-кого развития </a:t>
            </a:r>
            <a:r>
              <a:rPr lang="ru-RU" sz="3000" i="0" cap="none" dirty="0">
                <a:solidFill>
                  <a:srgbClr val="7030A0"/>
                </a:solidFill>
              </a:rPr>
              <a:t>он опережает их</a:t>
            </a:r>
            <a:r>
              <a:rPr lang="ru-RU" sz="3000" i="0" cap="none" dirty="0" smtClean="0">
                <a:solidFill>
                  <a:srgbClr val="7030A0"/>
                </a:solidFill>
              </a:rPr>
              <a:t>.</a:t>
            </a:r>
            <a:r>
              <a:rPr lang="ru-RU" sz="3000" i="0" cap="none" dirty="0">
                <a:solidFill>
                  <a:srgbClr val="7030A0"/>
                </a:solidFill>
              </a:rPr>
              <a:t/>
            </a:r>
            <a:br>
              <a:rPr lang="ru-RU" sz="3000" i="0" cap="none" dirty="0">
                <a:solidFill>
                  <a:srgbClr val="7030A0"/>
                </a:solidFill>
              </a:rPr>
            </a:br>
            <a:r>
              <a:rPr lang="ru-RU" sz="3000" i="0" cap="none" dirty="0" smtClean="0">
                <a:solidFill>
                  <a:srgbClr val="C00000"/>
                </a:solidFill>
              </a:rPr>
              <a:t>2 этап </a:t>
            </a:r>
            <a:r>
              <a:rPr lang="ru-RU" sz="3000" i="0" cap="none" dirty="0">
                <a:solidFill>
                  <a:srgbClr val="C00000"/>
                </a:solidFill>
              </a:rPr>
              <a:t>- уточнить особенности одаренности </a:t>
            </a:r>
            <a:r>
              <a:rPr lang="ru-RU" sz="3000" i="0" cap="none" dirty="0" smtClean="0">
                <a:solidFill>
                  <a:srgbClr val="C00000"/>
                </a:solidFill>
              </a:rPr>
              <a:t>ребенка, сбор </a:t>
            </a:r>
            <a:r>
              <a:rPr lang="ru-RU" sz="3000" i="0" cap="none" dirty="0">
                <a:solidFill>
                  <a:srgbClr val="C00000"/>
                </a:solidFill>
              </a:rPr>
              <a:t>информации о </a:t>
            </a:r>
            <a:r>
              <a:rPr lang="ru-RU" sz="3000" i="0" cap="none" dirty="0" smtClean="0">
                <a:solidFill>
                  <a:srgbClr val="C00000"/>
                </a:solidFill>
              </a:rPr>
              <a:t>дошкольнике.</a:t>
            </a:r>
            <a:r>
              <a:rPr lang="ru-RU" sz="3000" i="0" cap="none" dirty="0">
                <a:solidFill>
                  <a:srgbClr val="C00000"/>
                </a:solidFill>
              </a:rPr>
              <a:t/>
            </a:r>
            <a:br>
              <a:rPr lang="ru-RU" sz="3000" i="0" cap="none" dirty="0">
                <a:solidFill>
                  <a:srgbClr val="C00000"/>
                </a:solidFill>
              </a:rPr>
            </a:br>
            <a:r>
              <a:rPr lang="ru-RU" sz="3000" i="0" cap="none" dirty="0" smtClean="0">
                <a:solidFill>
                  <a:srgbClr val="002060"/>
                </a:solidFill>
              </a:rPr>
              <a:t>3 этап - </a:t>
            </a:r>
            <a:r>
              <a:rPr lang="ru-RU" sz="3000" i="0" cap="none" dirty="0">
                <a:solidFill>
                  <a:srgbClr val="002060"/>
                </a:solidFill>
              </a:rPr>
              <a:t>наметить задачи «ближайшего развития» ребенка, вплоть до разработки </a:t>
            </a:r>
            <a:r>
              <a:rPr lang="ru-RU" sz="3000" i="0" cap="none" dirty="0" smtClean="0">
                <a:solidFill>
                  <a:srgbClr val="002060"/>
                </a:solidFill>
              </a:rPr>
              <a:t>ему индивидуальной </a:t>
            </a:r>
            <a:r>
              <a:rPr lang="ru-RU" sz="3000" i="0" cap="none" dirty="0">
                <a:solidFill>
                  <a:srgbClr val="002060"/>
                </a:solidFill>
              </a:rPr>
              <a:t>программы. </a:t>
            </a:r>
            <a:br>
              <a:rPr lang="ru-RU" sz="3000" i="0" cap="none" dirty="0">
                <a:solidFill>
                  <a:srgbClr val="002060"/>
                </a:solidFill>
              </a:rPr>
            </a:br>
            <a:r>
              <a:rPr lang="ru-RU" sz="3000" i="0" cap="none" dirty="0" smtClean="0">
                <a:solidFill>
                  <a:srgbClr val="FF0000"/>
                </a:solidFill>
              </a:rPr>
              <a:t>4 этап – анализ успехов дошкольника, определение содержания работы.</a:t>
            </a:r>
            <a:endParaRPr lang="ru-RU" sz="3000" i="0" cap="none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Этапы:</a:t>
            </a:r>
          </a:p>
        </p:txBody>
      </p:sp>
    </p:spTree>
    <p:extLst>
      <p:ext uri="{BB962C8B-B14F-4D97-AF65-F5344CB8AC3E}">
        <p14:creationId xmlns:p14="http://schemas.microsoft.com/office/powerpoint/2010/main" val="86615575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344817" cy="6048672"/>
          </a:xfrm>
        </p:spPr>
        <p:txBody>
          <a:bodyPr/>
          <a:lstStyle/>
          <a:p>
            <a:r>
              <a:rPr lang="ru-RU" sz="3000" i="0" cap="none" dirty="0" smtClean="0">
                <a:solidFill>
                  <a:srgbClr val="7030A0"/>
                </a:solidFill>
              </a:rPr>
              <a:t>1 - </a:t>
            </a:r>
            <a:r>
              <a:rPr lang="ru-RU" sz="3000" i="0" cap="none" dirty="0">
                <a:solidFill>
                  <a:srgbClr val="7030A0"/>
                </a:solidFill>
              </a:rPr>
              <a:t>родители достаточно образованны и почти всегда имеют высшее </a:t>
            </a:r>
            <a:r>
              <a:rPr lang="ru-RU" sz="3000" i="0" cap="none" dirty="0" smtClean="0">
                <a:solidFill>
                  <a:srgbClr val="7030A0"/>
                </a:solidFill>
              </a:rPr>
              <a:t>образование</a:t>
            </a:r>
            <a:r>
              <a:rPr lang="ru-RU" sz="3000" i="0" cap="none" dirty="0">
                <a:solidFill>
                  <a:srgbClr val="7030A0"/>
                </a:solidFill>
              </a:rPr>
              <a:t/>
            </a:r>
            <a:br>
              <a:rPr lang="ru-RU" sz="3000" i="0" cap="none" dirty="0">
                <a:solidFill>
                  <a:srgbClr val="7030A0"/>
                </a:solidFill>
              </a:rPr>
            </a:br>
            <a:r>
              <a:rPr lang="ru-RU" sz="3000" i="0" cap="none" dirty="0" smtClean="0">
                <a:solidFill>
                  <a:srgbClr val="C00000"/>
                </a:solidFill>
              </a:rPr>
              <a:t>2 - </a:t>
            </a:r>
            <a:r>
              <a:rPr lang="ru-RU" sz="3000" i="0" cap="none" dirty="0">
                <a:solidFill>
                  <a:srgbClr val="C00000"/>
                </a:solidFill>
              </a:rPr>
              <a:t>о</a:t>
            </a:r>
            <a:r>
              <a:rPr lang="ru-RU" sz="3000" i="0" cap="none" dirty="0" smtClean="0">
                <a:solidFill>
                  <a:srgbClr val="C00000"/>
                </a:solidFill>
              </a:rPr>
              <a:t>даренность родителей принимает разные формы</a:t>
            </a:r>
            <a:r>
              <a:rPr lang="ru-RU" sz="3000" i="0" cap="none" dirty="0" smtClean="0"/>
              <a:t/>
            </a:r>
            <a:br>
              <a:rPr lang="ru-RU" sz="3000" i="0" cap="none" dirty="0" smtClean="0"/>
            </a:br>
            <a:r>
              <a:rPr lang="ru-RU" sz="3000" i="0" cap="none" dirty="0" smtClean="0">
                <a:solidFill>
                  <a:srgbClr val="002060"/>
                </a:solidFill>
              </a:rPr>
              <a:t>3 – родители очень </a:t>
            </a:r>
            <a:r>
              <a:rPr lang="ru-RU" sz="3000" i="0" cap="none" dirty="0">
                <a:solidFill>
                  <a:srgbClr val="002060"/>
                </a:solidFill>
              </a:rPr>
              <a:t>любят своих детей, </a:t>
            </a:r>
            <a:r>
              <a:rPr lang="ru-RU" sz="3000" i="0" cap="none" dirty="0" smtClean="0">
                <a:solidFill>
                  <a:srgbClr val="002060"/>
                </a:solidFill>
              </a:rPr>
              <a:t>«</a:t>
            </a:r>
            <a:r>
              <a:rPr lang="ru-RU" sz="3000" i="0" cap="none" dirty="0">
                <a:solidFill>
                  <a:srgbClr val="002060"/>
                </a:solidFill>
              </a:rPr>
              <a:t>ставят» на ребенка</a:t>
            </a:r>
            <a:r>
              <a:rPr lang="ru-RU" sz="3000" i="0" cap="none" dirty="0" smtClean="0">
                <a:solidFill>
                  <a:srgbClr val="002060"/>
                </a:solidFill>
              </a:rPr>
              <a:t>.</a:t>
            </a:r>
            <a:r>
              <a:rPr lang="ru-RU" sz="3000" i="0" cap="none" dirty="0">
                <a:solidFill>
                  <a:srgbClr val="002060"/>
                </a:solidFill>
              </a:rPr>
              <a:t/>
            </a:r>
            <a:br>
              <a:rPr lang="ru-RU" sz="3000" i="0" cap="none" dirty="0">
                <a:solidFill>
                  <a:srgbClr val="002060"/>
                </a:solidFill>
              </a:rPr>
            </a:br>
            <a:r>
              <a:rPr lang="ru-RU" sz="3000" i="0" cap="none" dirty="0" smtClean="0">
                <a:solidFill>
                  <a:srgbClr val="FF0000"/>
                </a:solidFill>
              </a:rPr>
              <a:t>4 – </a:t>
            </a:r>
            <a:r>
              <a:rPr lang="ru-RU" sz="3000" i="0" cap="none" dirty="0">
                <a:solidFill>
                  <a:srgbClr val="FF0000"/>
                </a:solidFill>
              </a:rPr>
              <a:t>честолюбивые ожидания </a:t>
            </a:r>
            <a:r>
              <a:rPr lang="ru-RU" sz="3000" i="0" cap="none" dirty="0" smtClean="0">
                <a:solidFill>
                  <a:srgbClr val="FF0000"/>
                </a:solidFill>
              </a:rPr>
              <a:t>родителей, оценка окружающими ребёнка, </a:t>
            </a:r>
            <a:r>
              <a:rPr lang="ru-RU" sz="3000" i="0" cap="none" dirty="0">
                <a:solidFill>
                  <a:srgbClr val="FF0000"/>
                </a:solidFill>
              </a:rPr>
              <a:t>страх будущего </a:t>
            </a:r>
            <a:r>
              <a:rPr lang="ru-RU" sz="3000" i="0" cap="none" dirty="0" smtClean="0">
                <a:solidFill>
                  <a:srgbClr val="FF0000"/>
                </a:solidFill>
              </a:rPr>
              <a:t/>
            </a:r>
            <a:br>
              <a:rPr lang="ru-RU" sz="3000" i="0" cap="none" dirty="0" smtClean="0">
                <a:solidFill>
                  <a:srgbClr val="FF0000"/>
                </a:solidFill>
              </a:rPr>
            </a:br>
            <a:r>
              <a:rPr lang="ru-RU" sz="3000" i="0" cap="none" dirty="0">
                <a:solidFill>
                  <a:srgbClr val="7030A0"/>
                </a:solidFill>
              </a:rPr>
              <a:t>5 - очень тесная связь с </a:t>
            </a:r>
            <a:r>
              <a:rPr lang="ru-RU" sz="3000" i="0" cap="none" dirty="0" smtClean="0">
                <a:solidFill>
                  <a:srgbClr val="7030A0"/>
                </a:solidFill>
              </a:rPr>
              <a:t>ребенком</a:t>
            </a:r>
            <a:br>
              <a:rPr lang="ru-RU" sz="3000" i="0" cap="none" dirty="0" smtClean="0">
                <a:solidFill>
                  <a:srgbClr val="7030A0"/>
                </a:solidFill>
              </a:rPr>
            </a:br>
            <a:r>
              <a:rPr lang="ru-RU" sz="3000" i="0" cap="none" dirty="0" smtClean="0">
                <a:solidFill>
                  <a:srgbClr val="C00000"/>
                </a:solidFill>
              </a:rPr>
              <a:t>6 - </a:t>
            </a:r>
            <a:r>
              <a:rPr lang="ru-RU" sz="3000" i="0" cap="none" dirty="0">
                <a:solidFill>
                  <a:srgbClr val="C00000"/>
                </a:solidFill>
              </a:rPr>
              <a:t>нестандартно приучают своих детей к жизни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>
                <a:solidFill>
                  <a:srgbClr val="8E0000"/>
                </a:solidFill>
              </a:rPr>
              <a:t>Характеристика </a:t>
            </a:r>
            <a:r>
              <a:rPr lang="ru-RU" sz="4400" b="1" dirty="0" smtClean="0">
                <a:solidFill>
                  <a:srgbClr val="8E0000"/>
                </a:solidFill>
              </a:rPr>
              <a:t>родителей: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7403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344817" cy="6048672"/>
          </a:xfrm>
        </p:spPr>
        <p:txBody>
          <a:bodyPr/>
          <a:lstStyle/>
          <a:p>
            <a:r>
              <a:rPr lang="ru-RU" sz="3000" i="0" cap="none" dirty="0" smtClean="0">
                <a:solidFill>
                  <a:srgbClr val="7030A0"/>
                </a:solidFill>
              </a:rPr>
              <a:t>1 – вечная нянька</a:t>
            </a:r>
            <a:r>
              <a:rPr lang="ru-RU" sz="3200" dirty="0"/>
              <a:t> </a:t>
            </a:r>
            <a:r>
              <a:rPr lang="ru-RU" sz="3200" i="0" cap="none" dirty="0" smtClean="0">
                <a:solidFill>
                  <a:srgbClr val="7030A0"/>
                </a:solidFill>
              </a:rPr>
              <a:t>(</a:t>
            </a:r>
            <a:r>
              <a:rPr lang="ru-RU" sz="3000" i="0" cap="none" dirty="0" err="1" smtClean="0">
                <a:solidFill>
                  <a:srgbClr val="7030A0"/>
                </a:solidFill>
              </a:rPr>
              <a:t>гиперопека</a:t>
            </a:r>
            <a:r>
              <a:rPr lang="ru-RU" sz="3000" i="0" cap="none" dirty="0" smtClean="0">
                <a:solidFill>
                  <a:srgbClr val="7030A0"/>
                </a:solidFill>
              </a:rPr>
              <a:t>)</a:t>
            </a:r>
            <a:br>
              <a:rPr lang="ru-RU" sz="3000" i="0" cap="none" dirty="0" smtClean="0">
                <a:solidFill>
                  <a:srgbClr val="7030A0"/>
                </a:solidFill>
              </a:rPr>
            </a:br>
            <a:r>
              <a:rPr lang="ru-RU" sz="3000" i="0" cap="none" dirty="0" smtClean="0">
                <a:solidFill>
                  <a:srgbClr val="C00000"/>
                </a:solidFill>
              </a:rPr>
              <a:t>2 - </a:t>
            </a:r>
            <a:r>
              <a:rPr lang="ru-RU" sz="3000" i="0" cap="none" dirty="0">
                <a:solidFill>
                  <a:srgbClr val="C00000"/>
                </a:solidFill>
              </a:rPr>
              <a:t>с</a:t>
            </a:r>
            <a:r>
              <a:rPr lang="ru-RU" sz="3000" i="0" cap="none" dirty="0" smtClean="0">
                <a:solidFill>
                  <a:srgbClr val="C00000"/>
                </a:solidFill>
              </a:rPr>
              <a:t>трогий </a:t>
            </a:r>
            <a:r>
              <a:rPr lang="ru-RU" sz="3000" i="0" cap="none" dirty="0">
                <a:solidFill>
                  <a:srgbClr val="C00000"/>
                </a:solidFill>
              </a:rPr>
              <a:t>воспитатель </a:t>
            </a:r>
            <a:r>
              <a:rPr lang="ru-RU" sz="3000" i="0" cap="none" dirty="0" smtClean="0">
                <a:solidFill>
                  <a:srgbClr val="C00000"/>
                </a:solidFill>
              </a:rPr>
              <a:t>(постоянное </a:t>
            </a:r>
            <a:r>
              <a:rPr lang="ru-RU" sz="3000" i="0" cap="none" dirty="0">
                <a:solidFill>
                  <a:srgbClr val="C00000"/>
                </a:solidFill>
              </a:rPr>
              <a:t>требование развития и успешности </a:t>
            </a:r>
            <a:r>
              <a:rPr lang="ru-RU" sz="3000" i="0" cap="none" dirty="0" smtClean="0">
                <a:solidFill>
                  <a:srgbClr val="C00000"/>
                </a:solidFill>
              </a:rPr>
              <a:t>деятельности)</a:t>
            </a:r>
            <a:r>
              <a:rPr lang="ru-RU" sz="3000" i="0" cap="none" dirty="0">
                <a:solidFill>
                  <a:srgbClr val="C00000"/>
                </a:solidFill>
              </a:rPr>
              <a:t/>
            </a:r>
            <a:br>
              <a:rPr lang="ru-RU" sz="3000" i="0" cap="none" dirty="0">
                <a:solidFill>
                  <a:srgbClr val="C00000"/>
                </a:solidFill>
              </a:rPr>
            </a:br>
            <a:r>
              <a:rPr lang="ru-RU" sz="3000" i="0" cap="none" dirty="0" smtClean="0">
                <a:solidFill>
                  <a:srgbClr val="002060"/>
                </a:solidFill>
              </a:rPr>
              <a:t>3 </a:t>
            </a:r>
            <a:r>
              <a:rPr lang="ru-RU" sz="3000" i="0" cap="none" dirty="0">
                <a:solidFill>
                  <a:srgbClr val="002060"/>
                </a:solidFill>
              </a:rPr>
              <a:t>– </a:t>
            </a:r>
            <a:r>
              <a:rPr lang="ru-RU" sz="3000" i="0" cap="none" dirty="0" smtClean="0">
                <a:solidFill>
                  <a:srgbClr val="002060"/>
                </a:solidFill>
              </a:rPr>
              <a:t>единственный </a:t>
            </a:r>
            <a:r>
              <a:rPr lang="ru-RU" sz="3000" i="0" cap="none" dirty="0">
                <a:solidFill>
                  <a:srgbClr val="002060"/>
                </a:solidFill>
              </a:rPr>
              <a:t>друг </a:t>
            </a:r>
            <a:r>
              <a:rPr lang="ru-RU" sz="3000" i="0" cap="none" dirty="0" smtClean="0">
                <a:solidFill>
                  <a:srgbClr val="002060"/>
                </a:solidFill>
              </a:rPr>
              <a:t>(делает всё вместе </a:t>
            </a:r>
            <a:r>
              <a:rPr lang="ru-RU" sz="3000" i="0" cap="none" dirty="0">
                <a:solidFill>
                  <a:srgbClr val="002060"/>
                </a:solidFill>
              </a:rPr>
              <a:t>с </a:t>
            </a:r>
            <a:r>
              <a:rPr lang="ru-RU" sz="3000" i="0" cap="none" dirty="0" smtClean="0">
                <a:solidFill>
                  <a:srgbClr val="002060"/>
                </a:solidFill>
              </a:rPr>
              <a:t>ребенком)</a:t>
            </a:r>
            <a:r>
              <a:rPr lang="ru-RU" sz="3000" i="0" cap="none" dirty="0">
                <a:solidFill>
                  <a:srgbClr val="002060"/>
                </a:solidFill>
              </a:rPr>
              <a:t/>
            </a:r>
            <a:br>
              <a:rPr lang="ru-RU" sz="3000" i="0" cap="none" dirty="0">
                <a:solidFill>
                  <a:srgbClr val="002060"/>
                </a:solidFill>
              </a:rPr>
            </a:br>
            <a:r>
              <a:rPr lang="ru-RU" sz="3000" i="0" cap="none" dirty="0" smtClean="0">
                <a:solidFill>
                  <a:srgbClr val="FF0000"/>
                </a:solidFill>
              </a:rPr>
              <a:t>4 – </a:t>
            </a:r>
            <a:r>
              <a:rPr lang="ru-RU" sz="3000" i="0" cap="none" dirty="0">
                <a:solidFill>
                  <a:srgbClr val="FF0000"/>
                </a:solidFill>
              </a:rPr>
              <a:t>б</a:t>
            </a:r>
            <a:r>
              <a:rPr lang="ru-RU" sz="3000" i="0" cap="none" dirty="0" smtClean="0">
                <a:solidFill>
                  <a:srgbClr val="FF0000"/>
                </a:solidFill>
              </a:rPr>
              <a:t>езалаберный </a:t>
            </a:r>
            <a:r>
              <a:rPr lang="ru-RU" sz="3000" i="0" cap="none" dirty="0">
                <a:solidFill>
                  <a:srgbClr val="FF0000"/>
                </a:solidFill>
              </a:rPr>
              <a:t>товарищ (</a:t>
            </a:r>
            <a:r>
              <a:rPr lang="ru-RU" sz="3000" i="0" cap="none" dirty="0" err="1">
                <a:solidFill>
                  <a:srgbClr val="FF0000"/>
                </a:solidFill>
              </a:rPr>
              <a:t>гипоопека</a:t>
            </a:r>
            <a:r>
              <a:rPr lang="ru-RU" sz="3000" i="0" cap="none" dirty="0">
                <a:solidFill>
                  <a:srgbClr val="FF0000"/>
                </a:solidFill>
              </a:rPr>
              <a:t>)</a:t>
            </a:r>
            <a:br>
              <a:rPr lang="ru-RU" sz="3000" i="0" cap="none" dirty="0">
                <a:solidFill>
                  <a:srgbClr val="FF0000"/>
                </a:solidFill>
              </a:rPr>
            </a:br>
            <a:r>
              <a:rPr lang="ru-RU" sz="3000" i="0" cap="none" dirty="0" smtClean="0">
                <a:solidFill>
                  <a:srgbClr val="7030A0"/>
                </a:solidFill>
              </a:rPr>
              <a:t>5 </a:t>
            </a:r>
            <a:r>
              <a:rPr lang="ru-RU" sz="3000" i="0" cap="none" dirty="0">
                <a:solidFill>
                  <a:srgbClr val="7030A0"/>
                </a:solidFill>
              </a:rPr>
              <a:t>- с</a:t>
            </a:r>
            <a:r>
              <a:rPr lang="ru-RU" sz="3000" i="0" cap="none" dirty="0" smtClean="0">
                <a:solidFill>
                  <a:srgbClr val="7030A0"/>
                </a:solidFill>
              </a:rPr>
              <a:t>уровый </a:t>
            </a:r>
            <a:r>
              <a:rPr lang="ru-RU" sz="3000" i="0" cap="none" dirty="0">
                <a:solidFill>
                  <a:srgbClr val="7030A0"/>
                </a:solidFill>
              </a:rPr>
              <a:t>надсмотрщик </a:t>
            </a:r>
            <a:r>
              <a:rPr lang="ru-RU" sz="3000" i="0" cap="none" dirty="0" smtClean="0">
                <a:solidFill>
                  <a:srgbClr val="7030A0"/>
                </a:solidFill>
              </a:rPr>
              <a:t>требовательное </a:t>
            </a:r>
            <a:r>
              <a:rPr lang="ru-RU" sz="3000" i="0" cap="none" dirty="0">
                <a:solidFill>
                  <a:srgbClr val="7030A0"/>
                </a:solidFill>
              </a:rPr>
              <a:t>и даже </a:t>
            </a:r>
            <a:r>
              <a:rPr lang="ru-RU" sz="3000" i="0" cap="none" dirty="0" smtClean="0">
                <a:solidFill>
                  <a:srgbClr val="7030A0"/>
                </a:solidFill>
              </a:rPr>
              <a:t>суровое отношение вплоть до </a:t>
            </a:r>
            <a:r>
              <a:rPr lang="ru-RU" sz="3000" i="0" cap="none" dirty="0" err="1" smtClean="0">
                <a:solidFill>
                  <a:srgbClr val="7030A0"/>
                </a:solidFill>
              </a:rPr>
              <a:t>физичесого</a:t>
            </a:r>
            <a:r>
              <a:rPr lang="ru-RU" sz="3000" i="0" cap="none" dirty="0" smtClean="0">
                <a:solidFill>
                  <a:srgbClr val="7030A0"/>
                </a:solidFill>
              </a:rPr>
              <a:t> наказания)</a:t>
            </a:r>
            <a:r>
              <a:rPr lang="ru-RU" sz="3000" i="0" cap="none" dirty="0">
                <a:solidFill>
                  <a:srgbClr val="7030A0"/>
                </a:solidFill>
              </a:rPr>
              <a:t/>
            </a:r>
            <a:br>
              <a:rPr lang="ru-RU" sz="3000" i="0" cap="none" dirty="0">
                <a:solidFill>
                  <a:srgbClr val="7030A0"/>
                </a:solidFill>
              </a:rPr>
            </a:br>
            <a:r>
              <a:rPr lang="ru-RU" sz="3000" i="0" cap="none" dirty="0" smtClean="0">
                <a:solidFill>
                  <a:srgbClr val="C00000"/>
                </a:solidFill>
              </a:rPr>
              <a:t>6 - </a:t>
            </a:r>
            <a:r>
              <a:rPr lang="ru-RU" sz="3000" i="0" cap="none" dirty="0">
                <a:solidFill>
                  <a:srgbClr val="C00000"/>
                </a:solidFill>
              </a:rPr>
              <a:t>нестандартно приучают своих детей к жизни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Типы родителей: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3533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7344817" cy="6192688"/>
          </a:xfrm>
        </p:spPr>
        <p:txBody>
          <a:bodyPr/>
          <a:lstStyle/>
          <a:p>
            <a:r>
              <a:rPr lang="ru-RU" sz="3400" i="0" cap="none" dirty="0" smtClean="0">
                <a:solidFill>
                  <a:srgbClr val="7030A0"/>
                </a:solidFill>
              </a:rPr>
              <a:t>1 – никогда не </a:t>
            </a:r>
            <a:r>
              <a:rPr lang="ru-RU" sz="3400" i="0" cap="none" dirty="0">
                <a:solidFill>
                  <a:srgbClr val="7030A0"/>
                </a:solidFill>
              </a:rPr>
              <a:t>сравнивать детей друг с </a:t>
            </a:r>
            <a:r>
              <a:rPr lang="ru-RU" sz="3400" i="0" cap="none" dirty="0" smtClean="0">
                <a:solidFill>
                  <a:srgbClr val="7030A0"/>
                </a:solidFill>
              </a:rPr>
              <a:t>другом</a:t>
            </a:r>
            <a:r>
              <a:rPr lang="ru-RU" sz="3400" i="0" cap="none" dirty="0">
                <a:solidFill>
                  <a:srgbClr val="7030A0"/>
                </a:solidFill>
              </a:rPr>
              <a:t/>
            </a:r>
            <a:br>
              <a:rPr lang="ru-RU" sz="3400" i="0" cap="none" dirty="0">
                <a:solidFill>
                  <a:srgbClr val="7030A0"/>
                </a:solidFill>
              </a:rPr>
            </a:br>
            <a:r>
              <a:rPr lang="ru-RU" sz="3400" i="0" cap="none" dirty="0" smtClean="0">
                <a:solidFill>
                  <a:srgbClr val="C00000"/>
                </a:solidFill>
              </a:rPr>
              <a:t>2 - </a:t>
            </a:r>
            <a:r>
              <a:rPr lang="ru-RU" sz="3400" i="0" cap="none" dirty="0">
                <a:solidFill>
                  <a:srgbClr val="C00000"/>
                </a:solidFill>
              </a:rPr>
              <a:t>постоянно и терпеливо объяснять родителям основную стратегию развития </a:t>
            </a:r>
            <a:r>
              <a:rPr lang="ru-RU" sz="3400" i="0" cap="none" dirty="0" smtClean="0">
                <a:solidFill>
                  <a:srgbClr val="C00000"/>
                </a:solidFill>
              </a:rPr>
              <a:t>их ребёнка</a:t>
            </a:r>
            <a:br>
              <a:rPr lang="ru-RU" sz="3400" i="0" cap="none" dirty="0" smtClean="0">
                <a:solidFill>
                  <a:srgbClr val="C00000"/>
                </a:solidFill>
              </a:rPr>
            </a:br>
            <a:r>
              <a:rPr lang="ru-RU" sz="3400" i="0" cap="none" dirty="0" smtClean="0">
                <a:solidFill>
                  <a:srgbClr val="002060"/>
                </a:solidFill>
              </a:rPr>
              <a:t>3 </a:t>
            </a:r>
            <a:r>
              <a:rPr lang="ru-RU" sz="3400" i="0" cap="none" dirty="0">
                <a:solidFill>
                  <a:srgbClr val="002060"/>
                </a:solidFill>
              </a:rPr>
              <a:t>– </a:t>
            </a:r>
            <a:r>
              <a:rPr lang="ru-RU" sz="3400" i="0" cap="none" dirty="0" smtClean="0">
                <a:solidFill>
                  <a:srgbClr val="002060"/>
                </a:solidFill>
              </a:rPr>
              <a:t>привлекать </a:t>
            </a:r>
            <a:r>
              <a:rPr lang="ru-RU" sz="3400" i="0" cap="none" dirty="0">
                <a:solidFill>
                  <a:srgbClr val="002060"/>
                </a:solidFill>
              </a:rPr>
              <a:t>родителей к развитию творческих способностей </a:t>
            </a:r>
            <a:r>
              <a:rPr lang="ru-RU" sz="3400" i="0" cap="none" dirty="0" smtClean="0">
                <a:solidFill>
                  <a:srgbClr val="002060"/>
                </a:solidFill>
              </a:rPr>
              <a:t>ребенка</a:t>
            </a:r>
            <a:br>
              <a:rPr lang="ru-RU" sz="3400" i="0" cap="none" dirty="0" smtClean="0">
                <a:solidFill>
                  <a:srgbClr val="002060"/>
                </a:solidFill>
              </a:rPr>
            </a:br>
            <a:r>
              <a:rPr lang="ru-RU" sz="3400" i="0" cap="none" dirty="0" smtClean="0">
                <a:solidFill>
                  <a:srgbClr val="FF0000"/>
                </a:solidFill>
              </a:rPr>
              <a:t>4 – родитель как коллега по работе</a:t>
            </a:r>
            <a:br>
              <a:rPr lang="ru-RU" sz="3400" i="0" cap="none" dirty="0" smtClean="0">
                <a:solidFill>
                  <a:srgbClr val="FF0000"/>
                </a:solidFill>
              </a:rPr>
            </a:br>
            <a:r>
              <a:rPr lang="ru-RU" sz="3400" i="0" cap="none" dirty="0" smtClean="0">
                <a:solidFill>
                  <a:srgbClr val="7030A0"/>
                </a:solidFill>
              </a:rPr>
              <a:t>5 </a:t>
            </a:r>
            <a:r>
              <a:rPr lang="ru-RU" sz="3400" i="0" cap="none" dirty="0">
                <a:solidFill>
                  <a:srgbClr val="7030A0"/>
                </a:solidFill>
              </a:rPr>
              <a:t>- не </a:t>
            </a:r>
            <a:r>
              <a:rPr lang="ru-RU" sz="3400" i="0" cap="none" dirty="0" smtClean="0">
                <a:solidFill>
                  <a:srgbClr val="7030A0"/>
                </a:solidFill>
              </a:rPr>
              <a:t>включаться </a:t>
            </a:r>
            <a:r>
              <a:rPr lang="ru-RU" sz="3400" i="0" cap="none" dirty="0">
                <a:solidFill>
                  <a:srgbClr val="7030A0"/>
                </a:solidFill>
              </a:rPr>
              <a:t>в семейную жизнь родителей </a:t>
            </a:r>
            <a:endParaRPr lang="ru-RU" sz="3400" i="0" cap="none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Рекомендации: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445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560840" cy="6120680"/>
          </a:xfrm>
        </p:spPr>
        <p:txBody>
          <a:bodyPr/>
          <a:lstStyle/>
          <a:p>
            <a:r>
              <a:rPr lang="ru-RU" sz="2800" i="0" u="sng" cap="none" dirty="0" smtClean="0">
                <a:solidFill>
                  <a:srgbClr val="7030A0"/>
                </a:solidFill>
              </a:rPr>
              <a:t>1. Организация информационной среды.</a:t>
            </a:r>
            <a:br>
              <a:rPr lang="ru-RU" sz="2800" i="0" u="sng" cap="none" dirty="0" smtClean="0">
                <a:solidFill>
                  <a:srgbClr val="7030A0"/>
                </a:solidFill>
              </a:rPr>
            </a:br>
            <a:r>
              <a:rPr lang="ru-RU" sz="2700" i="0" cap="none" dirty="0" smtClean="0">
                <a:solidFill>
                  <a:srgbClr val="C00000"/>
                </a:solidFill>
              </a:rPr>
              <a:t>Задачи:</a:t>
            </a:r>
            <a:r>
              <a:rPr lang="ru-RU" sz="2700" i="0" cap="none" dirty="0">
                <a:solidFill>
                  <a:srgbClr val="C00000"/>
                </a:solidFill>
              </a:rPr>
              <a:t> </a:t>
            </a:r>
            <a:br>
              <a:rPr lang="ru-RU" sz="2700" i="0" cap="none" dirty="0">
                <a:solidFill>
                  <a:srgbClr val="C00000"/>
                </a:solidFill>
              </a:rPr>
            </a:br>
            <a:r>
              <a:rPr lang="ru-RU" sz="2700" i="0" cap="none" dirty="0">
                <a:solidFill>
                  <a:srgbClr val="C00000"/>
                </a:solidFill>
              </a:rPr>
              <a:t>- выявить интересы и предпочтения родителей;</a:t>
            </a:r>
            <a:br>
              <a:rPr lang="ru-RU" sz="2700" i="0" cap="none" dirty="0">
                <a:solidFill>
                  <a:srgbClr val="C00000"/>
                </a:solidFill>
              </a:rPr>
            </a:br>
            <a:r>
              <a:rPr lang="ru-RU" sz="2700" i="0" cap="none" dirty="0">
                <a:solidFill>
                  <a:srgbClr val="C00000"/>
                </a:solidFill>
              </a:rPr>
              <a:t>- выявить уровень их осведомленности в вопросах образования и воспитания детей;</a:t>
            </a:r>
            <a:br>
              <a:rPr lang="ru-RU" sz="2700" i="0" cap="none" dirty="0">
                <a:solidFill>
                  <a:srgbClr val="C00000"/>
                </a:solidFill>
              </a:rPr>
            </a:br>
            <a:r>
              <a:rPr lang="ru-RU" sz="2700" i="0" cap="none" dirty="0">
                <a:solidFill>
                  <a:srgbClr val="C00000"/>
                </a:solidFill>
              </a:rPr>
              <a:t>- узнать семейный опыт, традиции воспитания детей. </a:t>
            </a:r>
            <a:r>
              <a:rPr lang="ru-RU" sz="2700" i="0" cap="none" dirty="0" smtClean="0">
                <a:solidFill>
                  <a:srgbClr val="C00000"/>
                </a:solidFill>
              </a:rPr>
              <a:t/>
            </a:r>
            <a:br>
              <a:rPr lang="ru-RU" sz="2700" i="0" cap="none" dirty="0" smtClean="0">
                <a:solidFill>
                  <a:srgbClr val="C00000"/>
                </a:solidFill>
              </a:rPr>
            </a:br>
            <a:r>
              <a:rPr lang="ru-RU" sz="2700" i="0" cap="none" dirty="0" smtClean="0">
                <a:solidFill>
                  <a:srgbClr val="002060"/>
                </a:solidFill>
              </a:rPr>
              <a:t>Формы:</a:t>
            </a:r>
            <a:br>
              <a:rPr lang="ru-RU" sz="2700" i="0" cap="none" dirty="0" smtClean="0">
                <a:solidFill>
                  <a:srgbClr val="002060"/>
                </a:solidFill>
              </a:rPr>
            </a:br>
            <a:r>
              <a:rPr lang="ru-RU" sz="2700" i="0" cap="none" dirty="0">
                <a:solidFill>
                  <a:srgbClr val="002060"/>
                </a:solidFill>
              </a:rPr>
              <a:t>- проведение цикла общих групповых родительских собраний, анкетирование, беседы, опросы родителей, мастер – классы, буклеты для родителей, </a:t>
            </a:r>
            <a:r>
              <a:rPr lang="ru-RU" sz="2700" i="0" cap="none" dirty="0" smtClean="0">
                <a:solidFill>
                  <a:srgbClr val="002060"/>
                </a:solidFill>
              </a:rPr>
              <a:t>качественный </a:t>
            </a:r>
            <a:r>
              <a:rPr lang="ru-RU" sz="2700" i="0" cap="none" dirty="0">
                <a:solidFill>
                  <a:srgbClr val="002060"/>
                </a:solidFill>
              </a:rPr>
              <a:t>и количественный анализ полученных данных.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Направления: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81937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7344816" cy="6120680"/>
          </a:xfrm>
        </p:spPr>
        <p:txBody>
          <a:bodyPr/>
          <a:lstStyle/>
          <a:p>
            <a:r>
              <a:rPr lang="ru-RU" sz="2800" i="0" u="sng" cap="none" dirty="0">
                <a:solidFill>
                  <a:srgbClr val="7030A0"/>
                </a:solidFill>
              </a:rPr>
              <a:t>2</a:t>
            </a:r>
            <a:r>
              <a:rPr lang="ru-RU" sz="2800" i="0" u="sng" cap="none" dirty="0" smtClean="0">
                <a:solidFill>
                  <a:srgbClr val="7030A0"/>
                </a:solidFill>
              </a:rPr>
              <a:t>. </a:t>
            </a:r>
            <a:r>
              <a:rPr lang="ru-RU" sz="2800" i="0" u="sng" cap="none" dirty="0" err="1" smtClean="0">
                <a:solidFill>
                  <a:srgbClr val="7030A0"/>
                </a:solidFill>
              </a:rPr>
              <a:t>Психолого</a:t>
            </a:r>
            <a:r>
              <a:rPr lang="ru-RU" sz="2800" i="0" u="sng" cap="none" dirty="0" smtClean="0">
                <a:solidFill>
                  <a:srgbClr val="7030A0"/>
                </a:solidFill>
              </a:rPr>
              <a:t> - педагогическое</a:t>
            </a:r>
            <a:r>
              <a:rPr lang="ru-RU" sz="2800" dirty="0" smtClean="0"/>
              <a:t> </a:t>
            </a:r>
            <a:r>
              <a:rPr lang="ru-RU" sz="2800" i="0" u="sng" cap="none" dirty="0">
                <a:solidFill>
                  <a:srgbClr val="7030A0"/>
                </a:solidFill>
              </a:rPr>
              <a:t>сопровождение </a:t>
            </a:r>
            <a:r>
              <a:rPr lang="ru-RU" sz="2800" i="0" u="sng" cap="none" dirty="0" smtClean="0">
                <a:solidFill>
                  <a:srgbClr val="7030A0"/>
                </a:solidFill>
              </a:rPr>
              <a:t>семьи.</a:t>
            </a:r>
            <a:r>
              <a:rPr lang="ru-RU" sz="2800" i="0" u="sng" cap="none" dirty="0">
                <a:solidFill>
                  <a:srgbClr val="7030A0"/>
                </a:solidFill>
              </a:rPr>
              <a:t/>
            </a:r>
            <a:br>
              <a:rPr lang="ru-RU" sz="2800" i="0" u="sng" cap="none" dirty="0">
                <a:solidFill>
                  <a:srgbClr val="7030A0"/>
                </a:solidFill>
              </a:rPr>
            </a:br>
            <a:r>
              <a:rPr lang="ru-RU" sz="2800" i="0" cap="none" dirty="0" smtClean="0">
                <a:solidFill>
                  <a:srgbClr val="C00000"/>
                </a:solidFill>
              </a:rPr>
              <a:t>Задачи:</a:t>
            </a:r>
            <a:r>
              <a:rPr lang="ru-RU" sz="2800" i="0" cap="none" dirty="0">
                <a:solidFill>
                  <a:srgbClr val="C00000"/>
                </a:solidFill>
              </a:rPr>
              <a:t> </a:t>
            </a:r>
            <a:br>
              <a:rPr lang="ru-RU" sz="2800" i="0" cap="none" dirty="0">
                <a:solidFill>
                  <a:srgbClr val="C00000"/>
                </a:solidFill>
              </a:rPr>
            </a:br>
            <a:r>
              <a:rPr lang="ru-RU" sz="2800" i="0" cap="none" dirty="0">
                <a:solidFill>
                  <a:srgbClr val="C00000"/>
                </a:solidFill>
              </a:rPr>
              <a:t>- повышение компетентности родителей в вопросах по развитию интеллектуальных возможностей </a:t>
            </a:r>
            <a:r>
              <a:rPr lang="ru-RU" sz="2800" i="0" cap="none" dirty="0" smtClean="0">
                <a:solidFill>
                  <a:srgbClr val="C00000"/>
                </a:solidFill>
              </a:rPr>
              <a:t>ребенка.</a:t>
            </a:r>
            <a:r>
              <a:rPr lang="ru-RU" sz="2800" i="0" cap="none" dirty="0">
                <a:solidFill>
                  <a:srgbClr val="C00000"/>
                </a:solidFill>
              </a:rPr>
              <a:t/>
            </a:r>
            <a:br>
              <a:rPr lang="ru-RU" sz="2800" i="0" cap="none" dirty="0">
                <a:solidFill>
                  <a:srgbClr val="C00000"/>
                </a:solidFill>
              </a:rPr>
            </a:br>
            <a:r>
              <a:rPr lang="ru-RU" sz="2800" i="0" cap="none" dirty="0" smtClean="0">
                <a:solidFill>
                  <a:srgbClr val="002060"/>
                </a:solidFill>
              </a:rPr>
              <a:t>Формы:</a:t>
            </a:r>
            <a:br>
              <a:rPr lang="ru-RU" sz="2800" i="0" cap="none" dirty="0" smtClean="0">
                <a:solidFill>
                  <a:srgbClr val="002060"/>
                </a:solidFill>
              </a:rPr>
            </a:br>
            <a:r>
              <a:rPr lang="ru-RU" sz="2800" i="0" cap="none" dirty="0">
                <a:solidFill>
                  <a:srgbClr val="002060"/>
                </a:solidFill>
              </a:rPr>
              <a:t>- </a:t>
            </a:r>
            <a:r>
              <a:rPr lang="ru-RU" sz="2800" i="0" cap="none" dirty="0" smtClean="0">
                <a:solidFill>
                  <a:srgbClr val="002060"/>
                </a:solidFill>
              </a:rPr>
              <a:t>улучшение </a:t>
            </a:r>
            <a:r>
              <a:rPr lang="ru-RU" sz="2800" i="0" cap="none" dirty="0">
                <a:solidFill>
                  <a:srgbClr val="002060"/>
                </a:solidFill>
              </a:rPr>
              <a:t>рефлексии своих взаимоотношений с одарённым ребёнком;</a:t>
            </a:r>
            <a:br>
              <a:rPr lang="ru-RU" sz="2800" i="0" cap="none" dirty="0">
                <a:solidFill>
                  <a:srgbClr val="002060"/>
                </a:solidFill>
              </a:rPr>
            </a:br>
            <a:r>
              <a:rPr lang="ru-RU" sz="2800" i="0" cap="none" dirty="0">
                <a:solidFill>
                  <a:srgbClr val="002060"/>
                </a:solidFill>
              </a:rPr>
              <a:t>- установление и развитие отношений сотрудничества и партнёрства родителей с ребёнком.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16632"/>
            <a:ext cx="7704856" cy="5760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rgbClr val="8E0000"/>
                </a:solidFill>
              </a:rPr>
              <a:t>Направления:</a:t>
            </a:r>
            <a:endParaRPr lang="ru-RU" sz="44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932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8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000084</Template>
  <TotalTime>361</TotalTime>
  <Words>250</Words>
  <Application>Microsoft Office PowerPoint</Application>
  <PresentationFormat>Экран (4:3)</PresentationFormat>
  <Paragraphs>109</Paragraphs>
  <Slides>21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</vt:lpstr>
      <vt:lpstr>Century</vt:lpstr>
      <vt:lpstr>000084</vt:lpstr>
      <vt:lpstr>Родители одаренных детей:  как с ними общаться </vt:lpstr>
      <vt:lpstr>• нежелание участвовать в групповых играх и занятиях, не интересующих дошкольника; • проявление упрямства в отстаивании своих интересов, не связанных с жизнью группы; • игнорирование ребенком ровесников или отверженность его сверстниками, являющиеся причинами конфликтов детей;</vt:lpstr>
      <vt:lpstr>• демонстрация скуки на занятиях и во время игр; • клоунада и шутовство, мешающие воспитателю; • раздражающие вопросы ребенка; • обидчивость без видимых поводов; • бесконечные страхи, выводящие воспитателя из себя.</vt:lpstr>
      <vt:lpstr>1 этап – понять, чем отличается воспитанник от своих ровесников, по каким критериям нервно –психичес-кого развития он опережает их. 2 этап - уточнить особенности одаренности ребенка, сбор информации о дошкольнике. 3 этап - наметить задачи «ближайшего развития» ребенка, вплоть до разработки ему индивидуальной программы.  4 этап – анализ успехов дошкольника, определение содержания работы.</vt:lpstr>
      <vt:lpstr>1 - родители достаточно образованны и почти всегда имеют высшее образование 2 - одаренность родителей принимает разные формы 3 – родители очень любят своих детей, «ставят» на ребенка. 4 – честолюбивые ожидания родителей, оценка окружающими ребёнка, страх будущего  5 - очень тесная связь с ребенком 6 - нестандартно приучают своих детей к жизни</vt:lpstr>
      <vt:lpstr>1 – вечная нянька (гиперопека) 2 - строгий воспитатель (постоянное требование развития и успешности деятельности) 3 – единственный друг (делает всё вместе с ребенком) 4 – безалаберный товарищ (гипоопека) 5 - суровый надсмотрщик требовательное и даже суровое отношение вплоть до физичесого наказания) 6 - нестандартно приучают своих детей к жизни</vt:lpstr>
      <vt:lpstr>1 – никогда не сравнивать детей друг с другом 2 - постоянно и терпеливо объяснять родителям основную стратегию развития их ребёнка 3 – привлекать родителей к развитию творческих способностей ребенка 4 – родитель как коллега по работе 5 - не включаться в семейную жизнь родителей </vt:lpstr>
      <vt:lpstr>1. Организация информационной среды. Задачи:  - выявить интересы и предпочтения родителей; - выявить уровень их осведомленности в вопросах образования и воспитания детей; - узнать семейный опыт, традиции воспитания детей.  Формы: - проведение цикла общих групповых родительских собраний, анкетирование, беседы, опросы родителей, мастер – классы, буклеты для родителей, качественный и количественный анализ полученных данных. </vt:lpstr>
      <vt:lpstr>2. Психолого - педагогическое сопровождение семьи. Задачи:  - повышение компетентности родителей в вопросах по развитию интеллектуальных возможностей ребенка. Формы: - улучшение рефлексии своих взаимоотношений с одарённым ребёнком; - установление и развитие отношений сотрудничества и партнёрства родителей с ребёнком.</vt:lpstr>
      <vt:lpstr>3. Совместная практическая деятельность способного ребёнка и его родителей . Задачи:  - направлена на расширение возможностей, понимание одарённого ребёнка; Формы: - совместные стенгазеты, выставки, творческие работы, подготовка презентации, оформление благодарности родителям за помощь в участии в образовательном процессе ДОУ.</vt:lpstr>
      <vt:lpstr>Все лучшее,  что делается нами Весенней созидательной порой, Творится не тяжелыми трудами, А легкою  искрящейся игрой.   И. Губерман</vt:lpstr>
      <vt:lpstr>необходимо сочинить двустишье на  свое имя, которое начинается словами:  «Меня зовут…» </vt:lpstr>
      <vt:lpstr>• Почему очки не носят на затылке?  • Почему многие женщины предпочитают богатых женихов?  • Почему о смерти великих ученых пишут в газетах, а об их рождении нет?  • Почему медведь косолапый?  • Почему греки в IX веке ходили пятками назад?  </vt:lpstr>
      <vt:lpstr>какие предметы  можно использовать  в качестве инвентаря  для  - шляпы; - дома;  - кровати; - машины;  - домашнего животного; - записной книжки.  </vt:lpstr>
      <vt:lpstr>1. Красиво и оригинально упаковать подарок, имея только газетную бумагу и скотч. 2. Открыть консервную банку, не имея консервного ножа . 3. выпить из бутылки, не открывая ее.   </vt:lpstr>
      <vt:lpstr>1. То, что возможно сделать со спортивным костюмом . 2. То, чего со спортивным костюмом сделать невозможно.   </vt:lpstr>
      <vt:lpstr>1. Причины, которые могли привести к возникновению этой ситуации. 2. Следствия, которые могут возникнуть после нее.    </vt:lpstr>
      <vt:lpstr>Презентация PowerPoint</vt:lpstr>
      <vt:lpstr>* комар носа не подточит; * прошел огонь, воду и медные трубы; * у семерых нянек дитя без глазу; * яйца курицу не учат; * зимой снега не выпросишь    </vt:lpstr>
      <vt:lpstr>* кнопки; * ручки; * крышки.    </vt:lpstr>
      <vt:lpstr>Творчество одаренность талантливость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Родители одаренных детей:  как с ними общаться</dc:title>
  <dc:creator>Елена</dc:creator>
  <cp:lastModifiedBy>lubov</cp:lastModifiedBy>
  <cp:revision>23</cp:revision>
  <dcterms:created xsi:type="dcterms:W3CDTF">2018-05-02T11:43:03Z</dcterms:created>
  <dcterms:modified xsi:type="dcterms:W3CDTF">2021-01-25T19:36:05Z</dcterms:modified>
</cp:coreProperties>
</file>