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5" r:id="rId5"/>
    <p:sldId id="262" r:id="rId6"/>
    <p:sldId id="264" r:id="rId7"/>
    <p:sldId id="267" r:id="rId8"/>
    <p:sldId id="268" r:id="rId9"/>
    <p:sldId id="270" r:id="rId10"/>
    <p:sldId id="26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79A1-8689-4687-8997-9AE3FF16A5A1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EB100-BCCD-400A-9B1E-9B028E52F8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ge0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9752" y="404664"/>
            <a:ext cx="61926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«Детский сад № 14 «Ручеек» </a:t>
            </a:r>
          </a:p>
          <a:p>
            <a:pPr algn="ctr"/>
            <a:r>
              <a:rPr lang="ru-RU" sz="1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округа город Фролово</a:t>
            </a:r>
            <a:endParaRPr lang="ru-RU" sz="14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1916832"/>
            <a:ext cx="73803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Дидактическая игра 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8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«Чей </a:t>
            </a:r>
            <a:r>
              <a:rPr kumimoji="0" lang="ru-RU" sz="4800" b="1" i="1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хвост?»</a:t>
            </a:r>
            <a:endParaRPr kumimoji="0" lang="ru-RU" sz="4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5949280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Воспитатель:</a:t>
            </a:r>
          </a:p>
          <a:p>
            <a:pPr algn="ctr"/>
            <a:r>
              <a:rPr lang="ru-RU" dirty="0" err="1" smtClean="0">
                <a:latin typeface="Georgia" pitchFamily="18" charset="0"/>
              </a:rPr>
              <a:t>Горкавченко</a:t>
            </a:r>
            <a:r>
              <a:rPr lang="ru-RU" dirty="0" smtClean="0">
                <a:latin typeface="Georgia" pitchFamily="18" charset="0"/>
              </a:rPr>
              <a:t> Л.В.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pic>
        <p:nvPicPr>
          <p:cNvPr id="4" name="Рисунок 3" descr="IMG_20210419_1012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492896"/>
            <a:ext cx="4187957" cy="31409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_20210419_1009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476672"/>
            <a:ext cx="3995936" cy="2996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947869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7" y="1340768"/>
            <a:ext cx="82089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Georgia" pitchFamily="18" charset="0"/>
              </a:rPr>
              <a:t>«Игра – это огромное светлое нежное, через которое в духовный мир ребенка вливается живительный поток  представлений и понятий об окружающем мире.</a:t>
            </a:r>
            <a:endParaRPr lang="ru-RU" sz="2800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3645024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latin typeface="Georgia" pitchFamily="18" charset="0"/>
              </a:rPr>
              <a:t> В.А.Сухомлинский</a:t>
            </a:r>
          </a:p>
          <a:p>
            <a:pPr algn="r"/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51520" y="547104"/>
            <a:ext cx="86409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rgbClr val="333333"/>
              </a:solidFill>
              <a:latin typeface="Georgia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88640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Задачи</a:t>
            </a:r>
            <a:r>
              <a:rPr lang="ru-RU" sz="2400" b="1" dirty="0" smtClean="0">
                <a:latin typeface="Georgia" pitchFamily="18" charset="0"/>
              </a:rPr>
              <a:t>:</a:t>
            </a:r>
            <a:endParaRPr lang="ru-RU" sz="2400" dirty="0">
              <a:latin typeface="Georgia" pitchFamily="18" charset="0"/>
            </a:endParaRPr>
          </a:p>
          <a:p>
            <a:r>
              <a:rPr lang="ru-RU" sz="2400" dirty="0">
                <a:latin typeface="Georgia" pitchFamily="18" charset="0"/>
              </a:rPr>
              <a:t>-Учить правильно называть животных, части тела животного, узнавать известных зверей по неполному изображению (без хвоста).</a:t>
            </a:r>
          </a:p>
          <a:p>
            <a:r>
              <a:rPr lang="ru-RU" sz="2400" dirty="0">
                <a:latin typeface="Georgia" pitchFamily="18" charset="0"/>
              </a:rPr>
              <a:t>-Побуждать детей дифференцировать животных по окраске, внешним отличительным признакам.</a:t>
            </a:r>
          </a:p>
          <a:p>
            <a:r>
              <a:rPr lang="ru-RU" sz="2400" dirty="0">
                <a:latin typeface="Georgia" pitchFamily="18" charset="0"/>
              </a:rPr>
              <a:t>-Обогащать словарный запас, активизировать понятия «большой», «маленький».</a:t>
            </a:r>
          </a:p>
          <a:p>
            <a:r>
              <a:rPr lang="ru-RU" sz="2400" dirty="0">
                <a:latin typeface="Georgia" pitchFamily="18" charset="0"/>
              </a:rPr>
              <a:t>-Развивать способность концентрировать внимание, логическое мышление, зрительное восприятие, связную речь.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50912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Цель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Развитие внимания, логики, памяти, мелкой моторики.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Georgia" pitchFamily="18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980728"/>
            <a:ext cx="6102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Игровой материал</a:t>
            </a:r>
            <a:r>
              <a:rPr lang="ru-RU" sz="2400" b="1" dirty="0" smtClean="0">
                <a:latin typeface="Georgia" pitchFamily="18" charset="0"/>
              </a:rPr>
              <a:t>.</a:t>
            </a:r>
            <a:endParaRPr lang="ru-RU" sz="2400" dirty="0" smtClean="0">
              <a:latin typeface="Georgia" pitchFamily="18" charset="0"/>
            </a:endParaRPr>
          </a:p>
          <a:p>
            <a:r>
              <a:rPr lang="ru-RU" sz="2400" dirty="0" smtClean="0">
                <a:latin typeface="Georgia" pitchFamily="18" charset="0"/>
              </a:rPr>
              <a:t>Плоскостное </a:t>
            </a:r>
            <a:r>
              <a:rPr lang="ru-RU" sz="2400" dirty="0">
                <a:latin typeface="Georgia" pitchFamily="18" charset="0"/>
              </a:rPr>
              <a:t>изображение животных без хвоста, отдельно изображение хвостов</a:t>
            </a:r>
            <a:r>
              <a:rPr lang="ru-RU" sz="2400" dirty="0" smtClean="0">
                <a:latin typeface="Georgia" pitchFamily="18" charset="0"/>
              </a:rPr>
              <a:t>.</a:t>
            </a:r>
          </a:p>
          <a:p>
            <a:endParaRPr lang="ru-RU" sz="2400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420888"/>
            <a:ext cx="6030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Форма работы.</a:t>
            </a:r>
          </a:p>
          <a:p>
            <a:r>
              <a:rPr lang="ru-RU" sz="2400" dirty="0">
                <a:latin typeface="Georgia" pitchFamily="18" charset="0"/>
              </a:rPr>
              <a:t>Индивидуальная или подгруппа (2-3 человека</a:t>
            </a:r>
            <a:r>
              <a:rPr lang="ru-RU" sz="2400" dirty="0" smtClean="0">
                <a:latin typeface="Georgia" pitchFamily="18" charset="0"/>
              </a:rPr>
              <a:t>).</a:t>
            </a:r>
          </a:p>
          <a:p>
            <a:endParaRPr lang="ru-RU" sz="2400" dirty="0">
              <a:latin typeface="Georgia" pitchFamily="18" charset="0"/>
            </a:endParaRPr>
          </a:p>
          <a:p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Форма занятия.</a:t>
            </a:r>
          </a:p>
          <a:p>
            <a:r>
              <a:rPr lang="ru-RU" sz="2400" dirty="0">
                <a:latin typeface="Georgia" pitchFamily="18" charset="0"/>
              </a:rPr>
              <a:t>Практическое задание с элементами беседы.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620688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  <a:ea typeface="Times New Roman" pitchFamily="18" charset="0"/>
                <a:cs typeface="Arial" pitchFamily="34" charset="0"/>
              </a:rPr>
              <a:t>Первый вариант игры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Ребёнку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дается задание. Подобрать хвост для каждого животного и соединить нужные детали. Назвать у какого животного, какой хвост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(длинный, короткий, пушистый, толстый, маленький, большой и т. д.)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 Так происходит знакомство со словами, отвечающими на вопросы чей? чья? чье? чьи? - лисий, волчий, и т. 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799288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Georgia" pitchFamily="18" charset="0"/>
            </a:endParaRPr>
          </a:p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Второй вариант игры:</a:t>
            </a:r>
          </a:p>
          <a:p>
            <a:r>
              <a:rPr lang="ru-RU" sz="2800" dirty="0" smtClean="0">
                <a:latin typeface="Georgia" pitchFamily="18" charset="0"/>
              </a:rPr>
              <a:t>Воспитатель </a:t>
            </a:r>
            <a:r>
              <a:rPr lang="ru-RU" sz="2800" dirty="0">
                <a:latin typeface="Georgia" pitchFamily="18" charset="0"/>
              </a:rPr>
              <a:t>рассматривает с детьми изображения животных. Беседует с детьми, уточняет, каких животных они видят, чего не хватает зверям (хвоста). Затем предлагает детям подобрать каждому животному свой хвост. После того как все хвосты положены в соответствии с животными, дети вместе с воспитателем проверяют, нет ли ошибки.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692696"/>
            <a:ext cx="842493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Советы воспитателю.</a:t>
            </a:r>
          </a:p>
          <a:p>
            <a:r>
              <a:rPr lang="ru-RU" sz="2400" dirty="0">
                <a:latin typeface="Georgia" pitchFamily="18" charset="0"/>
              </a:rPr>
              <a:t>Во время игры педагогу необходимо называть наиболее характерные признаки животного (лиса – рыжая плутовка с большим, пушистым хвостом, заяц – серенький, длинные ушки, маленький хвост и т. п</a:t>
            </a:r>
            <a:r>
              <a:rPr lang="ru-RU" sz="2400" dirty="0" smtClean="0">
                <a:latin typeface="Georgia" pitchFamily="18" charset="0"/>
              </a:rPr>
              <a:t>.).</a:t>
            </a:r>
          </a:p>
          <a:p>
            <a:endParaRPr lang="ru-RU" sz="2400" dirty="0">
              <a:latin typeface="Georgia" pitchFamily="18" charset="0"/>
            </a:endParaRPr>
          </a:p>
          <a:p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Усложнение.</a:t>
            </a:r>
          </a:p>
          <a:p>
            <a:r>
              <a:rPr lang="ru-RU" sz="2400" dirty="0">
                <a:latin typeface="Georgia" pitchFamily="18" charset="0"/>
              </a:rPr>
              <a:t>Оставить хвост, а </a:t>
            </a:r>
            <a:r>
              <a:rPr lang="ru-RU" sz="2400" dirty="0" smtClean="0">
                <a:latin typeface="Georgia" pitchFamily="18" charset="0"/>
              </a:rPr>
              <a:t>фигурку </a:t>
            </a:r>
            <a:r>
              <a:rPr lang="ru-RU" sz="2400" dirty="0">
                <a:latin typeface="Georgia" pitchFamily="18" charset="0"/>
              </a:rPr>
              <a:t>нужного животного убрать. Например, оставить хвост </a:t>
            </a:r>
            <a:r>
              <a:rPr lang="ru-RU" sz="2400" dirty="0" smtClean="0">
                <a:latin typeface="Georgia" pitchFamily="18" charset="0"/>
              </a:rPr>
              <a:t>зайца, </a:t>
            </a:r>
            <a:r>
              <a:rPr lang="ru-RU" sz="2400" dirty="0">
                <a:latin typeface="Georgia" pitchFamily="18" charset="0"/>
              </a:rPr>
              <a:t>а самого </a:t>
            </a:r>
            <a:r>
              <a:rPr lang="ru-RU" sz="2400" dirty="0" smtClean="0">
                <a:latin typeface="Georgia" pitchFamily="18" charset="0"/>
              </a:rPr>
              <a:t>зайца </a:t>
            </a:r>
            <a:r>
              <a:rPr lang="ru-RU" sz="2400" dirty="0">
                <a:latin typeface="Georgia" pitchFamily="18" charset="0"/>
              </a:rPr>
              <a:t>убрать. Это даст ребёнку возможность логически мыслить, понять, что хвост </a:t>
            </a:r>
            <a:r>
              <a:rPr lang="ru-RU" sz="2400" dirty="0" smtClean="0">
                <a:latin typeface="Georgia" pitchFamily="18" charset="0"/>
              </a:rPr>
              <a:t>зайца </a:t>
            </a:r>
            <a:r>
              <a:rPr lang="ru-RU" sz="2400" dirty="0">
                <a:latin typeface="Georgia" pitchFamily="18" charset="0"/>
              </a:rPr>
              <a:t>никому не подходит значит, не хватает </a:t>
            </a:r>
            <a:r>
              <a:rPr lang="ru-RU" sz="2400" dirty="0" smtClean="0">
                <a:latin typeface="Georgia" pitchFamily="18" charset="0"/>
              </a:rPr>
              <a:t>зайца.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548680"/>
            <a:ext cx="813690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itchFamily="18" charset="0"/>
              </a:rPr>
              <a:t>Изготовление атрибутов для игры:</a:t>
            </a:r>
          </a:p>
          <a:p>
            <a:r>
              <a:rPr lang="ru-RU" sz="2800" dirty="0" smtClean="0">
                <a:latin typeface="Georgia" pitchFamily="18" charset="0"/>
              </a:rPr>
              <a:t> Для игры необходимо вырезать из картона и </a:t>
            </a:r>
            <a:r>
              <a:rPr lang="ru-RU" sz="2800" dirty="0" err="1" smtClean="0">
                <a:latin typeface="Georgia" pitchFamily="18" charset="0"/>
              </a:rPr>
              <a:t>заламинировать</a:t>
            </a:r>
            <a:r>
              <a:rPr lang="ru-RU" sz="2800" dirty="0" smtClean="0">
                <a:latin typeface="Georgia" pitchFamily="18" charset="0"/>
              </a:rPr>
              <a:t> (для продления срока эксплуатации),  или вырезать из фетра изображения животных. А также отдельно  вырезать хвосты для животных. Прикрепить их к прищепке,  либо приклеить к ним липучки, чтобы детям удобно было </a:t>
            </a:r>
            <a:r>
              <a:rPr lang="ru-RU" sz="2800" dirty="0" smtClean="0">
                <a:latin typeface="Georgia" pitchFamily="18" charset="0"/>
              </a:rPr>
              <a:t>с</a:t>
            </a:r>
            <a:r>
              <a:rPr lang="ru-RU" sz="2800" dirty="0" smtClean="0">
                <a:latin typeface="Georgia" pitchFamily="18" charset="0"/>
              </a:rPr>
              <a:t>креплять детали.</a:t>
            </a:r>
            <a:br>
              <a:rPr lang="ru-RU" sz="2800" dirty="0" smtClean="0">
                <a:latin typeface="Georg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pic>
        <p:nvPicPr>
          <p:cNvPr id="4" name="Picture 2" descr="https://akademiarechi.ru/wp-content/uploads/2020/09/1-6-e1600450896628.jpg"/>
          <p:cNvPicPr>
            <a:picLocks noChangeAspect="1" noChangeArrowheads="1"/>
          </p:cNvPicPr>
          <p:nvPr/>
        </p:nvPicPr>
        <p:blipFill>
          <a:blip r:embed="rId3" cstate="print"/>
          <a:srcRect l="982" t="1448" r="3783" b="1519"/>
          <a:stretch>
            <a:fillRect/>
          </a:stretch>
        </p:blipFill>
        <p:spPr bwMode="auto">
          <a:xfrm>
            <a:off x="1187624" y="556810"/>
            <a:ext cx="6480720" cy="49128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-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465"/>
            <a:ext cx="9144000" cy="68535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21363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 descr="IMG_20210419_140836.jpg"/>
          <p:cNvPicPr>
            <a:picLocks noChangeAspect="1"/>
          </p:cNvPicPr>
          <p:nvPr/>
        </p:nvPicPr>
        <p:blipFill>
          <a:blip r:embed="rId3" cstate="print"/>
          <a:srcRect l="5113" r="6688"/>
          <a:stretch>
            <a:fillRect/>
          </a:stretch>
        </p:blipFill>
        <p:spPr>
          <a:xfrm>
            <a:off x="1475656" y="620687"/>
            <a:ext cx="6120680" cy="50405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367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dns</cp:lastModifiedBy>
  <cp:revision>15</cp:revision>
  <dcterms:created xsi:type="dcterms:W3CDTF">2021-04-18T15:53:55Z</dcterms:created>
  <dcterms:modified xsi:type="dcterms:W3CDTF">2021-04-19T11:11:48Z</dcterms:modified>
</cp:coreProperties>
</file>