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  <p:sldId id="258" r:id="rId4"/>
    <p:sldId id="259" r:id="rId5"/>
    <p:sldId id="260" r:id="rId6"/>
    <p:sldId id="261" r:id="rId7"/>
    <p:sldId id="262" r:id="rId8"/>
    <p:sldId id="282" r:id="rId9"/>
    <p:sldId id="263" r:id="rId10"/>
    <p:sldId id="264" r:id="rId11"/>
    <p:sldId id="265" r:id="rId12"/>
    <p:sldId id="267" r:id="rId13"/>
    <p:sldId id="266" r:id="rId14"/>
    <p:sldId id="268" r:id="rId15"/>
    <p:sldId id="269" r:id="rId16"/>
    <p:sldId id="270" r:id="rId17"/>
    <p:sldId id="271" r:id="rId18"/>
    <p:sldId id="272" r:id="rId19"/>
    <p:sldId id="273" r:id="rId20"/>
    <p:sldId id="275" r:id="rId21"/>
    <p:sldId id="274" r:id="rId22"/>
    <p:sldId id="276" r:id="rId23"/>
    <p:sldId id="277" r:id="rId24"/>
    <p:sldId id="278" r:id="rId25"/>
    <p:sldId id="279" r:id="rId26"/>
    <p:sldId id="283" r:id="rId27"/>
    <p:sldId id="280" r:id="rId28"/>
    <p:sldId id="281" r:id="rId2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1236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087CF4-E03D-4340-B262-8951433B63C6}" type="datetimeFigureOut">
              <a:rPr lang="ru-RU" smtClean="0"/>
              <a:pPr/>
              <a:t>19.04.2021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41C9D6-524D-4116-921E-04138EDFAC5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087CF4-E03D-4340-B262-8951433B63C6}" type="datetimeFigureOut">
              <a:rPr lang="ru-RU" smtClean="0"/>
              <a:pPr/>
              <a:t>19.04.2021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41C9D6-524D-4116-921E-04138EDFAC5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087CF4-E03D-4340-B262-8951433B63C6}" type="datetimeFigureOut">
              <a:rPr lang="ru-RU" smtClean="0"/>
              <a:pPr/>
              <a:t>19.04.2021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41C9D6-524D-4116-921E-04138EDFAC5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087CF4-E03D-4340-B262-8951433B63C6}" type="datetimeFigureOut">
              <a:rPr lang="ru-RU" smtClean="0"/>
              <a:pPr/>
              <a:t>19.04.2021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41C9D6-524D-4116-921E-04138EDFAC5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087CF4-E03D-4340-B262-8951433B63C6}" type="datetimeFigureOut">
              <a:rPr lang="ru-RU" smtClean="0"/>
              <a:pPr/>
              <a:t>19.04.2021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41C9D6-524D-4116-921E-04138EDFAC5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087CF4-E03D-4340-B262-8951433B63C6}" type="datetimeFigureOut">
              <a:rPr lang="ru-RU" smtClean="0"/>
              <a:pPr/>
              <a:t>19.04.2021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41C9D6-524D-4116-921E-04138EDFAC5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087CF4-E03D-4340-B262-8951433B63C6}" type="datetimeFigureOut">
              <a:rPr lang="ru-RU" smtClean="0"/>
              <a:pPr/>
              <a:t>19.04.2021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41C9D6-524D-4116-921E-04138EDFAC5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087CF4-E03D-4340-B262-8951433B63C6}" type="datetimeFigureOut">
              <a:rPr lang="ru-RU" smtClean="0"/>
              <a:pPr/>
              <a:t>19.04.2021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41C9D6-524D-4116-921E-04138EDFAC5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087CF4-E03D-4340-B262-8951433B63C6}" type="datetimeFigureOut">
              <a:rPr lang="ru-RU" smtClean="0"/>
              <a:pPr/>
              <a:t>19.04.2021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41C9D6-524D-4116-921E-04138EDFAC5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087CF4-E03D-4340-B262-8951433B63C6}" type="datetimeFigureOut">
              <a:rPr lang="ru-RU" smtClean="0"/>
              <a:pPr/>
              <a:t>19.04.2021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41C9D6-524D-4116-921E-04138EDFAC5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087CF4-E03D-4340-B262-8951433B63C6}" type="datetimeFigureOut">
              <a:rPr lang="ru-RU" smtClean="0"/>
              <a:pPr/>
              <a:t>19.04.2021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41C9D6-524D-4116-921E-04138EDFAC5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screen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087CF4-E03D-4340-B262-8951433B63C6}" type="datetimeFigureOut">
              <a:rPr lang="ru-RU" smtClean="0"/>
              <a:pPr/>
              <a:t>19.04.2021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41C9D6-524D-4116-921E-04138EDFAC5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9.jpeg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20688"/>
            <a:ext cx="8229600" cy="5616624"/>
          </a:xfrm>
        </p:spPr>
        <p:txBody>
          <a:bodyPr>
            <a:normAutofit fontScale="90000"/>
          </a:bodyPr>
          <a:lstStyle/>
          <a:p>
            <a:r>
              <a:rPr lang="ru-RU" sz="5400" b="1" dirty="0">
                <a:solidFill>
                  <a:schemeClr val="accent2">
                    <a:lumMod val="50000"/>
                  </a:schemeClr>
                </a:solidFill>
              </a:rPr>
              <a:t>Познавательно-исследовательский проект </a:t>
            </a:r>
            <a:r>
              <a:rPr lang="ru-RU" sz="5400" dirty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5400" dirty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5400" b="1" dirty="0">
                <a:solidFill>
                  <a:schemeClr val="accent2">
                    <a:lumMod val="50000"/>
                  </a:schemeClr>
                </a:solidFill>
              </a:rPr>
              <a:t>«Дождевые червяки»</a:t>
            </a:r>
            <a:r>
              <a:rPr lang="ru-RU" sz="5400" dirty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5400" dirty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dirty="0"/>
              <a:t> </a:t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 </a:t>
            </a:r>
            <a:r>
              <a:rPr lang="ru-RU" dirty="0" smtClean="0"/>
              <a:t>                               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</a:rPr>
              <a:t>Подготовительная группа «Радуга»</a:t>
            </a:r>
            <a:br>
              <a:rPr lang="ru-RU" sz="2400" b="1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</a:rPr>
              <a:t>                                                  МБДОУ д/с №18 «Журавушка»</a:t>
            </a:r>
            <a:br>
              <a:rPr lang="ru-RU" sz="2400" b="1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</a:rPr>
              <a:t>                                              Воспитатели: Сердюкова Т.А.</a:t>
            </a:r>
            <a:br>
              <a:rPr lang="ru-RU" sz="2400" b="1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</a:rPr>
              <a:t>                                                                        Точилкина М.П.</a:t>
            </a:r>
            <a:endParaRPr lang="ru-RU" b="1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 algn="l"/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2400" b="1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2400" b="1" dirty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2400" b="1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</a:rPr>
              <a:t>После </a:t>
            </a: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</a:rPr>
              <a:t>внешних наблюдений мы решили на доске выписать ответы на вопрос: «что мы знаем о червяках?» Выяснилось, что знаний не так уж много. Дети, вооружившись лупами, в ходе наблюдения за червями, узнали, что они коричневые, длинные, есть кольца на теле и щетинки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</a:rPr>
              <a:t>.</a:t>
            </a:r>
            <a:br>
              <a:rPr lang="ru-RU" sz="2400" b="1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400" dirty="0"/>
              <a:t/>
            </a:r>
            <a:br>
              <a:rPr lang="ru-RU" sz="2400" dirty="0"/>
            </a:br>
            <a:endParaRPr lang="ru-RU" sz="2400" dirty="0"/>
          </a:p>
        </p:txBody>
      </p:sp>
      <p:pic>
        <p:nvPicPr>
          <p:cNvPr id="3" name="Рисунок 2" descr="IMG_20201012_155032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251520" y="2276872"/>
            <a:ext cx="4032447" cy="413128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 descr="IMG_20201012_155333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644008" y="2276872"/>
            <a:ext cx="4275178" cy="412144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2400" b="1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2400" b="1" dirty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2400" b="1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2400" b="1" dirty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2400" b="1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2400" b="1" dirty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2400" b="1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2400" b="1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2400" b="1" dirty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2400" b="1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2400" b="1" dirty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2400" b="1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2400" b="1" dirty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2400" b="1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2400" b="1" dirty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2400" b="1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700" b="1" u="sng" dirty="0" smtClean="0">
                <a:solidFill>
                  <a:schemeClr val="accent2">
                    <a:lumMod val="50000"/>
                  </a:schemeClr>
                </a:solidFill>
              </a:rPr>
              <a:t>Составили </a:t>
            </a:r>
            <a:r>
              <a:rPr lang="ru-RU" sz="2700" b="1" u="sng" dirty="0">
                <a:solidFill>
                  <a:schemeClr val="accent2">
                    <a:lumMod val="50000"/>
                  </a:schemeClr>
                </a:solidFill>
              </a:rPr>
              <a:t>список вопросов, что бы мы хотели узнать о червях</a:t>
            </a:r>
            <a:r>
              <a:rPr lang="ru-RU" sz="2700" b="1" u="sng" dirty="0" smtClean="0">
                <a:solidFill>
                  <a:schemeClr val="accent2">
                    <a:lumMod val="50000"/>
                  </a:schemeClr>
                </a:solidFill>
              </a:rPr>
              <a:t>?</a:t>
            </a:r>
            <a:r>
              <a:rPr lang="ru-RU" sz="2700" b="1" u="sng" dirty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2700" b="1" u="sng" dirty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400" b="1" u="sng" dirty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2400" b="1" u="sng" dirty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</a:rPr>
              <a:t>1 </a:t>
            </a: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</a:rPr>
              <a:t>Есть ли у червяка живот?</a:t>
            </a:r>
            <a:br>
              <a:rPr lang="ru-RU" sz="2400" b="1" dirty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</a:rPr>
              <a:t>2 Есть ли у него голова, глаза, уши?</a:t>
            </a:r>
            <a:br>
              <a:rPr lang="ru-RU" sz="2400" b="1" dirty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</a:rPr>
              <a:t>3 Слышит ли он?</a:t>
            </a:r>
            <a:br>
              <a:rPr lang="ru-RU" sz="2400" b="1" dirty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</a:rPr>
              <a:t>4 Распознает запахи?</a:t>
            </a:r>
            <a:br>
              <a:rPr lang="ru-RU" sz="2400" b="1" dirty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</a:rPr>
              <a:t>5 Почему 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</a:rPr>
              <a:t>называется</a:t>
            </a:r>
            <a:br>
              <a:rPr lang="ru-RU" sz="2400" b="1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</a:rPr>
              <a:t>«дождевой»?</a:t>
            </a:r>
            <a:br>
              <a:rPr lang="ru-RU" sz="2400" b="1" dirty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</a:rPr>
              <a:t>6 Почему коричневого цвета?</a:t>
            </a:r>
            <a:br>
              <a:rPr lang="ru-RU" sz="2400" b="1" dirty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</a:rPr>
              <a:t>7 Как зимуют?</a:t>
            </a:r>
            <a:br>
              <a:rPr lang="ru-RU" sz="2400" b="1" dirty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</a:rPr>
              <a:t>8 Какую приносят пользу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</a:rPr>
              <a:t>?</a:t>
            </a:r>
            <a:br>
              <a:rPr lang="ru-RU" sz="2400" b="1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2400" b="1" dirty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700" b="1" dirty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sz="2700" b="1" u="sng" dirty="0">
                <a:solidFill>
                  <a:schemeClr val="accent2">
                    <a:lumMod val="50000"/>
                  </a:schemeClr>
                </a:solidFill>
              </a:rPr>
              <a:t>Определили, как </a:t>
            </a:r>
            <a:r>
              <a:rPr lang="ru-RU" sz="2700" b="1" u="sng" dirty="0" smtClean="0">
                <a:solidFill>
                  <a:schemeClr val="accent2">
                    <a:lumMod val="50000"/>
                  </a:schemeClr>
                </a:solidFill>
              </a:rPr>
              <a:t>можно</a:t>
            </a:r>
            <a:br>
              <a:rPr lang="ru-RU" sz="2700" b="1" u="sng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700" b="1" u="sng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sz="2700" b="1" u="sng" dirty="0">
                <a:solidFill>
                  <a:schemeClr val="accent2">
                    <a:lumMod val="50000"/>
                  </a:schemeClr>
                </a:solidFill>
              </a:rPr>
              <a:t>опытным путем </a:t>
            </a:r>
            <a:r>
              <a:rPr lang="ru-RU" sz="2700" b="1" u="sng" dirty="0" smtClean="0">
                <a:solidFill>
                  <a:schemeClr val="accent2">
                    <a:lumMod val="50000"/>
                  </a:schemeClr>
                </a:solidFill>
              </a:rPr>
              <a:t>ответить</a:t>
            </a:r>
            <a:br>
              <a:rPr lang="ru-RU" sz="2700" b="1" u="sng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700" b="1" u="sng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sz="2700" b="1" u="sng" dirty="0">
                <a:solidFill>
                  <a:schemeClr val="accent2">
                    <a:lumMod val="50000"/>
                  </a:schemeClr>
                </a:solidFill>
              </a:rPr>
              <a:t>на поставленные вопросы.</a:t>
            </a:r>
            <a:br>
              <a:rPr lang="ru-RU" sz="2700" b="1" u="sng" dirty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2400" b="1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400" dirty="0"/>
              <a:t/>
            </a:r>
            <a:br>
              <a:rPr lang="ru-RU" sz="2400" dirty="0"/>
            </a:br>
            <a:endParaRPr lang="ru-RU" sz="24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4" name="Рисунок 3" descr="IMG_20210113_172612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4283968" y="2232408"/>
            <a:ext cx="4648637" cy="371687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4968552"/>
          </a:xfrm>
        </p:spPr>
        <p:txBody>
          <a:bodyPr>
            <a:normAutofit/>
          </a:bodyPr>
          <a:lstStyle/>
          <a:p>
            <a:r>
              <a:rPr lang="ru-RU" sz="8800" b="1" dirty="0" smtClean="0">
                <a:solidFill>
                  <a:schemeClr val="accent2">
                    <a:lumMod val="50000"/>
                  </a:schemeClr>
                </a:solidFill>
              </a:rPr>
              <a:t>Эксперименты</a:t>
            </a:r>
            <a:endParaRPr lang="ru-RU" sz="8800" b="1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143000"/>
          </a:xfrm>
        </p:spPr>
        <p:txBody>
          <a:bodyPr>
            <a:normAutofit fontScale="90000"/>
          </a:bodyPr>
          <a:lstStyle/>
          <a:p>
            <a:pPr lvl="0"/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/>
              <a:t/>
            </a:r>
            <a:br>
              <a:rPr lang="ru-RU" sz="2800" dirty="0"/>
            </a:br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</a:rPr>
              <a:t>Чтобы </a:t>
            </a:r>
            <a:r>
              <a:rPr lang="ru-RU" sz="2800" b="1" dirty="0">
                <a:solidFill>
                  <a:schemeClr val="accent2">
                    <a:lumMod val="50000"/>
                  </a:schemeClr>
                </a:solidFill>
              </a:rPr>
              <a:t>понять, нужен ли червяку воздух, мы поместили его в банку с землёй и стали её поливать. Когда банка наполнилась водой, червяк выполз на поверхность. Значит, под водой ему стало нечем дышать! Во </a:t>
            </a:r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</a:rPr>
              <a:t>время</a:t>
            </a:r>
            <a:r>
              <a:rPr lang="ru-RU" sz="2800" b="1" dirty="0">
                <a:solidFill>
                  <a:schemeClr val="accent2">
                    <a:lumMod val="50000"/>
                  </a:schemeClr>
                </a:solidFill>
              </a:rPr>
              <a:t> дождя норки червей тоже заливает водой, и они выползают на поверхность, чтобы дышать</a:t>
            </a:r>
            <a:r>
              <a:rPr lang="ru-RU" sz="2800" dirty="0" smtClean="0"/>
              <a:t>.</a:t>
            </a:r>
            <a:br>
              <a:rPr lang="ru-RU" sz="2800" dirty="0" smtClean="0"/>
            </a:br>
            <a:r>
              <a:rPr lang="ru-RU" sz="2800" dirty="0"/>
              <a:t/>
            </a:r>
            <a:br>
              <a:rPr lang="ru-RU" sz="2800" dirty="0"/>
            </a:br>
            <a:endParaRPr lang="ru-RU" sz="2800" dirty="0"/>
          </a:p>
        </p:txBody>
      </p:sp>
      <p:pic>
        <p:nvPicPr>
          <p:cNvPr id="7" name="Рисунок 6" descr="IMG_20201012_154525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323528" y="2852936"/>
            <a:ext cx="4032448" cy="366510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Рисунок 7" descr="IMG_20201012_160227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716016" y="2841772"/>
            <a:ext cx="4176464" cy="361960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8229600" cy="1143000"/>
          </a:xfrm>
        </p:spPr>
        <p:txBody>
          <a:bodyPr>
            <a:normAutofit fontScale="90000"/>
          </a:bodyPr>
          <a:lstStyle/>
          <a:p>
            <a:pPr lvl="0"/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700" b="1" dirty="0" smtClean="0">
                <a:solidFill>
                  <a:schemeClr val="accent2">
                    <a:lumMod val="50000"/>
                  </a:schemeClr>
                </a:solidFill>
              </a:rPr>
              <a:t>Чтобы </a:t>
            </a:r>
            <a:r>
              <a:rPr lang="ru-RU" sz="2700" b="1" dirty="0">
                <a:solidFill>
                  <a:schemeClr val="accent2">
                    <a:lumMod val="50000"/>
                  </a:schemeClr>
                </a:solidFill>
              </a:rPr>
              <a:t>понять, есть ли у червяка живот, мы попробовали перевернуть червяка. Он тут же перевернулся обратно. Проделав это несколько раз, мы сделали вывод, что у червяка есть и живот (он более светлее)  </a:t>
            </a:r>
            <a:r>
              <a:rPr lang="ru-RU" sz="2700" b="1" dirty="0" smtClean="0">
                <a:solidFill>
                  <a:schemeClr val="accent2">
                    <a:lumMod val="50000"/>
                  </a:schemeClr>
                </a:solidFill>
              </a:rPr>
              <a:t>и </a:t>
            </a:r>
            <a:r>
              <a:rPr lang="ru-RU" sz="2700" b="1" dirty="0">
                <a:solidFill>
                  <a:schemeClr val="accent2">
                    <a:lumMod val="50000"/>
                  </a:schemeClr>
                </a:solidFill>
              </a:rPr>
              <a:t>спина</a:t>
            </a:r>
            <a:r>
              <a:rPr lang="ru-RU" sz="2700" b="1" dirty="0" smtClean="0">
                <a:solidFill>
                  <a:schemeClr val="accent2">
                    <a:lumMod val="50000"/>
                  </a:schemeClr>
                </a:solidFill>
              </a:rPr>
              <a:t>. </a:t>
            </a:r>
            <a:r>
              <a:rPr lang="ru-RU" sz="2700" b="1" dirty="0">
                <a:solidFill>
                  <a:schemeClr val="accent2">
                    <a:lumMod val="50000"/>
                  </a:schemeClr>
                </a:solidFill>
              </a:rPr>
              <a:t>И «лежать на спине» ему не </a:t>
            </a:r>
            <a:r>
              <a:rPr lang="ru-RU" sz="2700" b="1" dirty="0" smtClean="0">
                <a:solidFill>
                  <a:schemeClr val="accent2">
                    <a:lumMod val="50000"/>
                  </a:schemeClr>
                </a:solidFill>
              </a:rPr>
              <a:t>очень-то </a:t>
            </a:r>
            <a:r>
              <a:rPr lang="ru-RU" sz="2700" b="1" dirty="0">
                <a:solidFill>
                  <a:schemeClr val="accent2">
                    <a:lumMod val="50000"/>
                  </a:schemeClr>
                </a:solidFill>
              </a:rPr>
              <a:t>понравилось</a:t>
            </a:r>
            <a:r>
              <a:rPr lang="ru-RU" sz="2700" b="1" dirty="0" smtClean="0">
                <a:solidFill>
                  <a:schemeClr val="accent2">
                    <a:lumMod val="50000"/>
                  </a:schemeClr>
                </a:solidFill>
              </a:rPr>
              <a:t>.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2400" b="1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400" dirty="0"/>
              <a:t/>
            </a:r>
            <a:br>
              <a:rPr lang="ru-RU" sz="2400" dirty="0"/>
            </a:br>
            <a:endParaRPr lang="ru-RU" sz="2400" dirty="0"/>
          </a:p>
        </p:txBody>
      </p:sp>
      <p:pic>
        <p:nvPicPr>
          <p:cNvPr id="3" name="Рисунок 2" descr="IMG_20201012_154623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251520" y="1988840"/>
            <a:ext cx="4199528" cy="465313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Рисунок 3" descr="IMG_20201012_154811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932040" y="2420888"/>
            <a:ext cx="3989834" cy="366940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2400" b="1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2400" b="1" dirty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2400" b="1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2400" b="1" dirty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2400" b="1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2400" b="1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</a:rPr>
              <a:t>Мы </a:t>
            </a: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</a:rPr>
              <a:t>уже наблюдали, как червяк может ползать по земле, по столу, и  детям стало интересно: «А сможет ли червяк ползти по гладкой мокрой поверхности?» Для этого поместили его на смоченное водой стекло. Червяк извивался, но не смог сдвинуться с места. Воспитатель объяснила, что щетинки скользят по мокрой поверхности стекла, и червяк не может ползти. То же происходит, когда мы пытаемся идти по скользкому льду. 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2400" b="1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400" dirty="0"/>
              <a:t/>
            </a:r>
            <a:br>
              <a:rPr lang="ru-RU" sz="2400" dirty="0"/>
            </a:br>
            <a:endParaRPr lang="ru-RU" sz="2400" dirty="0"/>
          </a:p>
        </p:txBody>
      </p:sp>
      <p:pic>
        <p:nvPicPr>
          <p:cNvPr id="3" name="Рисунок 2" descr="IMG_20201012_155221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395536" y="3140968"/>
            <a:ext cx="4608512" cy="345638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Рисунок 3" descr="IMG_20201012_155255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5553306" y="2996952"/>
            <a:ext cx="3346560" cy="368997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2800" b="1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800" b="1" dirty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2800" b="1" dirty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2800" b="1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</a:rPr>
              <a:t>Как </a:t>
            </a:r>
            <a:r>
              <a:rPr lang="ru-RU" sz="2800" b="1" dirty="0">
                <a:solidFill>
                  <a:schemeClr val="accent2">
                    <a:lumMod val="50000"/>
                  </a:schemeClr>
                </a:solidFill>
              </a:rPr>
              <a:t>понять, есть ли у червяка голова? Чтобы это узнать, мы предположили, что червь должен ползать головой вперед. Наблюдения подтвердили, что червь всегда ползет одним концом вперед, а значит, там и находится его голова.</a:t>
            </a:r>
            <a:br>
              <a:rPr lang="ru-RU" sz="2800" b="1" dirty="0">
                <a:solidFill>
                  <a:schemeClr val="accent2">
                    <a:lumMod val="50000"/>
                  </a:schemeClr>
                </a:solidFill>
              </a:rPr>
            </a:br>
            <a:endParaRPr lang="ru-RU" sz="25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3" name="Рисунок 2" descr="IMG_20201012_154633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251520" y="2204864"/>
            <a:ext cx="3165816" cy="422108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Рисунок 3" descr="IMG_20201012_155513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3923928" y="2924944"/>
            <a:ext cx="5008184" cy="344517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8229600" cy="1143000"/>
          </a:xfrm>
        </p:spPr>
        <p:txBody>
          <a:bodyPr>
            <a:normAutofit fontScale="90000"/>
          </a:bodyPr>
          <a:lstStyle/>
          <a:p>
            <a:pPr lvl="0"/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2800" b="1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800" b="1" dirty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2800" b="1" dirty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2800" b="1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800" b="1" dirty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2800" b="1" dirty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2800" b="1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800" b="1" dirty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2800" b="1" dirty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2800" b="1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</a:rPr>
              <a:t>С</a:t>
            </a:r>
            <a:r>
              <a:rPr lang="ru-RU" sz="2700" b="1" dirty="0" smtClean="0">
                <a:solidFill>
                  <a:schemeClr val="accent2">
                    <a:lumMod val="50000"/>
                  </a:schemeClr>
                </a:solidFill>
              </a:rPr>
              <a:t>ледующий </a:t>
            </a:r>
            <a:r>
              <a:rPr lang="ru-RU" sz="2700" b="1" dirty="0">
                <a:solidFill>
                  <a:schemeClr val="accent2">
                    <a:lumMod val="50000"/>
                  </a:schemeClr>
                </a:solidFill>
              </a:rPr>
              <a:t>вопрос, который нас заинтересовал, касался зрения червяка. Внешне мы ничего не увидели на «голове» у червя. Воспитатель объяснила, что глаз у дождевого червя нет, потому что большую часть своей жизни он проводит под землей, где нет света. Поэтому глаза ему и не нужны. Но он способен различать свет и темноту. Чтобы проверить это, мы </a:t>
            </a:r>
            <a:r>
              <a:rPr lang="ru-RU" sz="2700" b="1" dirty="0" smtClean="0">
                <a:solidFill>
                  <a:schemeClr val="accent2">
                    <a:lumMod val="50000"/>
                  </a:schemeClr>
                </a:solidFill>
              </a:rPr>
              <a:t>положили </a:t>
            </a:r>
            <a:r>
              <a:rPr lang="ru-RU" sz="2700" b="1" dirty="0">
                <a:solidFill>
                  <a:schemeClr val="accent2">
                    <a:lumMod val="50000"/>
                  </a:schemeClr>
                </a:solidFill>
              </a:rPr>
              <a:t>червя на поддон, половина которого находилась в тени, а другая на ярком солнце. Червь постарался уползти туда, где темнее. Значит, он реагировал на свет и тепло.</a:t>
            </a:r>
            <a:r>
              <a:rPr lang="ru-RU" sz="2700" dirty="0"/>
              <a:t/>
            </a:r>
            <a:br>
              <a:rPr lang="ru-RU" sz="2700" dirty="0"/>
            </a:br>
            <a:endParaRPr lang="ru-RU" sz="2700" dirty="0"/>
          </a:p>
        </p:txBody>
      </p:sp>
      <p:pic>
        <p:nvPicPr>
          <p:cNvPr id="3" name="Рисунок 2" descr="IMG_20201012_155553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3283595" y="3933056"/>
            <a:ext cx="2754335" cy="273630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2400" b="1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2400" b="1" dirty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2400" b="1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2400" b="1" dirty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</a:rPr>
              <a:t>Наблюдая </a:t>
            </a: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</a:rPr>
              <a:t>за червяком, мы заметили, что у него нет ушей. Как узнать: слышит ли он? Мы положили червя на стол и громко захлопали в ладоши. Никакой реакции не последовало. А когда мы постучали по поверхности стола, червь, «испугавшись», стал извиваться. Из этого эксперимента мы сделали вывод: червь не слышит, но чувствует вибрацию и колебания поверхности, на которой он лежит. Значит, слуха у него нет.</a:t>
            </a:r>
            <a:r>
              <a:rPr lang="ru-RU" sz="2400" dirty="0"/>
              <a:t/>
            </a:r>
            <a:br>
              <a:rPr lang="ru-RU" sz="2400" dirty="0"/>
            </a:br>
            <a:endParaRPr lang="ru-RU" sz="2400" dirty="0"/>
          </a:p>
        </p:txBody>
      </p:sp>
      <p:pic>
        <p:nvPicPr>
          <p:cNvPr id="3" name="Рисунок 2" descr="IMG_20201012_155604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3131840" y="2636912"/>
            <a:ext cx="3147814" cy="400506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2800" b="1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800" b="1" dirty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2800" b="1" dirty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2800" b="1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</a:rPr>
              <a:t>Чтобы </a:t>
            </a:r>
            <a:r>
              <a:rPr lang="ru-RU" sz="2800" b="1" dirty="0">
                <a:solidFill>
                  <a:schemeClr val="accent2">
                    <a:lumMod val="50000"/>
                  </a:schemeClr>
                </a:solidFill>
              </a:rPr>
              <a:t>проверить, может ли дождевой червь распознавать запахи, мы положили на пути его движения чеснок. Червь пополз в другую сторону, видимо, запах чеснока ему «не понравился», а значит, запахи он может чувствовать. </a:t>
            </a:r>
            <a:br>
              <a:rPr lang="ru-RU" sz="2800" b="1" dirty="0">
                <a:solidFill>
                  <a:schemeClr val="accent2">
                    <a:lumMod val="50000"/>
                  </a:schemeClr>
                </a:solidFill>
              </a:rPr>
            </a:br>
            <a:endParaRPr lang="ru-RU" sz="25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3" name="Рисунок 2" descr="IMG_20201012_155723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472037" y="2420888"/>
            <a:ext cx="3846261" cy="392796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Рисунок 3" descr="IMG_20201012_155655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5076056" y="2420888"/>
            <a:ext cx="3548136" cy="396044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548681"/>
            <a:ext cx="7772400" cy="936103"/>
          </a:xfrm>
        </p:spPr>
        <p:txBody>
          <a:bodyPr/>
          <a:lstStyle/>
          <a:p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Введение:</a:t>
            </a:r>
            <a:endParaRPr lang="ru-RU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552" y="1628800"/>
            <a:ext cx="8208912" cy="4680520"/>
          </a:xfrm>
        </p:spPr>
        <p:txBody>
          <a:bodyPr>
            <a:normAutofit/>
          </a:bodyPr>
          <a:lstStyle/>
          <a:p>
            <a:r>
              <a:rPr lang="ru-RU" b="1" dirty="0">
                <a:solidFill>
                  <a:schemeClr val="accent2">
                    <a:lumMod val="50000"/>
                  </a:schemeClr>
                </a:solidFill>
              </a:rPr>
              <a:t>Наша огромная планета населена множеством живых существ. Они живут и на земле, и под землёй. Часто мы их не замечаем. Некоторые нам нравятся, кого-то мы боимся, а кто-то нам может показаться просто неприятным. Вот и к дождевым червям можно относиться по-разному. Кто же они: наши друзья или враги?</a:t>
            </a:r>
          </a:p>
          <a:p>
            <a:endParaRPr lang="ru-RU" b="1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2800" b="1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800" b="1" dirty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2800" b="1" dirty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2800" b="1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800" b="1" dirty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2800" b="1" dirty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</a:rPr>
              <a:t>Чтобы </a:t>
            </a:r>
            <a:r>
              <a:rPr lang="ru-RU" sz="2800" b="1" dirty="0">
                <a:solidFill>
                  <a:schemeClr val="accent2">
                    <a:lumMod val="50000"/>
                  </a:schemeClr>
                </a:solidFill>
              </a:rPr>
              <a:t>ответить на вопрос «Почему червяки коричневого цвета?» мы поместили червяков на цветные дорожки и поняли, что цвет червяка совпадает с коричневой дорожкой. Коричневый цвет – это цвет земли, в которой обитают червяки, что позволяет им оставаться незаметными даже на поверхности.</a:t>
            </a:r>
            <a:br>
              <a:rPr lang="ru-RU" sz="2800" b="1" dirty="0">
                <a:solidFill>
                  <a:schemeClr val="accent2">
                    <a:lumMod val="50000"/>
                  </a:schemeClr>
                </a:solidFill>
              </a:rPr>
            </a:br>
            <a:endParaRPr lang="ru-RU" sz="25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3" name="Рисунок 2" descr="IMG_20201012_155920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395536" y="2708920"/>
            <a:ext cx="4075367" cy="393552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Рисунок 3" descr="IMG_20201012_155845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5076056" y="2780928"/>
            <a:ext cx="3758072" cy="385018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2400" b="1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2400" b="1" dirty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2400" b="1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2400" b="1" dirty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2400" b="1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2400" b="1" dirty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2400" b="1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</a:rPr>
              <a:t>Чтобы </a:t>
            </a: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</a:rPr>
              <a:t>ответить на вопрос «Почему червь называется «дождевым»?», 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</a:rPr>
              <a:t>мы со взрослыми </a:t>
            </a: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</a:rPr>
              <a:t>прочитали о них в книгах, что такое название черви получили, потому что они выползают на поверхность земли только после дождя. Это животное обитает под землей и ведет скрытый образ жизни. При этом дышат дождевые черви воздухом. После дождя вода пропитывает почву, заливает норки червей и вытесняет из почвы воздух, и черви выползают на поверхность, чтобы подышать. Еще из книг мы узнали, что кольца и щетинки на теле у дождевого червя помогают ему передвигаться под землей. </a:t>
            </a:r>
            <a:r>
              <a:rPr lang="ru-RU" sz="2400" dirty="0"/>
              <a:t/>
            </a:r>
            <a:br>
              <a:rPr lang="ru-RU" sz="2400" dirty="0"/>
            </a:br>
            <a:endParaRPr lang="ru-RU" sz="2400" dirty="0"/>
          </a:p>
        </p:txBody>
      </p:sp>
      <p:pic>
        <p:nvPicPr>
          <p:cNvPr id="4" name="Рисунок 3" descr="червь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1907704" y="3645024"/>
            <a:ext cx="5307310" cy="3000068"/>
          </a:xfrm>
          <a:prstGeom prst="rect">
            <a:avLst/>
          </a:prstGeom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2800" b="1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800" b="1" dirty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2800" b="1" dirty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2800" b="1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800" b="1" dirty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2800" b="1" dirty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</a:rPr>
              <a:t>Ответ </a:t>
            </a:r>
            <a:r>
              <a:rPr lang="ru-RU" sz="2800" b="1" dirty="0">
                <a:solidFill>
                  <a:schemeClr val="accent2">
                    <a:lumMod val="50000"/>
                  </a:schemeClr>
                </a:solidFill>
              </a:rPr>
              <a:t>на вопрос «Как зимуют дождевые черви?» и «Какую пользу приносят дождевые черви?»  дети искали вместе с родителями. Из Энциклопедий и статей из Интернета, мы узнали, что с наступлением холодов черви уползают глубоко под землю, где в норках у них есть запас опавших листьев, которыми они питаются. </a:t>
            </a:r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2800" b="1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800" dirty="0"/>
              <a:t/>
            </a:r>
            <a:br>
              <a:rPr lang="ru-RU" sz="2800" dirty="0"/>
            </a:br>
            <a:endParaRPr lang="ru-RU" sz="2500" dirty="0"/>
          </a:p>
        </p:txBody>
      </p:sp>
      <p:pic>
        <p:nvPicPr>
          <p:cNvPr id="3" name="Рисунок 2" descr="1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1619672" y="2492896"/>
            <a:ext cx="6228184" cy="415821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2800" b="1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800" b="1" dirty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2800" b="1" dirty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2800" b="1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800" b="1" dirty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2800" b="1" dirty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2800" b="1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800" b="1" dirty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2800" b="1" dirty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</a:rPr>
              <a:t>Также </a:t>
            </a:r>
            <a:r>
              <a:rPr lang="ru-RU" sz="2800" b="1" dirty="0">
                <a:solidFill>
                  <a:schemeClr val="accent2">
                    <a:lumMod val="50000"/>
                  </a:schemeClr>
                </a:solidFill>
              </a:rPr>
              <a:t>мы узнали, что черви – очень полезные животные! Когда червяк роет землю, он её рыхлит и пускает в нее кислород. А когда он кушает сгнившие растения под землёй, он их пропускает через себя и выводит их наружу, тем самым удобряет почву. Такие маленькие дождевые черви являются ангелами - хранителями всего живого на земле, хотя и обитают под землёй</a:t>
            </a:r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</a:rPr>
              <a:t>.</a:t>
            </a:r>
            <a:br>
              <a:rPr lang="ru-RU" sz="2800" b="1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800" dirty="0"/>
              <a:t/>
            </a:r>
            <a:br>
              <a:rPr lang="ru-RU" sz="2800" dirty="0"/>
            </a:br>
            <a:endParaRPr lang="ru-RU" sz="2500" dirty="0"/>
          </a:p>
        </p:txBody>
      </p:sp>
      <p:pic>
        <p:nvPicPr>
          <p:cNvPr id="6" name="Рисунок 5" descr="img13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2051720" y="3284984"/>
            <a:ext cx="5647357" cy="338605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26064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u="sng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b="1" u="sng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b="1" u="sng" dirty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b="1" u="sng" dirty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b="1" u="sng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b="1" u="sng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b="1" u="sng" dirty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b="1" u="sng" dirty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b="1" u="sng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b="1" u="sng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b="1" u="sng" dirty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b="1" u="sng" dirty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b="1" u="sng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b="1" u="sng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b="1" u="sng" dirty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b="1" u="sng" dirty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b="1" u="sng" dirty="0" smtClean="0">
                <a:solidFill>
                  <a:schemeClr val="accent2">
                    <a:lumMod val="50000"/>
                  </a:schemeClr>
                </a:solidFill>
              </a:rPr>
              <a:t>Вывод:</a:t>
            </a:r>
            <a:r>
              <a:rPr lang="ru-RU" dirty="0"/>
              <a:t/>
            </a:r>
            <a:br>
              <a:rPr lang="ru-RU" dirty="0"/>
            </a:br>
            <a:r>
              <a:rPr lang="ru-RU" sz="2800" b="1" dirty="0">
                <a:solidFill>
                  <a:schemeClr val="accent2">
                    <a:lumMod val="50000"/>
                  </a:schemeClr>
                </a:solidFill>
              </a:rPr>
              <a:t> </a:t>
            </a:r>
            <a:br>
              <a:rPr lang="ru-RU" sz="2800" b="1" dirty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3100" b="1" dirty="0">
                <a:solidFill>
                  <a:schemeClr val="accent2">
                    <a:lumMod val="50000"/>
                  </a:schemeClr>
                </a:solidFill>
              </a:rPr>
              <a:t>     </a:t>
            </a:r>
            <a:r>
              <a:rPr lang="ru-RU" sz="3100" b="1" dirty="0" smtClean="0">
                <a:solidFill>
                  <a:schemeClr val="accent2">
                    <a:lumMod val="50000"/>
                  </a:schemeClr>
                </a:solidFill>
              </a:rPr>
              <a:t>Мы много интересного узнали о дождевых червях. Наблюдая за ними, проделывая опыты, изучая литературу, мы пришли к выводу, что черви играют важную роль в природе. Дождевые </a:t>
            </a:r>
            <a:r>
              <a:rPr lang="ru-RU" sz="3100" b="1" dirty="0">
                <a:solidFill>
                  <a:schemeClr val="accent2">
                    <a:lumMod val="50000"/>
                  </a:schemeClr>
                </a:solidFill>
              </a:rPr>
              <a:t>черви – очень полезные животные! </a:t>
            </a:r>
            <a:r>
              <a:rPr lang="ru-RU" sz="3100" b="1" dirty="0" smtClean="0">
                <a:solidFill>
                  <a:schemeClr val="accent2">
                    <a:lumMod val="50000"/>
                  </a:schemeClr>
                </a:solidFill>
              </a:rPr>
              <a:t>Отсутствие</a:t>
            </a:r>
            <a:r>
              <a:rPr lang="ru-RU" sz="3100" b="1" dirty="0">
                <a:solidFill>
                  <a:schemeClr val="accent2">
                    <a:lumMod val="50000"/>
                  </a:schemeClr>
                </a:solidFill>
              </a:rPr>
              <a:t> дождевых червей в почве приведет к тому, что почва будет </a:t>
            </a:r>
            <a:r>
              <a:rPr lang="ru-RU" sz="3100" b="1" dirty="0" smtClean="0">
                <a:solidFill>
                  <a:schemeClr val="accent2">
                    <a:lumMod val="50000"/>
                  </a:schemeClr>
                </a:solidFill>
              </a:rPr>
              <a:t>неплодородная</a:t>
            </a:r>
            <a:r>
              <a:rPr lang="ru-RU" sz="3100" b="1" dirty="0">
                <a:solidFill>
                  <a:schemeClr val="accent2">
                    <a:lumMod val="50000"/>
                  </a:schemeClr>
                </a:solidFill>
              </a:rPr>
              <a:t>, и растения погибнут, значит, питаться нам будет нечем.  Значит от них зависит наше выживание? Можно сказать и </a:t>
            </a:r>
            <a:r>
              <a:rPr lang="ru-RU" sz="3100" b="1" dirty="0" smtClean="0">
                <a:solidFill>
                  <a:schemeClr val="accent2">
                    <a:lumMod val="50000"/>
                  </a:schemeClr>
                </a:solidFill>
              </a:rPr>
              <a:t>так. Поэтому </a:t>
            </a:r>
            <a:r>
              <a:rPr lang="ru-RU" sz="3100" b="1" dirty="0">
                <a:solidFill>
                  <a:schemeClr val="accent2">
                    <a:lumMod val="50000"/>
                  </a:schemeClr>
                </a:solidFill>
              </a:rPr>
              <a:t>во многих </a:t>
            </a:r>
            <a:r>
              <a:rPr lang="ru-RU" sz="3100" b="1" dirty="0" smtClean="0">
                <a:solidFill>
                  <a:schemeClr val="accent2">
                    <a:lumMod val="50000"/>
                  </a:schemeClr>
                </a:solidFill>
              </a:rPr>
              <a:t>странах черви </a:t>
            </a:r>
            <a:r>
              <a:rPr lang="ru-RU" sz="3100" b="1" dirty="0">
                <a:solidFill>
                  <a:schemeClr val="accent2">
                    <a:lumMod val="50000"/>
                  </a:schemeClr>
                </a:solidFill>
              </a:rPr>
              <a:t>защищаются законом. </a:t>
            </a:r>
            <a:br>
              <a:rPr lang="ru-RU" sz="3100" b="1" dirty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3100" b="1" dirty="0">
                <a:solidFill>
                  <a:schemeClr val="accent2">
                    <a:lumMod val="50000"/>
                  </a:schemeClr>
                </a:solidFill>
              </a:rPr>
              <a:t>Дождевые черви играют большую роль в природе, поэтому они нуждаются в нашей защите.</a:t>
            </a:r>
            <a:r>
              <a:rPr lang="ru-RU" sz="3100" dirty="0"/>
              <a:t/>
            </a:r>
            <a:br>
              <a:rPr lang="ru-RU" sz="3100" dirty="0"/>
            </a:br>
            <a:endParaRPr lang="ru-RU" sz="3100" b="1" u="sng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2800" b="1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800" b="1" dirty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2800" b="1" dirty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</a:rPr>
              <a:t>После </a:t>
            </a:r>
            <a:r>
              <a:rPr lang="ru-RU" sz="2800" b="1" dirty="0">
                <a:solidFill>
                  <a:schemeClr val="accent2">
                    <a:lumMod val="50000"/>
                  </a:schemeClr>
                </a:solidFill>
              </a:rPr>
              <a:t>знакомства с дождевыми червями, многие дети изменили свое отношение к этим животным. Мы поняли, как они важны в природном мире. Это побудило нас нарисовать дождевых червей и организовать из рисунков выставку для родителей.</a:t>
            </a:r>
            <a:endParaRPr lang="ru-RU" sz="25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3" name="Рисунок 2" descr="IMG_20201013_100224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323528" y="2852936"/>
            <a:ext cx="4481545" cy="311218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Рисунок 3" descr="IMG_20201013_100208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5076056" y="2804996"/>
            <a:ext cx="3816424" cy="315688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IMG_2117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 rot="10800000">
            <a:off x="3131840" y="2276872"/>
            <a:ext cx="3072341" cy="230425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" name="Рисунок 2" descr="IMG_2114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 rot="10800000">
            <a:off x="179512" y="4221088"/>
            <a:ext cx="3275856" cy="245689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" name="Рисунок 1" descr="IMG_2112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5724128" y="4221088"/>
            <a:ext cx="3264362" cy="244827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Рисунок 3" descr="IMG_2115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 rot="10800000">
            <a:off x="5940152" y="188640"/>
            <a:ext cx="3072341" cy="230425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 descr="IMG_2118.jpg"/>
          <p:cNvPicPr>
            <a:picLocks noChangeAspect="1"/>
          </p:cNvPicPr>
          <p:nvPr/>
        </p:nvPicPr>
        <p:blipFill>
          <a:blip r:embed="rId6" cstate="screen"/>
          <a:stretch>
            <a:fillRect/>
          </a:stretch>
        </p:blipFill>
        <p:spPr>
          <a:xfrm>
            <a:off x="179512" y="188640"/>
            <a:ext cx="3264363" cy="244827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ru-RU" sz="2500" u="sng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2500" u="sng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500" u="sng" dirty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2500" u="sng" dirty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500" u="sng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2500" u="sng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500" u="sng" dirty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2500" u="sng" dirty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500" u="sng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2500" u="sng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500" u="sng" dirty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2500" u="sng" dirty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500" u="sng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2500" u="sng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500" u="sng" dirty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2500" u="sng" dirty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500" u="sng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2500" u="sng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500" u="sng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2500" u="sng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500" u="sng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2500" u="sng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800" b="1" u="sng" dirty="0" smtClean="0">
                <a:solidFill>
                  <a:schemeClr val="accent2">
                    <a:lumMod val="50000"/>
                  </a:schemeClr>
                </a:solidFill>
              </a:rPr>
              <a:t>Литература </a:t>
            </a:r>
            <a:r>
              <a:rPr lang="ru-RU" sz="2800" b="1" u="sng" dirty="0">
                <a:solidFill>
                  <a:schemeClr val="accent2">
                    <a:lumMod val="50000"/>
                  </a:schemeClr>
                </a:solidFill>
              </a:rPr>
              <a:t>для чтения </a:t>
            </a:r>
            <a:r>
              <a:rPr lang="ru-RU" sz="2800" b="1" u="sng" dirty="0" smtClean="0">
                <a:solidFill>
                  <a:schemeClr val="accent2">
                    <a:lumMod val="50000"/>
                  </a:schemeClr>
                </a:solidFill>
              </a:rPr>
              <a:t>:</a:t>
            </a:r>
            <a:br>
              <a:rPr lang="ru-RU" sz="2800" b="1" u="sng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800" b="1" dirty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2800" b="1" dirty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800" b="1" dirty="0">
                <a:solidFill>
                  <a:schemeClr val="accent2">
                    <a:lumMod val="50000"/>
                  </a:schemeClr>
                </a:solidFill>
              </a:rPr>
              <a:t>Павлова Н. «Большое чудо»</a:t>
            </a:r>
            <a:br>
              <a:rPr lang="ru-RU" sz="2800" b="1" dirty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800" b="1" dirty="0" err="1">
                <a:solidFill>
                  <a:schemeClr val="accent2">
                    <a:lumMod val="50000"/>
                  </a:schemeClr>
                </a:solidFill>
              </a:rPr>
              <a:t>Мизина</a:t>
            </a:r>
            <a:r>
              <a:rPr lang="ru-RU" sz="2800" b="1" dirty="0">
                <a:solidFill>
                  <a:schemeClr val="accent2">
                    <a:lumMod val="50000"/>
                  </a:schemeClr>
                </a:solidFill>
              </a:rPr>
              <a:t> Т. «Сказка про червяков», «Куча-домик», «Почему плакал дождевой червяк?»</a:t>
            </a:r>
            <a:br>
              <a:rPr lang="ru-RU" sz="2800" b="1" dirty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800" b="1" dirty="0" err="1">
                <a:solidFill>
                  <a:schemeClr val="accent2">
                    <a:lumMod val="50000"/>
                  </a:schemeClr>
                </a:solidFill>
              </a:rPr>
              <a:t>Богодист</a:t>
            </a:r>
            <a:r>
              <a:rPr lang="ru-RU" sz="2800" b="1" dirty="0">
                <a:solidFill>
                  <a:schemeClr val="accent2">
                    <a:lumMod val="50000"/>
                  </a:schemeClr>
                </a:solidFill>
              </a:rPr>
              <a:t> Ю. «Мне попался дождевой червяк под ноги»</a:t>
            </a:r>
            <a:br>
              <a:rPr lang="ru-RU" sz="2800" b="1" dirty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800" b="1" dirty="0" err="1">
                <a:solidFill>
                  <a:schemeClr val="accent2">
                    <a:lumMod val="50000"/>
                  </a:schemeClr>
                </a:solidFill>
              </a:rPr>
              <a:t>Кропотин</a:t>
            </a:r>
            <a:r>
              <a:rPr lang="ru-RU" sz="2800" b="1" dirty="0">
                <a:solidFill>
                  <a:schemeClr val="accent2">
                    <a:lumMod val="50000"/>
                  </a:schemeClr>
                </a:solidFill>
              </a:rPr>
              <a:t> А. «Немного о дождевых червях»</a:t>
            </a:r>
            <a:br>
              <a:rPr lang="ru-RU" sz="2800" b="1" dirty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800" b="1" dirty="0" err="1">
                <a:solidFill>
                  <a:schemeClr val="accent2">
                    <a:lumMod val="50000"/>
                  </a:schemeClr>
                </a:solidFill>
              </a:rPr>
              <a:t>Шарыгина</a:t>
            </a:r>
            <a:r>
              <a:rPr lang="ru-RU" sz="2800" b="1" dirty="0">
                <a:solidFill>
                  <a:schemeClr val="accent2">
                    <a:lumMod val="50000"/>
                  </a:schemeClr>
                </a:solidFill>
              </a:rPr>
              <a:t> «Дождевой червяк»)</a:t>
            </a:r>
            <a:r>
              <a:rPr lang="ru-RU" sz="2800" b="1" dirty="0"/>
              <a:t/>
            </a:r>
            <a:br>
              <a:rPr lang="ru-RU" sz="2800" b="1" dirty="0"/>
            </a:br>
            <a:endParaRPr lang="ru-RU" sz="2800" b="1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9600" b="1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9600" b="1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9600" b="1" dirty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9600" b="1" dirty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9600" b="1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9600" b="1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9600" b="1" dirty="0" smtClean="0">
                <a:solidFill>
                  <a:schemeClr val="accent2">
                    <a:lumMod val="50000"/>
                  </a:schemeClr>
                </a:solidFill>
              </a:rPr>
              <a:t>Спасибо за внимание!</a:t>
            </a:r>
            <a:endParaRPr lang="ru-RU" sz="9600" b="1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7544" y="692696"/>
            <a:ext cx="8208912" cy="64940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u="sng" dirty="0">
                <a:solidFill>
                  <a:schemeClr val="accent2">
                    <a:lumMod val="50000"/>
                  </a:schemeClr>
                </a:solidFill>
              </a:rPr>
              <a:t>Длительность проекта</a:t>
            </a: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</a:rPr>
              <a:t>: 2 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</a:rPr>
              <a:t>недели</a:t>
            </a: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</a:rPr>
              <a:t> </a:t>
            </a:r>
            <a:endParaRPr lang="ru-RU" sz="2400" b="1" dirty="0" smtClean="0">
              <a:solidFill>
                <a:schemeClr val="accent2">
                  <a:lumMod val="50000"/>
                </a:schemeClr>
              </a:solidFill>
            </a:endParaRPr>
          </a:p>
          <a:p>
            <a:endParaRPr lang="ru-RU" sz="2400" b="1" dirty="0">
              <a:solidFill>
                <a:schemeClr val="accent2">
                  <a:lumMod val="50000"/>
                </a:schemeClr>
              </a:solidFill>
            </a:endParaRPr>
          </a:p>
          <a:p>
            <a:r>
              <a:rPr lang="ru-RU" sz="2400" b="1" u="sng" dirty="0">
                <a:solidFill>
                  <a:schemeClr val="accent2">
                    <a:lumMod val="50000"/>
                  </a:schemeClr>
                </a:solidFill>
              </a:rPr>
              <a:t>Тип проекта</a:t>
            </a: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</a:rPr>
              <a:t>: 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</a:rPr>
              <a:t>Познавательно-исследовательский</a:t>
            </a:r>
          </a:p>
          <a:p>
            <a:endParaRPr lang="ru-RU" sz="2400" b="1" dirty="0">
              <a:solidFill>
                <a:schemeClr val="accent2">
                  <a:lumMod val="50000"/>
                </a:schemeClr>
              </a:solidFill>
            </a:endParaRPr>
          </a:p>
          <a:p>
            <a:r>
              <a:rPr lang="ru-RU" sz="2400" b="1" u="sng" dirty="0">
                <a:solidFill>
                  <a:schemeClr val="accent2">
                    <a:lumMod val="50000"/>
                  </a:schemeClr>
                </a:solidFill>
              </a:rPr>
              <a:t>Участники проекта</a:t>
            </a: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</a:rPr>
              <a:t>: воспитатели, дети подготовительной группы, родители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</a:rPr>
              <a:t>.</a:t>
            </a:r>
          </a:p>
          <a:p>
            <a:endParaRPr lang="ru-RU" sz="2400" b="1" dirty="0">
              <a:solidFill>
                <a:schemeClr val="accent2">
                  <a:lumMod val="50000"/>
                </a:schemeClr>
              </a:solidFill>
            </a:endParaRPr>
          </a:p>
          <a:p>
            <a:r>
              <a:rPr lang="ru-RU" sz="2400" b="1" u="sng" dirty="0">
                <a:solidFill>
                  <a:schemeClr val="accent2">
                    <a:lumMod val="50000"/>
                  </a:schemeClr>
                </a:solidFill>
              </a:rPr>
              <a:t>Объект исследования</a:t>
            </a: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</a:rPr>
              <a:t>: дождевые 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</a:rPr>
              <a:t>черви.</a:t>
            </a:r>
          </a:p>
          <a:p>
            <a:endParaRPr lang="ru-RU" sz="2400" b="1" dirty="0" smtClean="0">
              <a:solidFill>
                <a:schemeClr val="accent2">
                  <a:lumMod val="50000"/>
                </a:schemeClr>
              </a:solidFill>
            </a:endParaRPr>
          </a:p>
          <a:p>
            <a:r>
              <a:rPr lang="ru-RU" sz="2400" b="1" u="sng" dirty="0">
                <a:solidFill>
                  <a:schemeClr val="accent2">
                    <a:lumMod val="50000"/>
                  </a:schemeClr>
                </a:solidFill>
              </a:rPr>
              <a:t>Проблема</a:t>
            </a: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</a:rPr>
              <a:t>: Не достаточно сформированы представления о дождевых червях и их значении для природы и 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</a:rPr>
              <a:t>чело</a:t>
            </a: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</a:rPr>
              <a:t>века.</a:t>
            </a:r>
          </a:p>
          <a:p>
            <a:endParaRPr lang="ru-RU" sz="2400" dirty="0">
              <a:solidFill>
                <a:schemeClr val="accent2">
                  <a:lumMod val="50000"/>
                </a:schemeClr>
              </a:solidFill>
            </a:endParaRPr>
          </a:p>
          <a:p>
            <a:r>
              <a:rPr lang="ru-RU" sz="2400" b="1" u="sng" dirty="0" smtClean="0">
                <a:solidFill>
                  <a:schemeClr val="accent2">
                    <a:lumMod val="50000"/>
                  </a:schemeClr>
                </a:solidFill>
              </a:rPr>
              <a:t>Гипотеза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</a:rPr>
              <a:t>: мы предположили, что черви рыхлят землю и поэтому она становится плодородной. В этом и состоит польза дождевых червей.</a:t>
            </a:r>
          </a:p>
          <a:p>
            <a:endParaRPr lang="ru-RU" sz="2800" b="1" dirty="0">
              <a:solidFill>
                <a:schemeClr val="accent2">
                  <a:lumMod val="50000"/>
                </a:schemeClr>
              </a:solidFill>
            </a:endParaRPr>
          </a:p>
          <a:p>
            <a:endParaRPr lang="ru-RU" sz="28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6048672"/>
          </a:xfrm>
        </p:spPr>
        <p:txBody>
          <a:bodyPr>
            <a:normAutofit/>
          </a:bodyPr>
          <a:lstStyle/>
          <a:p>
            <a:r>
              <a:rPr lang="ru-RU" sz="2800" b="1" u="sng" dirty="0">
                <a:solidFill>
                  <a:schemeClr val="accent2">
                    <a:lumMod val="50000"/>
                  </a:schemeClr>
                </a:solidFill>
              </a:rPr>
              <a:t>Актуальность проекта</a:t>
            </a:r>
            <a:r>
              <a:rPr lang="ru-RU" sz="2800" u="sng" dirty="0">
                <a:solidFill>
                  <a:schemeClr val="accent2">
                    <a:lumMod val="50000"/>
                  </a:schemeClr>
                </a:solidFill>
              </a:rPr>
              <a:t>: </a:t>
            </a:r>
            <a:r>
              <a:rPr lang="ru-RU" sz="2000" dirty="0"/>
              <a:t/>
            </a:r>
            <a:br>
              <a:rPr lang="ru-RU" sz="2000" dirty="0"/>
            </a:br>
            <a:r>
              <a:rPr lang="ru-RU" sz="2800" b="1" dirty="0">
                <a:solidFill>
                  <a:schemeClr val="accent2">
                    <a:lumMod val="50000"/>
                  </a:schemeClr>
                </a:solidFill>
              </a:rPr>
              <a:t>Летом мы вышли с детьми на прогулку после дождя. Ребята заметили, что на поверхности земли и дорожках появилось много червей. Кто-то из ребят начал их собирать в ладошку, кто-то с визгом избегал встречи с ними, кто-то брезгливо морщился, разглядывая червяков. Ребята стали задавать вопросы: почему так много червяков появилось после дождя? Зачем они вообще нужны? Они полезные, или вредные? Мы решили вместе разобраться с этими и другими вопросами, возникшими в ходе наших исследований.</a:t>
            </a:r>
            <a:r>
              <a:rPr lang="ru-RU" sz="2000" dirty="0"/>
              <a:t/>
            </a:r>
            <a:br>
              <a:rPr lang="ru-RU" sz="2000" dirty="0"/>
            </a:br>
            <a:endParaRPr lang="ru-RU" sz="20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453336"/>
          </a:xfrm>
        </p:spPr>
        <p:txBody>
          <a:bodyPr>
            <a:noAutofit/>
          </a:bodyPr>
          <a:lstStyle/>
          <a:p>
            <a:pPr algn="l"/>
            <a:r>
              <a:rPr lang="ru-RU" sz="2000" b="1" dirty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2000" b="1" dirty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000" b="1" dirty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2000" b="1" dirty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000" b="1" dirty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2000" b="1" dirty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000" b="1" u="sng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sz="2400" b="1" u="sng" dirty="0">
                <a:solidFill>
                  <a:schemeClr val="accent2">
                    <a:lumMod val="50000"/>
                  </a:schemeClr>
                </a:solidFill>
              </a:rPr>
              <a:t>Цели:</a:t>
            </a:r>
            <a:r>
              <a:rPr lang="ru-RU" sz="2000" b="1" dirty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2000" b="1" dirty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000" b="1" dirty="0">
                <a:solidFill>
                  <a:schemeClr val="accent2">
                    <a:lumMod val="50000"/>
                  </a:schemeClr>
                </a:solidFill>
              </a:rPr>
              <a:t> Расширить представления о дождевых червях и их значении для природы и экологии в целом.  Уметь устанавливать связь между состоянием живых существ и средой обитания</a:t>
            </a: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.</a:t>
            </a:r>
            <a:r>
              <a:rPr lang="ru-RU" sz="2000" b="1" dirty="0">
                <a:solidFill>
                  <a:schemeClr val="accent2">
                    <a:lumMod val="50000"/>
                  </a:schemeClr>
                </a:solidFill>
              </a:rPr>
              <a:t> </a:t>
            </a:r>
            <a:br>
              <a:rPr lang="ru-RU" sz="2000" b="1" dirty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400" b="1" u="sng" dirty="0">
                <a:solidFill>
                  <a:schemeClr val="accent2">
                    <a:lumMod val="50000"/>
                  </a:schemeClr>
                </a:solidFill>
              </a:rPr>
              <a:t>Задачи:</a:t>
            </a:r>
            <a:r>
              <a:rPr lang="ru-RU" sz="2000" b="1" dirty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2000" b="1" dirty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000" b="1" dirty="0">
                <a:solidFill>
                  <a:schemeClr val="accent2">
                    <a:lumMod val="50000"/>
                  </a:schemeClr>
                </a:solidFill>
              </a:rPr>
              <a:t>1. Провести наблюдения за дождевыми червями в уголке природы и на участке детского сада.</a:t>
            </a:r>
            <a:br>
              <a:rPr lang="ru-RU" sz="2000" b="1" dirty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000" b="1" dirty="0">
                <a:solidFill>
                  <a:schemeClr val="accent2">
                    <a:lumMod val="50000"/>
                  </a:schemeClr>
                </a:solidFill>
              </a:rPr>
              <a:t>2. Прочитать литературу по данной теме</a:t>
            </a:r>
            <a:br>
              <a:rPr lang="ru-RU" sz="2000" b="1" dirty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000" b="1" dirty="0">
                <a:solidFill>
                  <a:schemeClr val="accent2">
                    <a:lumMod val="50000"/>
                  </a:schemeClr>
                </a:solidFill>
              </a:rPr>
              <a:t>3.  С помощью экспериментов и наблюдений ответить на возникшие вопросы о дождевых червях</a:t>
            </a:r>
            <a:br>
              <a:rPr lang="ru-RU" sz="2000" b="1" dirty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000" b="1" dirty="0">
                <a:solidFill>
                  <a:schemeClr val="accent2">
                    <a:lumMod val="50000"/>
                  </a:schemeClr>
                </a:solidFill>
              </a:rPr>
              <a:t>4. Вместе с родителями узнать о том, как зимуют дождевые черви и о их пользе.</a:t>
            </a:r>
            <a:br>
              <a:rPr lang="ru-RU" sz="2000" b="1" dirty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000" b="1" dirty="0">
                <a:solidFill>
                  <a:schemeClr val="accent2">
                    <a:lumMod val="50000"/>
                  </a:schemeClr>
                </a:solidFill>
              </a:rPr>
              <a:t>5. Составить план мероприятий для последующей работы после проекта</a:t>
            </a: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.</a:t>
            </a:r>
            <a:b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400" b="1" u="sng" dirty="0" smtClean="0">
                <a:solidFill>
                  <a:schemeClr val="accent2">
                    <a:lumMod val="50000"/>
                  </a:schemeClr>
                </a:solidFill>
              </a:rPr>
              <a:t>Ожидаемые результаты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</a:rPr>
              <a:t>:</a:t>
            </a:r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2000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Расширить знания о животном мире.</a:t>
            </a:r>
            <a:b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Знание особенностей строения дождевого червя, способы его передвижения и питания;</a:t>
            </a:r>
            <a:b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Знание о роли дождевого червя в формировании почвы;</a:t>
            </a:r>
            <a:b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Повышение интереса к миру природы.</a:t>
            </a:r>
            <a:b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000" b="1" dirty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2000" b="1" dirty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000" b="1" dirty="0">
                <a:solidFill>
                  <a:schemeClr val="accent2">
                    <a:lumMod val="50000"/>
                  </a:schemeClr>
                </a:solidFill>
              </a:rPr>
              <a:t> </a:t>
            </a:r>
            <a:br>
              <a:rPr lang="ru-RU" sz="2000" b="1" dirty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000" b="1" dirty="0">
                <a:solidFill>
                  <a:schemeClr val="accent2">
                    <a:lumMod val="50000"/>
                  </a:schemeClr>
                </a:solidFill>
              </a:rPr>
              <a:t> </a:t>
            </a:r>
            <a:br>
              <a:rPr lang="ru-RU" sz="2000" b="1" dirty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000" b="1" dirty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2000" b="1" dirty="0">
                <a:solidFill>
                  <a:schemeClr val="accent2">
                    <a:lumMod val="50000"/>
                  </a:schemeClr>
                </a:solidFill>
              </a:rPr>
            </a:br>
            <a:endParaRPr lang="ru-RU" sz="2000" b="1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822960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3200" b="1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3200" b="1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3200" b="1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3200" b="1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3200" b="1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3200" b="1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3200" b="1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3200" b="1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3200" b="1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3200" b="1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3200" b="1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3200" b="1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3200" b="1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3200" b="1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3200" b="1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3200" b="1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3200" b="1" u="sng" dirty="0" smtClean="0">
                <a:solidFill>
                  <a:schemeClr val="accent2">
                    <a:lumMod val="50000"/>
                  </a:schemeClr>
                </a:solidFill>
              </a:rPr>
              <a:t>Этапы реализации </a:t>
            </a:r>
            <a:r>
              <a:rPr lang="ru-RU" sz="3100" b="1" u="sng" dirty="0" smtClean="0">
                <a:solidFill>
                  <a:schemeClr val="accent2">
                    <a:lumMod val="50000"/>
                  </a:schemeClr>
                </a:solidFill>
              </a:rPr>
              <a:t>проекта</a:t>
            </a:r>
            <a:r>
              <a:rPr lang="ru-RU" sz="3200" b="1" u="sng" dirty="0" smtClean="0">
                <a:solidFill>
                  <a:schemeClr val="accent2">
                    <a:lumMod val="50000"/>
                  </a:schemeClr>
                </a:solidFill>
              </a:rPr>
              <a:t>:</a:t>
            </a:r>
            <a:br>
              <a:rPr lang="ru-RU" sz="3200" b="1" u="sng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200" b="1" i="1" dirty="0" smtClean="0">
                <a:solidFill>
                  <a:schemeClr val="accent2">
                    <a:lumMod val="50000"/>
                  </a:schemeClr>
                </a:solidFill>
              </a:rPr>
              <a:t>1. Подготовительный</a:t>
            </a:r>
            <a:r>
              <a:rPr lang="ru-RU" sz="2200" b="1" dirty="0" smtClean="0">
                <a:solidFill>
                  <a:schemeClr val="accent2">
                    <a:lumMod val="50000"/>
                  </a:schemeClr>
                </a:solidFill>
              </a:rPr>
              <a:t>:</a:t>
            </a:r>
            <a:br>
              <a:rPr lang="ru-RU" sz="2200" b="1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200" b="1" dirty="0" smtClean="0">
                <a:solidFill>
                  <a:schemeClr val="accent2">
                    <a:lumMod val="50000"/>
                  </a:schemeClr>
                </a:solidFill>
              </a:rPr>
              <a:t>- разработка плана реализации проекта.</a:t>
            </a:r>
            <a:br>
              <a:rPr lang="ru-RU" sz="2200" b="1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200" b="1" dirty="0" smtClean="0">
                <a:solidFill>
                  <a:schemeClr val="accent2">
                    <a:lumMod val="50000"/>
                  </a:schemeClr>
                </a:solidFill>
              </a:rPr>
              <a:t>- постановка целей и задач;</a:t>
            </a:r>
            <a:br>
              <a:rPr lang="ru-RU" sz="2200" b="1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200" b="1" dirty="0" smtClean="0">
                <a:solidFill>
                  <a:schemeClr val="accent2">
                    <a:lumMod val="50000"/>
                  </a:schemeClr>
                </a:solidFill>
              </a:rPr>
              <a:t>- подбор информационного и наглядного материала</a:t>
            </a:r>
            <a:br>
              <a:rPr lang="ru-RU" sz="2200" b="1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200" b="1" dirty="0" smtClean="0">
                <a:solidFill>
                  <a:schemeClr val="accent2">
                    <a:lumMod val="50000"/>
                  </a:schemeClr>
                </a:solidFill>
              </a:rPr>
              <a:t>- подбор художественной и познавательной литературы</a:t>
            </a:r>
            <a:br>
              <a:rPr lang="ru-RU" sz="2200" b="1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200" b="1" dirty="0" smtClean="0">
                <a:solidFill>
                  <a:schemeClr val="accent2">
                    <a:lumMod val="50000"/>
                  </a:schemeClr>
                </a:solidFill>
              </a:rPr>
              <a:t> - составить вопросы: что мы знаем, что мы хотим узнать и с помощью         чего мы это узнаем о дождевых червяках.</a:t>
            </a:r>
            <a:br>
              <a:rPr lang="ru-RU" sz="2200" b="1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200" b="1" dirty="0" smtClean="0">
                <a:solidFill>
                  <a:schemeClr val="accent2">
                    <a:lumMod val="50000"/>
                  </a:schemeClr>
                </a:solidFill>
              </a:rPr>
              <a:t>- чтение литературных произведений о червях.</a:t>
            </a:r>
            <a:br>
              <a:rPr lang="ru-RU" sz="2200" b="1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200" b="1" dirty="0" smtClean="0">
                <a:solidFill>
                  <a:schemeClr val="accent2">
                    <a:lumMod val="50000"/>
                  </a:schemeClr>
                </a:solidFill>
              </a:rPr>
              <a:t>- привлечь родителей к поиску ответов на некоторые вопросы.</a:t>
            </a:r>
            <a:br>
              <a:rPr lang="ru-RU" sz="2200" b="1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200" b="1" i="1" dirty="0" smtClean="0">
                <a:solidFill>
                  <a:schemeClr val="accent2">
                    <a:lumMod val="50000"/>
                  </a:schemeClr>
                </a:solidFill>
              </a:rPr>
              <a:t>2.  Основной:</a:t>
            </a:r>
            <a:r>
              <a:rPr lang="ru-RU" sz="2200" b="1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2200" b="1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200" b="1" dirty="0" smtClean="0">
                <a:solidFill>
                  <a:schemeClr val="accent2">
                    <a:lumMod val="50000"/>
                  </a:schemeClr>
                </a:solidFill>
              </a:rPr>
              <a:t>- образовательная, исследовательская деятельность с детьми</a:t>
            </a:r>
            <a:br>
              <a:rPr lang="ru-RU" sz="2200" b="1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200" b="1" dirty="0" smtClean="0">
                <a:solidFill>
                  <a:schemeClr val="accent2">
                    <a:lumMod val="50000"/>
                  </a:schemeClr>
                </a:solidFill>
              </a:rPr>
              <a:t>- экспериментальная деятельность</a:t>
            </a:r>
            <a:br>
              <a:rPr lang="ru-RU" sz="2200" b="1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200" b="1" dirty="0" smtClean="0">
                <a:solidFill>
                  <a:schemeClr val="accent2">
                    <a:lumMod val="50000"/>
                  </a:schemeClr>
                </a:solidFill>
              </a:rPr>
              <a:t>- взаимодействие с родителями по реализации плана проекта.</a:t>
            </a:r>
            <a:br>
              <a:rPr lang="ru-RU" sz="2200" b="1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200" b="1" dirty="0" smtClean="0">
                <a:solidFill>
                  <a:schemeClr val="accent2">
                    <a:lumMod val="50000"/>
                  </a:schemeClr>
                </a:solidFill>
              </a:rPr>
              <a:t> - наблюдение за червями в уголке природы и на участке детского сада.</a:t>
            </a:r>
            <a:br>
              <a:rPr lang="ru-RU" sz="2200" b="1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200" b="1" i="1" dirty="0" smtClean="0">
                <a:solidFill>
                  <a:schemeClr val="accent2">
                    <a:lumMod val="50000"/>
                  </a:schemeClr>
                </a:solidFill>
              </a:rPr>
              <a:t>3. Заключительный:</a:t>
            </a:r>
            <a:r>
              <a:rPr lang="ru-RU" sz="2200" b="1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2200" b="1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200" b="1" dirty="0" smtClean="0">
                <a:solidFill>
                  <a:schemeClr val="accent2">
                    <a:lumMod val="50000"/>
                  </a:schemeClr>
                </a:solidFill>
              </a:rPr>
              <a:t>- подведение итогов реализации проекта</a:t>
            </a:r>
            <a:br>
              <a:rPr lang="ru-RU" sz="2200" b="1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200" b="1" dirty="0" smtClean="0">
                <a:solidFill>
                  <a:schemeClr val="accent2">
                    <a:lumMod val="50000"/>
                  </a:schemeClr>
                </a:solidFill>
              </a:rPr>
              <a:t>- оформление выставки рисунков «Дождевые червяки».</a:t>
            </a:r>
            <a:br>
              <a:rPr lang="ru-RU" sz="2200" b="1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200" b="1" dirty="0" smtClean="0">
                <a:solidFill>
                  <a:schemeClr val="accent2">
                    <a:lumMod val="50000"/>
                  </a:schemeClr>
                </a:solidFill>
              </a:rPr>
              <a:t>- презентация проекта.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3200" b="1" u="sng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3200" b="1" u="sng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3200" u="sng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3200" u="sng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3200" u="sng" dirty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3200" u="sng" dirty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800" b="1" dirty="0" smtClean="0"/>
              <a:t/>
            </a:r>
            <a:br>
              <a:rPr lang="ru-RU" sz="2800" b="1" dirty="0" smtClean="0"/>
            </a:br>
            <a:endParaRPr lang="ru-RU" sz="3200" b="1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90666"/>
          </a:xfrm>
        </p:spPr>
        <p:txBody>
          <a:bodyPr>
            <a:normAutofit fontScale="90000"/>
          </a:bodyPr>
          <a:lstStyle/>
          <a:p>
            <a:pPr algn="l"/>
            <a:r>
              <a:rPr lang="ru-RU" sz="3600" b="1" u="sng" dirty="0">
                <a:solidFill>
                  <a:schemeClr val="accent2">
                    <a:lumMod val="50000"/>
                  </a:schemeClr>
                </a:solidFill>
              </a:rPr>
              <a:t>План мероприятий</a:t>
            </a:r>
            <a:r>
              <a:rPr lang="ru-RU" sz="3600" b="1" u="sng" dirty="0" smtClean="0">
                <a:solidFill>
                  <a:schemeClr val="accent2">
                    <a:lumMod val="50000"/>
                  </a:schemeClr>
                </a:solidFill>
              </a:rPr>
              <a:t>:</a:t>
            </a:r>
            <a:r>
              <a:rPr lang="ru-RU" sz="3200" b="1" u="sng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3200" b="1" u="sng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3200" dirty="0"/>
              <a:t/>
            </a:r>
            <a:br>
              <a:rPr lang="ru-RU" sz="3200" dirty="0"/>
            </a:br>
            <a:r>
              <a:rPr lang="ru-RU" sz="3200" b="1" dirty="0">
                <a:solidFill>
                  <a:schemeClr val="accent2">
                    <a:lumMod val="50000"/>
                  </a:schemeClr>
                </a:solidFill>
              </a:rPr>
              <a:t>1. Наблюдение за червями в уголке природы и на участке детского сада.</a:t>
            </a:r>
            <a:br>
              <a:rPr lang="ru-RU" sz="3200" b="1" dirty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3200" b="1" dirty="0">
                <a:solidFill>
                  <a:schemeClr val="accent2">
                    <a:lumMod val="50000"/>
                  </a:schemeClr>
                </a:solidFill>
              </a:rPr>
              <a:t>2. Составить вопросы: что мы знаем, что мы хотим узнать и с помощью чего мы это узнаем о дождевых червяках.</a:t>
            </a:r>
            <a:br>
              <a:rPr lang="ru-RU" sz="3200" b="1" dirty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3200" b="1" dirty="0">
                <a:solidFill>
                  <a:schemeClr val="accent2">
                    <a:lumMod val="50000"/>
                  </a:schemeClr>
                </a:solidFill>
              </a:rPr>
              <a:t>3. Эксперименты с дождевыми червями.</a:t>
            </a:r>
            <a:br>
              <a:rPr lang="ru-RU" sz="3200" b="1" dirty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3200" b="1" dirty="0">
                <a:solidFill>
                  <a:schemeClr val="accent2">
                    <a:lumMod val="50000"/>
                  </a:schemeClr>
                </a:solidFill>
              </a:rPr>
              <a:t>4. Чтение литературных произведений о червях.</a:t>
            </a:r>
            <a:br>
              <a:rPr lang="ru-RU" sz="3200" b="1" dirty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3200" b="1" dirty="0">
                <a:solidFill>
                  <a:schemeClr val="accent2">
                    <a:lumMod val="50000"/>
                  </a:schemeClr>
                </a:solidFill>
              </a:rPr>
              <a:t>5. Привлечь родителей к поиску ответов на некоторые вопросы.</a:t>
            </a:r>
            <a:br>
              <a:rPr lang="ru-RU" sz="3200" b="1" dirty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3200" b="1" dirty="0">
                <a:solidFill>
                  <a:schemeClr val="accent2">
                    <a:lumMod val="50000"/>
                  </a:schemeClr>
                </a:solidFill>
              </a:rPr>
              <a:t>5. Рисование «Дождевые червяки».</a:t>
            </a:r>
            <a:br>
              <a:rPr lang="ru-RU" sz="3200" b="1" dirty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3200" b="1" dirty="0">
                <a:solidFill>
                  <a:schemeClr val="accent2">
                    <a:lumMod val="50000"/>
                  </a:schemeClr>
                </a:solidFill>
              </a:rPr>
              <a:t>6. Презентация по проекту.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8800" dirty="0" smtClean="0"/>
              <a:t/>
            </a:r>
            <a:br>
              <a:rPr lang="ru-RU" sz="8800" dirty="0" smtClean="0"/>
            </a:br>
            <a:r>
              <a:rPr lang="ru-RU" sz="8800" dirty="0"/>
              <a:t/>
            </a:r>
            <a:br>
              <a:rPr lang="ru-RU" sz="8800" dirty="0"/>
            </a:br>
            <a:r>
              <a:rPr lang="ru-RU" sz="8800" dirty="0" smtClean="0"/>
              <a:t/>
            </a:r>
            <a:br>
              <a:rPr lang="ru-RU" sz="8800" dirty="0" smtClean="0"/>
            </a:br>
            <a:r>
              <a:rPr lang="ru-RU" sz="8800" b="1" dirty="0" smtClean="0">
                <a:solidFill>
                  <a:schemeClr val="accent2">
                    <a:lumMod val="50000"/>
                  </a:schemeClr>
                </a:solidFill>
              </a:rPr>
              <a:t>Реализация проекта</a:t>
            </a:r>
            <a:endParaRPr lang="ru-RU" sz="8800" b="1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476672"/>
            <a:ext cx="8229600" cy="1143000"/>
          </a:xfrm>
        </p:spPr>
        <p:txBody>
          <a:bodyPr>
            <a:noAutofit/>
          </a:bodyPr>
          <a:lstStyle/>
          <a:p>
            <a:pPr algn="l"/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2400" b="1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2400" b="1" dirty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2400" b="1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800" b="1" u="sng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2800" b="1" u="sng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500" b="1" dirty="0" smtClean="0">
                <a:solidFill>
                  <a:schemeClr val="accent2">
                    <a:lumMod val="50000"/>
                  </a:schemeClr>
                </a:solidFill>
              </a:rPr>
              <a:t>Для </a:t>
            </a:r>
            <a:r>
              <a:rPr lang="ru-RU" sz="2500" b="1" dirty="0">
                <a:solidFill>
                  <a:schemeClr val="accent2">
                    <a:lumMod val="50000"/>
                  </a:schemeClr>
                </a:solidFill>
              </a:rPr>
              <a:t>начала мы заполнили небольшой аквариум землей, поместили туда червей и внесли в уголок природы.</a:t>
            </a:r>
            <a:br>
              <a:rPr lang="ru-RU" sz="2500" b="1" dirty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500" b="1" dirty="0">
                <a:solidFill>
                  <a:schemeClr val="accent2">
                    <a:lumMod val="50000"/>
                  </a:schemeClr>
                </a:solidFill>
              </a:rPr>
              <a:t>Следующим этапом действий стало наблюдение за червями через стенки аквариума</a:t>
            </a:r>
            <a:r>
              <a:rPr lang="ru-RU" sz="2500" b="1" dirty="0" smtClean="0">
                <a:solidFill>
                  <a:schemeClr val="accent2">
                    <a:lumMod val="50000"/>
                  </a:schemeClr>
                </a:solidFill>
              </a:rPr>
              <a:t>.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2400" b="1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2400" b="1" dirty="0">
                <a:solidFill>
                  <a:schemeClr val="accent2">
                    <a:lumMod val="50000"/>
                  </a:schemeClr>
                </a:solidFill>
              </a:rPr>
            </a:br>
            <a:endParaRPr lang="ru-RU" sz="24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4" name="Рисунок 3" descr="IMG_20201012_154521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2195736" y="2480168"/>
            <a:ext cx="4559478" cy="415651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381</TotalTime>
  <Words>74</Words>
  <Application>Microsoft Office PowerPoint</Application>
  <PresentationFormat>Экран (4:3)</PresentationFormat>
  <Paragraphs>38</Paragraphs>
  <Slides>28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29" baseType="lpstr">
      <vt:lpstr>Тема Office</vt:lpstr>
      <vt:lpstr>Познавательно-исследовательский проект  «Дождевые червяки»                                    Подготовительная группа «Радуга»                                                   МБДОУ д/с №18 «Журавушка»                                               Воспитатели: Сердюкова Т.А.                                                                         Точилкина М.П.</vt:lpstr>
      <vt:lpstr>Введение:</vt:lpstr>
      <vt:lpstr>Слайд 3</vt:lpstr>
      <vt:lpstr>Актуальность проекта:  Летом мы вышли с детьми на прогулку после дождя. Ребята заметили, что на поверхности земли и дорожках появилось много червей. Кто-то из ребят начал их собирать в ладошку, кто-то с визгом избегал встречи с ними, кто-то брезгливо морщился, разглядывая червяков. Ребята стали задавать вопросы: почему так много червяков появилось после дождя? Зачем они вообще нужны? Они полезные, или вредные? Мы решили вместе разобраться с этими и другими вопросами, возникшими в ходе наших исследований. </vt:lpstr>
      <vt:lpstr>      Цели:  Расширить представления о дождевых червях и их значении для природы и экологии в целом.  Уметь устанавливать связь между состоянием живых существ и средой обитания.  Задачи: 1. Провести наблюдения за дождевыми червями в уголке природы и на участке детского сада. 2. Прочитать литературу по данной теме 3.  С помощью экспериментов и наблюдений ответить на возникшие вопросы о дождевых червях 4. Вместе с родителями узнать о том, как зимуют дождевые черви и о их пользе. 5. Составить план мероприятий для последующей работы после проекта. Ожидаемые результаты: Расширить знания о животном мире. Знание особенностей строения дождевого червя, способы его передвижения и питания; Знание о роли дождевого червя в формировании почвы; Повышение интереса к миру природы.       </vt:lpstr>
      <vt:lpstr>                Этапы реализации проекта: 1. Подготовительный: - разработка плана реализации проекта. - постановка целей и задач; - подбор информационного и наглядного материала - подбор художественной и познавательной литературы  - составить вопросы: что мы знаем, что мы хотим узнать и с помощью         чего мы это узнаем о дождевых червяках. - чтение литературных произведений о червях. - привлечь родителей к поиску ответов на некоторые вопросы. 2.  Основной: - образовательная, исследовательская деятельность с детьми - экспериментальная деятельность - взаимодействие с родителями по реализации плана проекта.  - наблюдение за червями в уголке природы и на участке детского сада. 3. Заключительный: - подведение итогов реализации проекта - оформление выставки рисунков «Дождевые червяки». - презентация проекта.     </vt:lpstr>
      <vt:lpstr>План мероприятий:  1. Наблюдение за червями в уголке природы и на участке детского сада. 2. Составить вопросы: что мы знаем, что мы хотим узнать и с помощью чего мы это узнаем о дождевых червяках. 3. Эксперименты с дождевыми червями. 4. Чтение литературных произведений о червях. 5. Привлечь родителей к поиску ответов на некоторые вопросы. 5. Рисование «Дождевые червяки». 6. Презентация по проекту.</vt:lpstr>
      <vt:lpstr>   Реализация проекта</vt:lpstr>
      <vt:lpstr>    Для начала мы заполнили небольшой аквариум землей, поместили туда червей и внесли в уголок природы. Следующим этапом действий стало наблюдение за червями через стенки аквариума.  </vt:lpstr>
      <vt:lpstr>   После внешних наблюдений мы решили на доске выписать ответы на вопрос: «что мы знаем о червяках?» Выяснилось, что знаний не так уж много. Дети, вооружившись лупами, в ходе наблюдения за червями, узнали, что они коричневые, длинные, есть кольца на теле и щетинки.  </vt:lpstr>
      <vt:lpstr>                Составили список вопросов, что бы мы хотели узнать о червях?  1 Есть ли у червяка живот? 2 Есть ли у него голова, глаза, уши? 3 Слышит ли он? 4 Распознает запахи? 5 Почему называется  «дождевой»? 6 Почему коричневого цвета? 7 Как зимуют? 8 Какую приносят пользу?   Определили, как можно  опытным путем ответить  на поставленные вопросы.   </vt:lpstr>
      <vt:lpstr>Эксперименты</vt:lpstr>
      <vt:lpstr>    Чтобы понять, нужен ли червяку воздух, мы поместили его в банку с землёй и стали её поливать. Когда банка наполнилась водой, червяк выполз на поверхность. Значит, под водой ему стало нечем дышать! Во время дождя норки червей тоже заливает водой, и они выползают на поверхность, чтобы дышать.  </vt:lpstr>
      <vt:lpstr>   Чтобы понять, есть ли у червяка живот, мы попробовали перевернуть червяка. Он тут же перевернулся обратно. Проделав это несколько раз, мы сделали вывод, что у червяка есть и живот (он более светлее)  и спина. И «лежать на спине» ему не очень-то понравилось.  </vt:lpstr>
      <vt:lpstr>      Мы уже наблюдали, как червяк может ползать по земле, по столу, и  детям стало интересно: «А сможет ли червяк ползти по гладкой мокрой поверхности?» Для этого поместили его на смоченное водой стекло. Червяк извивался, но не смог сдвинуться с места. Воспитатель объяснила, что щетинки скользят по мокрой поверхности стекла, и червяк не может ползти. То же происходит, когда мы пытаемся идти по скользкому льду.   </vt:lpstr>
      <vt:lpstr>   Как понять, есть ли у червяка голова? Чтобы это узнать, мы предположили, что червь должен ползать головой вперед. Наблюдения подтвердили, что червь всегда ползет одним концом вперед, а значит, там и находится его голова. </vt:lpstr>
      <vt:lpstr>       Следующий вопрос, который нас заинтересовал, касался зрения червяка. Внешне мы ничего не увидели на «голове» у червя. Воспитатель объяснила, что глаз у дождевого червя нет, потому что большую часть своей жизни он проводит под землей, где нет света. Поэтому глаза ему и не нужны. Но он способен различать свет и темноту. Чтобы проверить это, мы положили червя на поддон, половина которого находилась в тени, а другая на ярком солнце. Червь постарался уползти туда, где темнее. Значит, он реагировал на свет и тепло. </vt:lpstr>
      <vt:lpstr>    Наблюдая за червяком, мы заметили, что у него нет ушей. Как узнать: слышит ли он? Мы положили червя на стол и громко захлопали в ладоши. Никакой реакции не последовало. А когда мы постучали по поверхности стола, червь, «испугавшись», стал извиваться. Из этого эксперимента мы сделали вывод: червь не слышит, но чувствует вибрацию и колебания поверхности, на которой он лежит. Значит, слуха у него нет. </vt:lpstr>
      <vt:lpstr>   Чтобы проверить, может ли дождевой червь распознавать запахи, мы положили на пути его движения чеснок. Червь пополз в другую сторону, видимо, запах чеснока ему «не понравился», а значит, запахи он может чувствовать.  </vt:lpstr>
      <vt:lpstr>    Чтобы ответить на вопрос «Почему червяки коричневого цвета?» мы поместили червяков на цветные дорожки и поняли, что цвет червяка совпадает с коричневой дорожкой. Коричневый цвет – это цвет земли, в которой обитают червяки, что позволяет им оставаться незаметными даже на поверхности. </vt:lpstr>
      <vt:lpstr>       Чтобы ответить на вопрос «Почему червь называется «дождевым»?», мы со взрослыми прочитали о них в книгах, что такое название черви получили, потому что они выползают на поверхность земли только после дождя. Это животное обитает под землей и ведет скрытый образ жизни. При этом дышат дождевые черви воздухом. После дождя вода пропитывает почву, заливает норки червей и вытесняет из почвы воздух, и черви выползают на поверхность, чтобы подышать. Еще из книг мы узнали, что кольца и щетинки на теле у дождевого червя помогают ему передвигаться под землей.  </vt:lpstr>
      <vt:lpstr>    Ответ на вопрос «Как зимуют дождевые черви?» и «Какую пользу приносят дождевые черви?»  дети искали вместе с родителями. Из Энциклопедий и статей из Интернета, мы узнали, что с наступлением холодов черви уползают глубоко под землю, где в норках у них есть запас опавших листьев, которыми они питаются.   </vt:lpstr>
      <vt:lpstr>      Также мы узнали, что черви – очень полезные животные! Когда червяк роет землю, он её рыхлит и пускает в нее кислород. А когда он кушает сгнившие растения под землёй, он их пропускает через себя и выводит их наружу, тем самым удобряет почву. Такие маленькие дождевые черви являются ангелами - хранителями всего живого на земле, хотя и обитают под землёй.  </vt:lpstr>
      <vt:lpstr>        Вывод:        Мы много интересного узнали о дождевых червях. Наблюдая за ними, проделывая опыты, изучая литературу, мы пришли к выводу, что черви играют важную роль в природе. Дождевые черви – очень полезные животные! Отсутствие дождевых червей в почве приведет к тому, что почва будет неплодородная, и растения погибнут, значит, питаться нам будет нечем.  Значит от них зависит наше выживание? Можно сказать и так. Поэтому во многих странах черви защищаются законом.  Дождевые черви играют большую роль в природе, поэтому они нуждаются в нашей защите. </vt:lpstr>
      <vt:lpstr>  После знакомства с дождевыми червями, многие дети изменили свое отношение к этим животным. Мы поняли, как они важны в природном мире. Это побудило нас нарисовать дождевых червей и организовать из рисунков выставку для родителей.</vt:lpstr>
      <vt:lpstr>Слайд 26</vt:lpstr>
      <vt:lpstr>           Литература для чтения :  Павлова Н. «Большое чудо» Мизина Т. «Сказка про червяков», «Куча-домик», «Почему плакал дождевой червяк?» Богодист Ю. «Мне попался дождевой червяк под ноги» Кропотин А. «Немного о дождевых червях» Шарыгина «Дождевой червяк») </vt:lpstr>
      <vt:lpstr>   Спасибо за внимание!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Познавательно-исследовательский проект  «Дождевые червяки»</dc:title>
  <dc:creator>Татьяна Сердюкова</dc:creator>
  <cp:lastModifiedBy>Татьяна Сердюкова</cp:lastModifiedBy>
  <cp:revision>85</cp:revision>
  <dcterms:created xsi:type="dcterms:W3CDTF">2021-04-13T02:01:04Z</dcterms:created>
  <dcterms:modified xsi:type="dcterms:W3CDTF">2021-04-19T04:21:07Z</dcterms:modified>
</cp:coreProperties>
</file>