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5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6.xml" ContentType="application/vnd.openxmlformats-officedocument.theme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7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</p:sldMasterIdLst>
  <p:notesMasterIdLst>
    <p:notesMasterId r:id="rId39"/>
  </p:notesMasterIdLst>
  <p:sldIdLst>
    <p:sldId id="291" r:id="rId19"/>
    <p:sldId id="258" r:id="rId20"/>
    <p:sldId id="259" r:id="rId21"/>
    <p:sldId id="264" r:id="rId22"/>
    <p:sldId id="263" r:id="rId23"/>
    <p:sldId id="257" r:id="rId24"/>
    <p:sldId id="294" r:id="rId25"/>
    <p:sldId id="277" r:id="rId26"/>
    <p:sldId id="287" r:id="rId27"/>
    <p:sldId id="282" r:id="rId28"/>
    <p:sldId id="284" r:id="rId29"/>
    <p:sldId id="288" r:id="rId30"/>
    <p:sldId id="289" r:id="rId31"/>
    <p:sldId id="276" r:id="rId32"/>
    <p:sldId id="269" r:id="rId33"/>
    <p:sldId id="290" r:id="rId34"/>
    <p:sldId id="281" r:id="rId35"/>
    <p:sldId id="265" r:id="rId36"/>
    <p:sldId id="293" r:id="rId37"/>
    <p:sldId id="279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3AE06-32CE-485B-AF53-26DB2601356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554DE-9533-4FAC-83D0-477D3F230F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0850" y="1676400"/>
            <a:ext cx="1885950" cy="4449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1676400"/>
            <a:ext cx="5505450" cy="4449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0BF27-95CA-4452-BD2F-B18AEAAACC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BD930-3090-470D-972F-B7FC1E8B8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C7354-D263-4FE0-99CF-67E9E099B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7E965-A75A-48FE-98D0-555AC9DDF1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720C5-FBEB-4A70-88C8-4E66E90E2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6A1E8-7963-472F-A75F-3C0EA4812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781CE-32A2-4FB3-899F-EA87FB9AF9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F08C1-C00F-453D-A257-D9EA9A1AE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E7992-E256-4262-AB53-F73A77157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2052B-6BB5-42FE-B226-A24EED081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29450" y="609600"/>
            <a:ext cx="2114550" cy="5562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6191250" cy="55626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91F5B-60AB-451D-8B86-DAA52E50EE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1F7FC-A213-49B8-AB3F-8222FB61E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BFFDF-8253-4A08-BD5F-7723DFCB9B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DEB35-3E78-48C5-BC51-693B0F8997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D1DCE-5A85-47F5-9A11-93D5C39EAB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FC069-C658-4231-B9B7-A1A6B4E4F2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0C69F-9D13-40C9-8763-EC5B3644DD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F66F5-6F63-491C-AF5E-0E4D2043F1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59D1A-DBE4-4D10-A506-ABD4FB39D5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0503B-3A9B-4508-BBD2-96305ECF0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BD930-3090-470D-972F-B7FC1E8B81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B36ED-4AB3-453F-A2E4-9E46517A3A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09028-7243-40D2-BEEA-7FC7E9975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E059C-EE29-48E4-875F-42FC1C7454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C8C42-71CC-4269-A47F-A02BEFDCB9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422CE-A54D-4068-AC33-1DD5FB3E4D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1908D-013B-4069-9D57-C6C355B2F4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B5A30-CD9B-403E-9B67-BC54EC99F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6D09B-3DC0-4BF5-82C8-AFE190B284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101A8-DBF3-4894-86A4-69B4FA07BB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2A463-B0DD-45A7-8686-CDF663262E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C7354-D263-4FE0-99CF-67E9E099B1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808B7-B3D3-4DBE-9C64-3F6E78839D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379FF-79CF-46FE-B54D-F4B618B45D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C05CA-1FF2-4076-8168-FE26C6BDE5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447800"/>
            <a:ext cx="2133600" cy="4678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248400" cy="4678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8A543-0858-4B0B-BD50-FD4FCBEB3A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71672-8C09-4A43-B422-D2FBD01D27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E0F0A-99B5-4166-9F92-7CB0B7FA66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FE986-60A4-4193-A1F2-0557F5C6F4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0B64B-0C5A-4481-837D-D6265238C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363E2-172D-4836-953E-10836D1E89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DDCA3-35A1-4478-9159-FE859AE0ED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7E965-A75A-48FE-98D0-555AC9DDF1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1CB37-F8D2-4504-AA2F-BC81EA76DD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BC56A-7E33-4509-BA01-C5EFBE0C84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1A06F-1909-4F14-B799-E9D67E517B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517CE-E480-47F0-BD34-45D92FAF11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D8C6B-5D62-4E1F-8125-D3219CC938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B8588-D206-4CFD-BDBA-378C3D8173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61939-BA2A-4579-BDBE-78CD0E4557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C4605-D68F-4F1B-950B-EE78951E48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4D462-2834-4658-959E-F74766C221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57FAF-C975-4149-90F9-41D9302EC4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720C5-FBEB-4A70-88C8-4E66E90E2E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9A684-8A5E-4244-B93B-6D217E7425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2DF2C-17A7-4D4F-AE37-E4E88B2EBE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B7938-C2B6-4F1F-A96A-2E9A33018B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C6786-3104-4D00-8A3F-008028B4E6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85A2C-FA12-410D-BC7F-75B2BBCA99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77C7F-A1EE-4934-8193-588FEDBB96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CAAEC-7AD8-46F9-BE16-189211CD99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5A8C7-2771-4D46-92B3-E490623E20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D855F-09FA-4B48-A24B-658A4F4D11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5E9E6-419E-464F-90D8-DBFC43DC6A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6A1E8-7963-472F-A75F-3C0EA48126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4EEC0-C289-4482-A5F4-A3C70CFDFC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84F4F-705A-4C5F-9856-C1551700D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8E0B0-C3CD-46DF-B4EB-8CC4CC3660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2DEB8-47E1-4B44-83A8-A4A2E94C2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6B1B4-F856-4D69-BCA4-10E83C8766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D758F-EA2B-454D-91C8-E8658D9442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447800"/>
            <a:ext cx="2133600" cy="4678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248400" cy="4678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7B7A8-BD48-435E-9A31-3B27D3C684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0B955-ED5E-4912-8994-2A5D073FF7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B8BAB8-13FD-42B9-868C-8C1E9FF5D0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6AB0E-8D41-4872-8204-055F872B5A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781CE-32A2-4FB3-899F-EA87FB9AF9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70567-71FC-4674-8D83-0C76F3F7DE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C0AFF-7199-42ED-8A22-A152E5A91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D46CB-B03D-4C81-85CB-DAB5C0F162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64718-BB94-4D4E-8AFA-B1C335D426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54934-1E6D-40D5-80B2-F8FED5C87B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53D42-CE05-41B9-A87B-CCDE95E380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4E75E-A50A-47A0-9999-F63A6EE4E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3FF31-BC3A-4FB1-B16B-CE0CB78980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408EE-5B9A-49AE-A7DB-08AAD69E47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2BA69B-44EC-4475-A8CE-195871E71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F08C1-C00F-453D-A257-D9EA9A1AEF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4BF9A-4CBC-4830-8E33-37BEC9EC92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468EB-6B91-4E50-BB2C-79837EB949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5521A-8C67-48CA-BFCA-604EB13EF9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A345A-2368-4A64-9EF6-983DF8456D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1EBC7-F34F-4B70-81AE-E1A3EE4090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BFB2C-489D-4DE7-9FCC-5F983FE151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6F22A-DB6A-4C5C-BE16-790D076CFA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A4D86-C9E2-4158-85E8-A09524B23D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30927-C12B-44B1-9443-E6B0437720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E40B4-B3FE-482A-BE6D-45600424B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E7992-E256-4262-AB53-F73A771573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DF07B-D3F6-48C8-9603-F5FE6C3CBC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03354-A889-49B1-B0B9-8B9BB1B5EE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38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9E8C0-9CC4-4441-8DEA-86CBC0553D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F0CEC-6F5F-4FF6-BC82-FF00D3AE9E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BD4E5-3910-458B-A7AC-3F28BCB243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8A4DD-E851-42F4-88D9-2F7CCC5F0B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A166E-7191-49E7-9CED-33648F009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BB17F-F1C7-411C-91E1-ED676A1E7D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25EB3-2C87-4E4B-9873-9FE2142510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1447800"/>
            <a:ext cx="2133600" cy="4678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248400" cy="4678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B5B6A-7F93-47B3-B07D-C85DAD935F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2052B-6BB5-42FE-B226-A24EED0815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91F5B-60AB-451D-8B86-DAA52E50EE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1F7FC-A213-49B8-AB3F-8222FB61ED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085E8-DE13-4047-B934-85842C0BAC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BEEB8-52B9-43A3-BB5B-12E5EDB0CE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EAF36-67B6-418F-A310-EECFA590B2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4BDED-8FFD-427A-97C2-5B89C0E3A0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FEA0C-9614-4857-92CC-AC55308875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9764C-906D-42A0-BA07-483BCFC3E6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76F59-AEB3-406D-B37A-6A407D97C9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4FA70-730E-43CA-8EFF-D61101FF62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9F5B6-3A9C-4851-B775-D5A8F51606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EC7EC-0549-4114-B5E4-4E43BF6A38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0850" y="1676400"/>
            <a:ext cx="1885950" cy="4449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1676400"/>
            <a:ext cx="5505450" cy="4449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A2CE2-F62B-426F-B4CE-3042247DE7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3C039-50B0-4A68-9190-B063CD3E77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FABA9-766F-4305-8B03-69206533CC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0B4F8-B2D0-42C8-B025-B34E1C0E22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798638"/>
            <a:ext cx="4038600" cy="4373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798638"/>
            <a:ext cx="4038600" cy="4373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2832A-0080-45EF-8F43-EE81A2FEF1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C967D-BE94-4626-AE7A-E2B7ED796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E32FD-E5ED-49BA-84D5-48855019BF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798638"/>
            <a:ext cx="4038600" cy="4373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798638"/>
            <a:ext cx="4038600" cy="4373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06AAC-CCF6-487E-9ED5-A843D97189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456B0-5E00-4F97-9BBC-7293E5A54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D34AA-3ABD-4270-855B-3B885A3EEC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C7ED7-4532-408C-97EC-AEB61D3766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29450" y="609600"/>
            <a:ext cx="2114550" cy="5562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6191250" cy="55626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0B31A-44C3-408D-9637-07839098DD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50AD2-AB6D-49E9-8B7A-E71935B70B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71057-0FB3-4A9E-8B54-49F572103C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3F328-96C8-4346-89D5-CB642F72E5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B4E1E-B666-4820-B64E-2460E006DC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F3728-4E2C-4C1A-8947-4319CA519F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B9A8D-E690-416F-927D-A42070677C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8FD35-7C83-4A65-80CF-2DF7EF5988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382AB-AD52-4745-AC79-D3650571E7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FC6BD-A1D1-4414-8320-624002BCE9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BE46B-3D22-4A4E-ABF0-38C3CF6FB5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3E944-F5B8-40D0-9C32-A839F8A936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638F6-E744-4724-922C-B20386B808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A6F93-C8A6-49C8-8A0D-CA9F150FCA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92F62-ACBD-4C83-91B3-A4D69297B9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3D7E5-514A-46AF-8775-62516D4D7A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6CE37-F231-4BAE-BB95-B4F14D6ADC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60599-F427-4E33-8642-E21BCDD3C1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C2E59-4B6D-4297-B2C6-465546B01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3C458-AAA6-4B5B-A038-4A2B02E729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AD9F6-7994-44A1-A5E3-ED6667B011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EB04E-761F-42CD-B4A3-E5F49D0B23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0850" y="1676400"/>
            <a:ext cx="1885950" cy="4449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1676400"/>
            <a:ext cx="5505450" cy="4449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F0BDA6-0F13-452C-82B6-E007E2D401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EFEE8-D345-41CD-83D0-E7FFD217B1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AF003-37A1-4C66-ACBD-D6830165F1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2F952-FB81-4BF6-813F-1D220A67AF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798638"/>
            <a:ext cx="4038600" cy="4373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798638"/>
            <a:ext cx="4038600" cy="4373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28AB3-D85C-405E-B4C0-B357664791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E9FF5-DA4C-4AFC-B73E-91750E7B53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FD263-77A5-4CB9-97B4-CD9352A4F4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43471-ABBF-4F83-976E-7EE3EC0090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9B031-CDCA-4465-B36F-4E363A3333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27467-9D40-4926-9548-9B1DEE5489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8489A-B637-4CBA-9C06-2C72B740D7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29450" y="609600"/>
            <a:ext cx="2114550" cy="5562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6191250" cy="55626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DE74D-5431-4572-8659-81A3516E30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86D3A-CA65-4B9B-8D22-F83E0912BD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627E4-37FA-4D82-814F-E5DF9BE4A1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99F93-0A7D-4928-984B-8167C16E60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029E8-52A0-42E4-A4AC-9E3ACB1F24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E2929-D03D-415E-A012-7658F5A7D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D0566-9656-4CAB-958D-75C1CB48B4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087BF-7650-4B9B-B884-9983E81A19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89058-D40D-4C3B-9DFA-B5ABE305B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49ECE-ECA0-4F20-AFD1-AB13919135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ED3FF-56A4-4806-90BE-A3590BF5EE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8815A-AFA0-4CAB-8CFB-E0402BB94B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0579F-61D4-4284-88BA-2689C16B7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11B96-563E-421A-93FC-3CE270CAD6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889CB-C347-4CC0-90DF-11D1DF6AE0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95D68-3798-4CF3-B2C3-343AB47604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EB880-A9EE-4EE1-B25E-4DC5915017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B212E8-2F11-4171-9298-0E87C15CC2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73A71-E05A-404F-9406-A88AF7BD24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DA468-AB10-4AB1-B7D6-4DE91AFD13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4EA33-B7B3-4858-BA0E-DFF3D97895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657C2-4F79-4862-B5B9-10436FC4B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112F3-54BF-4575-AF82-2317DF4575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6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91.xml"/><Relationship Id="rId7" Type="http://schemas.openxmlformats.org/officeDocument/2006/relationships/slideLayout" Target="../slideLayouts/slideLayout195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4.xml"/><Relationship Id="rId11" Type="http://schemas.openxmlformats.org/officeDocument/2006/relationships/slideLayout" Target="../slideLayouts/slideLayout199.xml"/><Relationship Id="rId5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98638"/>
            <a:ext cx="8229600" cy="437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A2F2818-9988-4ABB-A3BD-A7C7D1143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2FD5C7-F570-4A93-9B23-D34FF6D3A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ECF382-27FB-4505-913B-4A2359D3FA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44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6962E5-2813-4C5C-B70A-4C4B93B03B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F7E7FD-57E8-47BE-A020-8BB69841BE3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AB2FE9-713E-4AD1-B093-258F163D63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44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48686F-38E1-4EA5-9FDE-1E81BB3F242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20A1CD-68E9-4C81-92F5-84B6119DE9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ABF920-ADFA-495E-880D-A17D836A779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44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80006B0-B2A1-460F-8852-4CA98A25F13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679783-FB44-4DBA-B861-C190FEAF3CE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6764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20B314-6601-46BD-B176-E5F6E070EF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98638"/>
            <a:ext cx="8229600" cy="437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4D41EF1-12B1-4536-8530-725627049A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0BB264-F5E3-47C6-B59B-35C330243A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6764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26AEEB-6D21-4590-8911-3ED329D645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98638"/>
            <a:ext cx="8229600" cy="437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BEDDDC-B214-4162-A3B3-240064058E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44C689-BC67-4B25-8DEE-3F4E5FB5B4B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87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6764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C1DB5AE-DAFF-4728-A1FD-0EDC5A45619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8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slide" Target="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gif"/><Relationship Id="rId4" Type="http://schemas.openxmlformats.org/officeDocument/2006/relationships/slide" Target="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76672"/>
            <a:ext cx="777686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chemeClr val="bg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Правописание безударных личных окончаний глаголов</a:t>
            </a:r>
            <a:endParaRPr lang="ru-RU" sz="36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формировать умение распознавать спряжение глагола по суффиксу неопределенной формы;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отрабатывать практические навыки правильного написания безударных личных окончаний глаголов; способствовать формированию умения сравнивать, обобщать, группировать, анализировать; формулировать свои мысли, высказывать их вслух; содействовать воспитанию культуры общения через работу в парах, группах.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Calibri Light" pitchFamily="34" charset="0"/>
              </a:rPr>
              <a:t>В каком глаголе слышится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132856"/>
            <a:ext cx="711951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5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100 нет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2060848"/>
            <a:ext cx="78843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стон…т</a:t>
            </a:r>
            <a:endParaRPr lang="ru-RU" sz="15000" dirty="0">
              <a:ln w="10541" cmpd="sng">
                <a:solidFill>
                  <a:sysClr val="windowText" lastClr="000000"/>
                </a:solidFill>
                <a:prstDash val="solid"/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877272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Calibri Light" pitchFamily="34" charset="0"/>
              </a:rPr>
              <a:t>Как определить орфограмму в личном окончании глагола?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564904"/>
            <a:ext cx="792088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800" b="1" dirty="0">
                <a:latin typeface="Calibri Light" pitchFamily="34" charset="0"/>
              </a:rPr>
              <a:t>Какие глаголы относятся ко второму спряжению? </a:t>
            </a:r>
            <a:r>
              <a:rPr lang="ru-RU" sz="2400" b="1" i="1" dirty="0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Если неопределенная форма глагола оканчивается на –</a:t>
            </a:r>
            <a:r>
              <a:rPr lang="ru-RU" sz="2400" b="1" i="1" dirty="0" err="1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ить</a:t>
            </a:r>
            <a:r>
              <a:rPr lang="ru-RU" sz="2400" b="1" i="1" dirty="0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 (кроме брить, стелить ) и 11 глаголов исключения.</a:t>
            </a:r>
          </a:p>
          <a:p>
            <a:pPr marL="342900" indent="-342900"/>
            <a:r>
              <a:rPr lang="ru-RU" sz="2800" b="1" dirty="0">
                <a:latin typeface="Calibri Light" pitchFamily="34" charset="0"/>
              </a:rPr>
              <a:t>Какие глаголы относятся ко первому спряжению? </a:t>
            </a:r>
            <a:r>
              <a:rPr lang="ru-RU" sz="2400" b="1" i="1" dirty="0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Если неопределенная форма глагола оканчивается на –</a:t>
            </a:r>
            <a:r>
              <a:rPr lang="ru-RU" sz="2400" b="1" i="1" dirty="0" err="1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еть</a:t>
            </a:r>
            <a:r>
              <a:rPr lang="ru-RU" sz="2400" b="1" i="1" dirty="0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, -</a:t>
            </a:r>
            <a:r>
              <a:rPr lang="ru-RU" sz="2400" b="1" i="1" dirty="0" err="1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ать</a:t>
            </a:r>
            <a:r>
              <a:rPr lang="ru-RU" sz="2400" b="1" i="1" dirty="0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, </a:t>
            </a:r>
            <a:r>
              <a:rPr lang="ru-RU" sz="2400" b="1" i="1" dirty="0" err="1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оть...кроме</a:t>
            </a:r>
            <a:r>
              <a:rPr lang="ru-RU" sz="2400" b="1" i="1" dirty="0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 –</a:t>
            </a:r>
            <a:r>
              <a:rPr lang="ru-RU" sz="2400" b="1" i="1" dirty="0" err="1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ить</a:t>
            </a:r>
            <a:r>
              <a:rPr lang="ru-RU" sz="2400" b="1" i="1" dirty="0">
                <a:solidFill>
                  <a:srgbClr val="FF0000"/>
                </a:solidFill>
                <a:latin typeface="Calibri Light" pitchFamily="34" charset="0"/>
                <a:cs typeface="Times New Roman" pitchFamily="18" charset="0"/>
              </a:rPr>
              <a:t> и глаголы исключения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3068960"/>
            <a:ext cx="7632848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4221088"/>
            <a:ext cx="7632848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AG00317_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60648"/>
            <a:ext cx="1602432" cy="2057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</a:rPr>
              <a:t>Определите окончания у глаголов в известной вам «Сказке о попе и работнике его </a:t>
            </a:r>
            <a:r>
              <a:rPr lang="ru-RU" sz="3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</a:rPr>
              <a:t>Балде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348880"/>
            <a:ext cx="66967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Живет </a:t>
            </a:r>
            <a:r>
              <a:rPr lang="ru-RU" sz="2800" b="1" dirty="0" err="1">
                <a:latin typeface="Calibri" pitchFamily="34" charset="0"/>
              </a:rPr>
              <a:t>Балда</a:t>
            </a:r>
            <a:r>
              <a:rPr lang="ru-RU" sz="2800" b="1" dirty="0">
                <a:latin typeface="Calibri" pitchFamily="34" charset="0"/>
              </a:rPr>
              <a:t> в поповом доме,</a:t>
            </a:r>
            <a:br>
              <a:rPr lang="ru-RU" sz="2800" b="1" dirty="0">
                <a:latin typeface="Calibri" pitchFamily="34" charset="0"/>
              </a:rPr>
            </a:br>
            <a:r>
              <a:rPr lang="ru-RU" sz="2800" b="1" dirty="0">
                <a:latin typeface="Calibri" pitchFamily="34" charset="0"/>
              </a:rPr>
              <a:t>Спит себе на соломе,</a:t>
            </a:r>
            <a:br>
              <a:rPr lang="ru-RU" sz="2800" b="1" dirty="0">
                <a:latin typeface="Calibri" pitchFamily="34" charset="0"/>
              </a:rPr>
            </a:br>
            <a:r>
              <a:rPr lang="ru-RU" sz="2800" b="1" dirty="0">
                <a:latin typeface="Calibri" pitchFamily="34" charset="0"/>
              </a:rPr>
              <a:t>Ест за четверых,</a:t>
            </a:r>
            <a:br>
              <a:rPr lang="ru-RU" sz="2800" b="1" dirty="0">
                <a:latin typeface="Calibri" pitchFamily="34" charset="0"/>
              </a:rPr>
            </a:br>
            <a:r>
              <a:rPr lang="ru-RU" sz="2800" b="1" dirty="0">
                <a:latin typeface="Calibri" pitchFamily="34" charset="0"/>
              </a:rPr>
              <a:t>Работает за семерых;</a:t>
            </a:r>
            <a:br>
              <a:rPr lang="ru-RU" sz="2800" b="1" dirty="0">
                <a:latin typeface="Calibri" pitchFamily="34" charset="0"/>
              </a:rPr>
            </a:br>
            <a:r>
              <a:rPr lang="ru-RU" sz="2800" b="1" dirty="0">
                <a:latin typeface="Calibri" pitchFamily="34" charset="0"/>
              </a:rPr>
              <a:t>До светла все у него </a:t>
            </a:r>
            <a:r>
              <a:rPr lang="ru-RU" sz="2800" b="1" dirty="0" err="1">
                <a:latin typeface="Calibri" pitchFamily="34" charset="0"/>
              </a:rPr>
              <a:t>пляш</a:t>
            </a:r>
            <a:r>
              <a:rPr lang="ru-RU" sz="2800" b="1" dirty="0">
                <a:latin typeface="Calibri" pitchFamily="34" charset="0"/>
              </a:rPr>
              <a:t>…т.</a:t>
            </a:r>
            <a:br>
              <a:rPr lang="ru-RU" sz="2800" b="1" dirty="0">
                <a:latin typeface="Calibri" pitchFamily="34" charset="0"/>
              </a:rPr>
            </a:br>
            <a:r>
              <a:rPr lang="ru-RU" sz="2800" b="1" dirty="0">
                <a:latin typeface="Calibri" pitchFamily="34" charset="0"/>
              </a:rPr>
              <a:t>Лошадь запряжет, полосу </a:t>
            </a:r>
            <a:r>
              <a:rPr lang="ru-RU" sz="2800" b="1" dirty="0" err="1">
                <a:latin typeface="Calibri" pitchFamily="34" charset="0"/>
              </a:rPr>
              <a:t>вспаш</a:t>
            </a:r>
            <a:r>
              <a:rPr lang="ru-RU" sz="2800" b="1" dirty="0">
                <a:latin typeface="Calibri" pitchFamily="34" charset="0"/>
              </a:rPr>
              <a:t>…т,</a:t>
            </a:r>
            <a:br>
              <a:rPr lang="ru-RU" sz="2800" b="1" dirty="0">
                <a:latin typeface="Calibri" pitchFamily="34" charset="0"/>
              </a:rPr>
            </a:br>
            <a:r>
              <a:rPr lang="ru-RU" sz="2800" b="1" dirty="0">
                <a:latin typeface="Calibri" pitchFamily="34" charset="0"/>
              </a:rPr>
              <a:t>Печь </a:t>
            </a:r>
            <a:r>
              <a:rPr lang="ru-RU" sz="2800" b="1" dirty="0" err="1">
                <a:latin typeface="Calibri" pitchFamily="34" charset="0"/>
              </a:rPr>
              <a:t>затоп</a:t>
            </a:r>
            <a:r>
              <a:rPr lang="ru-RU" sz="2800" b="1" dirty="0">
                <a:latin typeface="Calibri" pitchFamily="34" charset="0"/>
              </a:rPr>
              <a:t>…т, все </a:t>
            </a:r>
            <a:r>
              <a:rPr lang="ru-RU" sz="2800" b="1" dirty="0" err="1">
                <a:latin typeface="Calibri" pitchFamily="34" charset="0"/>
              </a:rPr>
              <a:t>заготов</a:t>
            </a:r>
            <a:r>
              <a:rPr lang="ru-RU" sz="2800" b="1" dirty="0">
                <a:latin typeface="Calibri" pitchFamily="34" charset="0"/>
              </a:rPr>
              <a:t>…т, закуп…т,</a:t>
            </a:r>
            <a:br>
              <a:rPr lang="ru-RU" sz="2800" b="1" dirty="0">
                <a:latin typeface="Calibri" pitchFamily="34" charset="0"/>
              </a:rPr>
            </a:br>
            <a:r>
              <a:rPr lang="ru-RU" sz="2800" b="1" dirty="0">
                <a:latin typeface="Calibri" pitchFamily="34" charset="0"/>
              </a:rPr>
              <a:t>Яичко испечет да сам и </a:t>
            </a:r>
            <a:r>
              <a:rPr lang="ru-RU" sz="2800" b="1" dirty="0" err="1">
                <a:latin typeface="Calibri" pitchFamily="34" charset="0"/>
              </a:rPr>
              <a:t>облуп</a:t>
            </a:r>
            <a:r>
              <a:rPr lang="ru-RU" sz="2800" b="1" dirty="0">
                <a:latin typeface="Calibri" pitchFamily="34" charset="0"/>
              </a:rPr>
              <a:t>…т.</a:t>
            </a:r>
          </a:p>
        </p:txBody>
      </p:sp>
      <p:pic>
        <p:nvPicPr>
          <p:cNvPr id="1026" name="Picture 2" descr="http://ic.pics.livejournal.com/observer_l/13392234/430171/430171_original.jpg"/>
          <p:cNvPicPr>
            <a:picLocks noChangeAspect="1" noChangeArrowheads="1"/>
          </p:cNvPicPr>
          <p:nvPr/>
        </p:nvPicPr>
        <p:blipFill>
          <a:blip r:embed="rId2" cstate="print"/>
          <a:srcRect l="4536" t="20160" r="39521" b="7265"/>
          <a:stretch>
            <a:fillRect/>
          </a:stretch>
        </p:blipFill>
        <p:spPr bwMode="auto">
          <a:xfrm>
            <a:off x="5640118" y="1484784"/>
            <a:ext cx="310834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56992"/>
            <a:ext cx="7848872" cy="1664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latin typeface="Calibri" pitchFamily="34" charset="0"/>
              </a:rPr>
              <a:t>Пляш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е</a:t>
            </a:r>
            <a:r>
              <a:rPr lang="ru-RU" sz="3600" b="1" dirty="0">
                <a:latin typeface="Calibri" pitchFamily="34" charset="0"/>
              </a:rPr>
              <a:t>т, вспаш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е</a:t>
            </a:r>
            <a:r>
              <a:rPr lang="ru-RU" sz="3600" b="1" dirty="0">
                <a:latin typeface="Calibri" pitchFamily="34" charset="0"/>
              </a:rPr>
              <a:t>т, затоп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и</a:t>
            </a:r>
            <a:r>
              <a:rPr lang="ru-RU" sz="3600" b="1" dirty="0">
                <a:latin typeface="Calibri" pitchFamily="34" charset="0"/>
              </a:rPr>
              <a:t>т, заготов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и</a:t>
            </a:r>
            <a:r>
              <a:rPr lang="ru-RU" sz="3600" b="1" dirty="0">
                <a:latin typeface="Calibri" pitchFamily="34" charset="0"/>
              </a:rPr>
              <a:t>т, закуп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и</a:t>
            </a:r>
            <a:r>
              <a:rPr lang="ru-RU" sz="3600" b="1" dirty="0">
                <a:latin typeface="Calibri" pitchFamily="34" charset="0"/>
              </a:rPr>
              <a:t>т, облуп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</a:rPr>
              <a:t>и</a:t>
            </a:r>
            <a:r>
              <a:rPr lang="ru-RU" sz="3600" b="1" dirty="0">
                <a:latin typeface="Calibri" pitchFamily="34" charset="0"/>
              </a:rPr>
              <a:t>т.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1268760"/>
            <a:ext cx="3485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Проверка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624" y="404664"/>
            <a:ext cx="3024336" cy="216024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7810" name="Picture 2" descr="http://missbagira.ru/images/bagira/2015/03/pisat10-552x4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620688"/>
            <a:ext cx="3096344" cy="2322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26" name="Группа 25"/>
          <p:cNvGrpSpPr/>
          <p:nvPr/>
        </p:nvGrpSpPr>
        <p:grpSpPr>
          <a:xfrm>
            <a:off x="1403648" y="3284984"/>
            <a:ext cx="288032" cy="360040"/>
            <a:chOff x="1403648" y="3284984"/>
            <a:chExt cx="288032" cy="360040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1547664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403648" y="328498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403648" y="364502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3059832" y="3284984"/>
            <a:ext cx="288032" cy="360040"/>
            <a:chOff x="3059832" y="3284984"/>
            <a:chExt cx="288032" cy="360040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3203848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3059832" y="328498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3059832" y="364502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4716016" y="3284984"/>
            <a:ext cx="288032" cy="360040"/>
            <a:chOff x="4716016" y="3284984"/>
            <a:chExt cx="288032" cy="360040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4788024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4716016" y="328498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716016" y="364502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932040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6804248" y="3284984"/>
            <a:ext cx="288032" cy="360040"/>
            <a:chOff x="4716016" y="3284984"/>
            <a:chExt cx="288032" cy="360040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>
              <a:off x="4788024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4716016" y="328498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4716016" y="364502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4932040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32"/>
          <p:cNvGrpSpPr/>
          <p:nvPr/>
        </p:nvGrpSpPr>
        <p:grpSpPr>
          <a:xfrm>
            <a:off x="1259632" y="4149080"/>
            <a:ext cx="288032" cy="360040"/>
            <a:chOff x="4716016" y="3284984"/>
            <a:chExt cx="288032" cy="360040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>
              <a:off x="4788024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4716016" y="328498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716016" y="364502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4932040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3059832" y="4149080"/>
            <a:ext cx="288032" cy="360040"/>
            <a:chOff x="4716016" y="3284984"/>
            <a:chExt cx="288032" cy="360040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>
              <a:off x="4788024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4716016" y="328498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4716016" y="3645024"/>
              <a:ext cx="288032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4932040" y="3356992"/>
              <a:ext cx="0" cy="21602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1512" y="2924944"/>
            <a:ext cx="4140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 Light" pitchFamily="34" charset="0"/>
              </a:rPr>
              <a:t>Все клёны стали рыжие,</a:t>
            </a:r>
          </a:p>
          <a:p>
            <a:r>
              <a:rPr lang="ru-RU" sz="2800" b="1" dirty="0">
                <a:latin typeface="Calibri Light" pitchFamily="34" charset="0"/>
              </a:rPr>
              <a:t>Но ни один не </a:t>
            </a:r>
            <a:r>
              <a:rPr lang="ru-RU" sz="2800" b="1" dirty="0">
                <a:solidFill>
                  <a:srgbClr val="FF0000"/>
                </a:solidFill>
                <a:latin typeface="Calibri Light" pitchFamily="34" charset="0"/>
              </a:rPr>
              <a:t>дразнится</a:t>
            </a:r>
            <a:r>
              <a:rPr lang="ru-RU" sz="2800" b="1" dirty="0">
                <a:latin typeface="Calibri Light" pitchFamily="34" charset="0"/>
              </a:rPr>
              <a:t>:</a:t>
            </a:r>
          </a:p>
          <a:p>
            <a:r>
              <a:rPr lang="ru-RU" sz="2800" b="1" dirty="0">
                <a:latin typeface="Calibri Light" pitchFamily="34" charset="0"/>
              </a:rPr>
              <a:t>Раз всё равно мы рыжие-</a:t>
            </a:r>
          </a:p>
          <a:p>
            <a:r>
              <a:rPr lang="ru-RU" sz="2800" b="1" dirty="0">
                <a:latin typeface="Calibri Light" pitchFamily="34" charset="0"/>
              </a:rPr>
              <a:t>Кому какая </a:t>
            </a:r>
            <a:r>
              <a:rPr lang="ru-RU" sz="2800" b="1" dirty="0">
                <a:solidFill>
                  <a:srgbClr val="FF0000"/>
                </a:solidFill>
                <a:latin typeface="Calibri Light" pitchFamily="34" charset="0"/>
              </a:rPr>
              <a:t>разница</a:t>
            </a:r>
            <a:r>
              <a:rPr lang="ru-RU" sz="2800" b="1" dirty="0">
                <a:latin typeface="Calibri Light" pitchFamily="34" charset="0"/>
              </a:rPr>
              <a:t>.</a:t>
            </a:r>
          </a:p>
        </p:txBody>
      </p:sp>
      <p:pic>
        <p:nvPicPr>
          <p:cNvPr id="1026" name="Picture 2" descr="http://img-fotki.yandex.ru/get/5108/11411976.9e/0_ce754_b655ae98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4157035" cy="31177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Calibri Light" pitchFamily="34" charset="0"/>
              </a:rPr>
              <a:t>Прочитай скороговорку. </a:t>
            </a:r>
          </a:p>
          <a:p>
            <a:pPr algn="ctr"/>
            <a:r>
              <a:rPr lang="ru-RU" sz="36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Calibri Light" pitchFamily="34" charset="0"/>
              </a:rPr>
              <a:t>Выпиши глаголы. Укажи лицо, время и спряжение этих глаголов.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470775" cy="563562"/>
          </a:xfrm>
        </p:spPr>
        <p:txBody>
          <a:bodyPr/>
          <a:lstStyle/>
          <a:p>
            <a:pPr algn="ctr" eaLnBrk="1" hangingPunct="1"/>
            <a:r>
              <a:rPr lang="ru-RU" sz="4800" b="1" i="1" dirty="0">
                <a:solidFill>
                  <a:srgbClr val="CC6600"/>
                </a:solidFill>
                <a:latin typeface="Calibri" pitchFamily="34" charset="0"/>
              </a:rPr>
              <a:t>Фонетический разбор</a:t>
            </a:r>
          </a:p>
        </p:txBody>
      </p:sp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1138064" y="1371600"/>
            <a:ext cx="190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Учиться</a:t>
            </a:r>
            <a:r>
              <a:rPr lang="ru-RU" sz="2800" b="1"/>
              <a:t>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00264" y="1447800"/>
            <a:ext cx="2895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У – чить - ся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319664" y="1371600"/>
            <a:ext cx="213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[</a:t>
            </a:r>
            <a:r>
              <a:rPr lang="ru-RU" sz="3200" b="1"/>
              <a:t>Уч'ица</a:t>
            </a:r>
            <a:r>
              <a:rPr lang="en-US" sz="2800" b="1"/>
              <a:t>]</a:t>
            </a:r>
            <a:r>
              <a:rPr lang="ru-RU" sz="2800" b="1"/>
              <a:t>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62064" y="2209800"/>
          <a:ext cx="309563" cy="31525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8971">
                <a:tc>
                  <a:txBody>
                    <a:bodyPr/>
                    <a:lstStyle/>
                    <a:p>
                      <a:r>
                        <a:rPr lang="ru-RU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r>
                        <a:rPr lang="ru-RU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r>
                        <a:rPr lang="ru-RU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887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r>
                        <a:rPr lang="ru-RU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229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r>
                        <a:rPr lang="ru-RU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1442864" y="3581400"/>
            <a:ext cx="381000" cy="12192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47864" y="2133600"/>
            <a:ext cx="3567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Гласный, безударный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347864" y="2667000"/>
            <a:ext cx="4557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5563" indent="-55563"/>
            <a:r>
              <a:rPr lang="ru-RU" sz="2400" b="1"/>
              <a:t>Согласный, глухой, мягкий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347864" y="3124200"/>
            <a:ext cx="3657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Гласный, ударный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47864" y="3962400"/>
            <a:ext cx="495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Согласный, глухой, твердый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347864" y="4876800"/>
            <a:ext cx="358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Гласный, безударный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138064" y="5562600"/>
            <a:ext cx="23622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138064" y="5638800"/>
            <a:ext cx="388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7 букв, 5 звуков</a:t>
            </a:r>
          </a:p>
        </p:txBody>
      </p:sp>
      <p:sp>
        <p:nvSpPr>
          <p:cNvPr id="19" name="Овал 18"/>
          <p:cNvSpPr/>
          <p:nvPr/>
        </p:nvSpPr>
        <p:spPr>
          <a:xfrm>
            <a:off x="8377064" y="5791200"/>
            <a:ext cx="1066800" cy="1066800"/>
          </a:xfrm>
          <a:prstGeom prst="ellipse">
            <a:avLst/>
          </a:prstGeom>
          <a:ln/>
          <a:effectLst>
            <a:glow rad="76200">
              <a:schemeClr val="accent2">
                <a:tint val="30000"/>
                <a:shade val="95000"/>
                <a:satMod val="300000"/>
                <a:alpha val="5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  <a:scene3d>
            <a:camera prst="perspectiveContrastingLeftFacing"/>
            <a:lightRig rig="harsh" dir="t">
              <a:rot lat="6000000" lon="6000000" rev="0"/>
            </a:lightRig>
          </a:scene3d>
          <a:sp3d contourW="10000" prstMaterial="metal">
            <a:bevelT w="20000" h="9000" prst="slope"/>
            <a:contourClr>
              <a:schemeClr val="accent2">
                <a:shade val="30000"/>
                <a:satMod val="20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</a:p>
        </p:txBody>
      </p:sp>
      <p:grpSp>
        <p:nvGrpSpPr>
          <p:cNvPr id="2" name="Группа 30"/>
          <p:cNvGrpSpPr>
            <a:grpSpLocks/>
          </p:cNvGrpSpPr>
          <p:nvPr/>
        </p:nvGrpSpPr>
        <p:grpSpPr bwMode="auto">
          <a:xfrm>
            <a:off x="1061864" y="2057400"/>
            <a:ext cx="457200" cy="3403600"/>
            <a:chOff x="457200" y="1524000"/>
            <a:chExt cx="457200" cy="3404175"/>
          </a:xfrm>
        </p:grpSpPr>
        <p:sp>
          <p:nvSpPr>
            <p:cNvPr id="31773" name="TextBox 17"/>
            <p:cNvSpPr txBox="1">
              <a:spLocks noChangeArrowheads="1"/>
            </p:cNvSpPr>
            <p:nvPr/>
          </p:nvSpPr>
          <p:spPr bwMode="auto">
            <a:xfrm>
              <a:off x="457200" y="1524000"/>
              <a:ext cx="457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/>
                <a:t>у</a:t>
              </a:r>
            </a:p>
          </p:txBody>
        </p:sp>
        <p:sp>
          <p:nvSpPr>
            <p:cNvPr id="31774" name="TextBox 19"/>
            <p:cNvSpPr txBox="1">
              <a:spLocks noChangeArrowheads="1"/>
            </p:cNvSpPr>
            <p:nvPr/>
          </p:nvSpPr>
          <p:spPr bwMode="auto">
            <a:xfrm>
              <a:off x="457200" y="1981200"/>
              <a:ext cx="457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/>
                <a:t>ч</a:t>
              </a:r>
            </a:p>
          </p:txBody>
        </p:sp>
        <p:sp>
          <p:nvSpPr>
            <p:cNvPr id="31775" name="TextBox 20"/>
            <p:cNvSpPr txBox="1">
              <a:spLocks noChangeArrowheads="1"/>
            </p:cNvSpPr>
            <p:nvPr/>
          </p:nvSpPr>
          <p:spPr bwMode="auto">
            <a:xfrm>
              <a:off x="457200" y="2438400"/>
              <a:ext cx="457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/>
                <a:t>и</a:t>
              </a:r>
            </a:p>
          </p:txBody>
        </p:sp>
        <p:sp>
          <p:nvSpPr>
            <p:cNvPr id="31776" name="TextBox 21"/>
            <p:cNvSpPr txBox="1">
              <a:spLocks noChangeArrowheads="1"/>
            </p:cNvSpPr>
            <p:nvPr/>
          </p:nvSpPr>
          <p:spPr bwMode="auto">
            <a:xfrm>
              <a:off x="457200" y="2895600"/>
              <a:ext cx="457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/>
                <a:t>т</a:t>
              </a:r>
            </a:p>
          </p:txBody>
        </p:sp>
        <p:sp>
          <p:nvSpPr>
            <p:cNvPr id="31777" name="TextBox 22"/>
            <p:cNvSpPr txBox="1">
              <a:spLocks noChangeArrowheads="1"/>
            </p:cNvSpPr>
            <p:nvPr/>
          </p:nvSpPr>
          <p:spPr bwMode="auto">
            <a:xfrm>
              <a:off x="457200" y="3352800"/>
              <a:ext cx="457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/>
                <a:t>ь</a:t>
              </a:r>
            </a:p>
          </p:txBody>
        </p:sp>
        <p:sp>
          <p:nvSpPr>
            <p:cNvPr id="31778" name="TextBox 23"/>
            <p:cNvSpPr txBox="1">
              <a:spLocks noChangeArrowheads="1"/>
            </p:cNvSpPr>
            <p:nvPr/>
          </p:nvSpPr>
          <p:spPr bwMode="auto">
            <a:xfrm>
              <a:off x="457200" y="3810000"/>
              <a:ext cx="457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/>
                <a:t>с</a:t>
              </a:r>
            </a:p>
          </p:txBody>
        </p:sp>
        <p:sp>
          <p:nvSpPr>
            <p:cNvPr id="31779" name="TextBox 24"/>
            <p:cNvSpPr txBox="1">
              <a:spLocks noChangeArrowheads="1"/>
            </p:cNvSpPr>
            <p:nvPr/>
          </p:nvSpPr>
          <p:spPr bwMode="auto">
            <a:xfrm>
              <a:off x="457200" y="4343400"/>
              <a:ext cx="457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/>
                <a:t>я</a:t>
              </a:r>
            </a:p>
          </p:txBody>
        </p: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71464" y="2057400"/>
            <a:ext cx="76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[</a:t>
            </a:r>
            <a:r>
              <a:rPr lang="ru-RU" sz="3200" b="1"/>
              <a:t>у</a:t>
            </a:r>
            <a:r>
              <a:rPr lang="en-US" sz="3200" b="1"/>
              <a:t>]</a:t>
            </a:r>
            <a:endParaRPr lang="ru-RU" sz="3200" b="1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671464" y="2514600"/>
            <a:ext cx="91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[</a:t>
            </a:r>
            <a:r>
              <a:rPr lang="ru-RU" sz="3200" b="1"/>
              <a:t>ч'</a:t>
            </a:r>
            <a:r>
              <a:rPr lang="en-US" sz="3200" b="1"/>
              <a:t>]</a:t>
            </a:r>
            <a:endParaRPr lang="ru-RU" sz="3200" b="1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671464" y="3048000"/>
            <a:ext cx="83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[</a:t>
            </a:r>
            <a:r>
              <a:rPr lang="ru-RU" sz="3200" b="1"/>
              <a:t>и</a:t>
            </a:r>
            <a:r>
              <a:rPr lang="en-US" sz="3200" b="1"/>
              <a:t>]</a:t>
            </a:r>
            <a:endParaRPr lang="ru-RU" sz="3200" b="1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671464" y="3886200"/>
            <a:ext cx="91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[</a:t>
            </a:r>
            <a:r>
              <a:rPr lang="ru-RU" sz="3200" b="1"/>
              <a:t>ц</a:t>
            </a:r>
            <a:r>
              <a:rPr lang="en-US" sz="3200" b="1"/>
              <a:t>]</a:t>
            </a:r>
            <a:endParaRPr lang="ru-RU" sz="3200" b="1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671464" y="4876800"/>
            <a:ext cx="1066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[</a:t>
            </a:r>
            <a:r>
              <a:rPr lang="ru-RU" sz="3200" b="1"/>
              <a:t>а</a:t>
            </a:r>
            <a:r>
              <a:rPr lang="en-US" sz="3200" b="1"/>
              <a:t>]</a:t>
            </a:r>
            <a:endParaRPr lang="ru-RU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10" grpId="0"/>
      <p:bldP spid="11" grpId="0"/>
      <p:bldP spid="12" grpId="0"/>
      <p:bldP spid="13" grpId="0"/>
      <p:bldP spid="14" grpId="0"/>
      <p:bldP spid="17" grpId="0"/>
      <p:bldP spid="26" grpId="0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2924944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</a:rPr>
              <a:t>Работа с учебником.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642938" y="1715641"/>
            <a:ext cx="850106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4000" i="1" dirty="0" err="1"/>
              <a:t>Тревож</a:t>
            </a:r>
            <a:r>
              <a:rPr lang="ru-RU" sz="4000" i="1" dirty="0"/>
              <a:t>…</a:t>
            </a:r>
            <a:r>
              <a:rPr lang="ru-RU" sz="4000" i="1" dirty="0" err="1"/>
              <a:t>шь</a:t>
            </a:r>
            <a:r>
              <a:rPr lang="ru-RU" sz="4000" i="1" dirty="0"/>
              <a:t> маму, ужина…м в столовой, меша…те Диме, кос…т траву, </a:t>
            </a:r>
            <a:r>
              <a:rPr lang="ru-RU" sz="4000" i="1" dirty="0" err="1">
                <a:cs typeface="Times New Roman" pitchFamily="18" charset="0"/>
              </a:rPr>
              <a:t>угрожа</a:t>
            </a:r>
            <a:r>
              <a:rPr lang="ru-RU" sz="4000" i="1" dirty="0">
                <a:cs typeface="Times New Roman" pitchFamily="18" charset="0"/>
              </a:rPr>
              <a:t>…т жизни, </a:t>
            </a:r>
            <a:endParaRPr lang="ru-RU" sz="4000" dirty="0"/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571500" y="3573016"/>
            <a:ext cx="7858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just">
              <a:tabLst>
                <a:tab pos="685800" algn="l"/>
              </a:tabLst>
            </a:pPr>
            <a:r>
              <a:rPr lang="ru-RU" sz="4000" i="1" dirty="0">
                <a:cs typeface="Times New Roman" pitchFamily="18" charset="0"/>
              </a:rPr>
              <a:t>люб…</a:t>
            </a:r>
            <a:r>
              <a:rPr lang="ru-RU" sz="4000" i="1" dirty="0" err="1">
                <a:cs typeface="Times New Roman" pitchFamily="18" charset="0"/>
              </a:rPr>
              <a:t>шь</a:t>
            </a:r>
            <a:r>
              <a:rPr lang="ru-RU" sz="4000" i="1" dirty="0">
                <a:cs typeface="Times New Roman" pitchFamily="18" charset="0"/>
              </a:rPr>
              <a:t> красоту, </a:t>
            </a:r>
            <a:r>
              <a:rPr lang="ru-RU" sz="4000" i="1" dirty="0" err="1">
                <a:cs typeface="Times New Roman" pitchFamily="18" charset="0"/>
              </a:rPr>
              <a:t>стира</a:t>
            </a:r>
            <a:r>
              <a:rPr lang="ru-RU" sz="4000" i="1" dirty="0">
                <a:cs typeface="Times New Roman" pitchFamily="18" charset="0"/>
              </a:rPr>
              <a:t>…м белье, лета…</a:t>
            </a:r>
            <a:r>
              <a:rPr lang="ru-RU" sz="4000" i="1" dirty="0" err="1">
                <a:cs typeface="Times New Roman" pitchFamily="18" charset="0"/>
              </a:rPr>
              <a:t>шь</a:t>
            </a:r>
            <a:r>
              <a:rPr lang="ru-RU" sz="4000" i="1" dirty="0">
                <a:cs typeface="Times New Roman" pitchFamily="18" charset="0"/>
              </a:rPr>
              <a:t> легко.</a:t>
            </a:r>
            <a:endParaRPr lang="ru-RU" sz="40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28875" y="1501329"/>
            <a:ext cx="357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643688" y="1572766"/>
            <a:ext cx="469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43438" y="2144266"/>
            <a:ext cx="428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00188" y="2715766"/>
            <a:ext cx="428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29313" y="2787204"/>
            <a:ext cx="500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071688" y="3358704"/>
            <a:ext cx="357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429500" y="3358704"/>
            <a:ext cx="357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1875" y="4001641"/>
            <a:ext cx="428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6000" i="1">
                <a:solidFill>
                  <a:srgbClr val="FF0000"/>
                </a:solidFill>
              </a:rPr>
              <a:t>е</a:t>
            </a:r>
          </a:p>
        </p:txBody>
      </p:sp>
      <p:pic>
        <p:nvPicPr>
          <p:cNvPr id="20493" name="Picture 5" descr="http://animo2.ucoz.ru/_ph/14/1/684137293.jpg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5085184"/>
            <a:ext cx="504056" cy="1209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7" descr="http://miranimashek.com/Alfavit/Blik_zolota/vopros.gif">
            <a:hlinkClick r:id="rId4" action="ppaction://hlinksldjump" tooltip="Алгоритм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5115966"/>
            <a:ext cx="792088" cy="113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827584" y="54868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Вставь пропущенную орфограмму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988667" y="477440"/>
            <a:ext cx="3384550" cy="863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b="1" dirty="0">
                <a:latin typeface="Calibri" pitchFamily="34" charset="0"/>
              </a:rPr>
              <a:t>Глагол</a:t>
            </a:r>
          </a:p>
          <a:p>
            <a:pPr algn="ctr"/>
            <a:r>
              <a:rPr lang="ru-RU" sz="2400" b="1" dirty="0">
                <a:latin typeface="Calibri" pitchFamily="34" charset="0"/>
              </a:rPr>
              <a:t>(действие  предмета)</a:t>
            </a:r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4931767" y="1341040"/>
            <a:ext cx="0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996730" y="1772840"/>
            <a:ext cx="1944687" cy="704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Что делать?</a:t>
            </a:r>
          </a:p>
          <a:p>
            <a:pPr algn="ctr"/>
            <a:r>
              <a:rPr lang="ru-RU" sz="2000" b="1">
                <a:latin typeface="Calibri" pitchFamily="34" charset="0"/>
              </a:rPr>
              <a:t>Что сделать?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691680" y="1772840"/>
            <a:ext cx="2089150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>
                <a:latin typeface="Calibri" pitchFamily="34" charset="0"/>
              </a:rPr>
              <a:t>Неопределённая</a:t>
            </a:r>
          </a:p>
          <a:p>
            <a:pPr algn="ctr"/>
            <a:r>
              <a:rPr lang="ru-RU" sz="2000" b="1" dirty="0">
                <a:latin typeface="Calibri" pitchFamily="34" charset="0"/>
              </a:rPr>
              <a:t>форма</a:t>
            </a: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H="1">
            <a:off x="5941417" y="2060178"/>
            <a:ext cx="6477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2196505" y="2780903"/>
            <a:ext cx="2232025" cy="5032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Единственное</a:t>
            </a:r>
          </a:p>
          <a:p>
            <a:pPr algn="ctr"/>
            <a:r>
              <a:rPr lang="ru-RU" sz="2000" b="1">
                <a:latin typeface="Calibri" pitchFamily="34" charset="0"/>
              </a:rPr>
              <a:t>число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004792" y="2780903"/>
            <a:ext cx="2159000" cy="5032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Множественное</a:t>
            </a:r>
          </a:p>
          <a:p>
            <a:pPr algn="ctr"/>
            <a:r>
              <a:rPr lang="ru-RU" sz="2000" b="1">
                <a:latin typeface="Calibri" pitchFamily="34" charset="0"/>
              </a:rPr>
              <a:t>число</a:t>
            </a: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4212630" y="2493565"/>
            <a:ext cx="0" cy="2873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5723930" y="2493565"/>
            <a:ext cx="0" cy="2873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756642" y="3644503"/>
            <a:ext cx="2303190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Настоящее время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349030" y="3644503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Будущее время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723930" y="3644503"/>
            <a:ext cx="2520478" cy="431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Прошедшее время</a:t>
            </a:r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691680" y="4581128"/>
            <a:ext cx="2808287" cy="1079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>
                <a:latin typeface="Calibri" pitchFamily="34" charset="0"/>
              </a:rPr>
              <a:t>         Спрягаются</a:t>
            </a:r>
          </a:p>
          <a:p>
            <a:pPr algn="ctr"/>
            <a:endParaRPr lang="ru-RU" sz="2000" b="1" dirty="0">
              <a:latin typeface="Calibri" pitchFamily="34" charset="0"/>
            </a:endParaRPr>
          </a:p>
          <a:p>
            <a:pPr algn="ctr"/>
            <a:r>
              <a:rPr lang="ru-RU" sz="2000" b="1" dirty="0">
                <a:latin typeface="Calibri" pitchFamily="34" charset="0"/>
              </a:rPr>
              <a:t>1л.           2 л.         3 л.</a:t>
            </a: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4572992" y="4581128"/>
            <a:ext cx="3455988" cy="1657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dirty="0">
                <a:latin typeface="Calibri" pitchFamily="34" charset="0"/>
              </a:rPr>
              <a:t>М.р. – что делал    ?</a:t>
            </a:r>
          </a:p>
          <a:p>
            <a:pPr algn="ctr"/>
            <a:r>
              <a:rPr lang="ru-RU" sz="2000" b="1" dirty="0">
                <a:latin typeface="Calibri" pitchFamily="34" charset="0"/>
              </a:rPr>
              <a:t>Ж.р. – что делала  ?    ед.ч.</a:t>
            </a:r>
          </a:p>
          <a:p>
            <a:pPr algn="ctr"/>
            <a:r>
              <a:rPr lang="ru-RU" sz="2000" b="1" dirty="0">
                <a:latin typeface="Calibri" pitchFamily="34" charset="0"/>
              </a:rPr>
              <a:t>С.р. – что делало  ?</a:t>
            </a:r>
          </a:p>
          <a:p>
            <a:pPr algn="ctr"/>
            <a:endParaRPr lang="ru-RU" sz="2000" b="1" dirty="0">
              <a:latin typeface="Calibri" pitchFamily="34" charset="0"/>
            </a:endParaRPr>
          </a:p>
          <a:p>
            <a:pPr algn="ctr"/>
            <a:r>
              <a:rPr lang="ru-RU" sz="2000" b="1" dirty="0">
                <a:latin typeface="Calibri" pitchFamily="34" charset="0"/>
              </a:rPr>
              <a:t>        - что делали  ? - мн.ч.   </a:t>
            </a:r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>
            <a:off x="3131542" y="3357165"/>
            <a:ext cx="2809875" cy="0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H="1">
            <a:off x="2483842" y="3357165"/>
            <a:ext cx="792163" cy="2873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auto">
          <a:xfrm>
            <a:off x="5796955" y="3357165"/>
            <a:ext cx="863600" cy="2873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9" name="AutoShape 26"/>
          <p:cNvSpPr>
            <a:spLocks/>
          </p:cNvSpPr>
          <p:nvPr/>
        </p:nvSpPr>
        <p:spPr bwMode="auto">
          <a:xfrm rot="16200000">
            <a:off x="2952155" y="3177778"/>
            <a:ext cx="360362" cy="2303462"/>
          </a:xfrm>
          <a:prstGeom prst="leftBrace">
            <a:avLst>
              <a:gd name="adj1" fmla="val 53267"/>
              <a:gd name="adj2" fmla="val 500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0" name="Text Box 37"/>
          <p:cNvSpPr txBox="1">
            <a:spLocks noChangeArrowheads="1"/>
          </p:cNvSpPr>
          <p:nvPr/>
        </p:nvSpPr>
        <p:spPr bwMode="auto">
          <a:xfrm>
            <a:off x="6589117" y="1412478"/>
            <a:ext cx="792163" cy="1311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Calibri" pitchFamily="34" charset="0"/>
              </a:rPr>
              <a:t>- </a:t>
            </a:r>
            <a:r>
              <a:rPr lang="ru-RU" sz="2000" b="1" dirty="0" err="1">
                <a:latin typeface="Calibri" pitchFamily="34" charset="0"/>
              </a:rPr>
              <a:t>ти</a:t>
            </a:r>
            <a:r>
              <a:rPr lang="ru-RU" sz="2000" b="1" dirty="0">
                <a:latin typeface="Calibri" pitchFamily="34" charset="0"/>
              </a:rPr>
              <a:t>  - </a:t>
            </a:r>
            <a:r>
              <a:rPr lang="ru-RU" sz="2000" b="1" dirty="0" err="1">
                <a:latin typeface="Calibri" pitchFamily="34" charset="0"/>
              </a:rPr>
              <a:t>ть</a:t>
            </a:r>
            <a:r>
              <a:rPr lang="ru-RU" sz="2000" b="1" dirty="0">
                <a:latin typeface="Calibri" pitchFamily="34" charset="0"/>
              </a:rPr>
              <a:t>  - </a:t>
            </a:r>
            <a:r>
              <a:rPr lang="ru-RU" sz="2000" b="1" dirty="0" err="1">
                <a:latin typeface="Calibri" pitchFamily="34" charset="0"/>
              </a:rPr>
              <a:t>чь</a:t>
            </a:r>
            <a:r>
              <a:rPr lang="ru-RU" sz="2000" b="1" dirty="0">
                <a:latin typeface="Calibri" pitchFamily="34" charset="0"/>
              </a:rPr>
              <a:t> - </a:t>
            </a:r>
            <a:r>
              <a:rPr lang="ru-RU" sz="2000" b="1" dirty="0" err="1">
                <a:latin typeface="Calibri" pitchFamily="34" charset="0"/>
              </a:rPr>
              <a:t>ся</a:t>
            </a:r>
            <a:endParaRPr lang="ru-RU" sz="2000" b="1" dirty="0">
              <a:latin typeface="Calibri" pitchFamily="34" charset="0"/>
            </a:endParaRPr>
          </a:p>
        </p:txBody>
      </p:sp>
      <p:sp>
        <p:nvSpPr>
          <p:cNvPr id="21" name="Line 41"/>
          <p:cNvSpPr>
            <a:spLocks noChangeShapeType="1"/>
          </p:cNvSpPr>
          <p:nvPr/>
        </p:nvSpPr>
        <p:spPr bwMode="auto">
          <a:xfrm flipH="1">
            <a:off x="6300192" y="4077890"/>
            <a:ext cx="576263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 flipH="1">
            <a:off x="1980605" y="5012928"/>
            <a:ext cx="431800" cy="2889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3" name="Line 28"/>
          <p:cNvSpPr>
            <a:spLocks noChangeShapeType="1"/>
          </p:cNvSpPr>
          <p:nvPr/>
        </p:nvSpPr>
        <p:spPr bwMode="auto">
          <a:xfrm>
            <a:off x="2988667" y="5012928"/>
            <a:ext cx="0" cy="2159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4" name="Line 29"/>
          <p:cNvSpPr>
            <a:spLocks noChangeShapeType="1"/>
          </p:cNvSpPr>
          <p:nvPr/>
        </p:nvSpPr>
        <p:spPr bwMode="auto">
          <a:xfrm>
            <a:off x="3564930" y="5012928"/>
            <a:ext cx="358775" cy="2159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auto">
          <a:xfrm>
            <a:off x="6444208" y="5949280"/>
            <a:ext cx="215900" cy="215900"/>
          </a:xfrm>
          <a:prstGeom prst="rect">
            <a:avLst/>
          </a:prstGeom>
          <a:noFill/>
          <a:ln w="127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auto">
          <a:xfrm>
            <a:off x="6588224" y="5013176"/>
            <a:ext cx="215900" cy="215900"/>
          </a:xfrm>
          <a:prstGeom prst="rect">
            <a:avLst/>
          </a:prstGeom>
          <a:noFill/>
          <a:ln w="127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auto">
          <a:xfrm>
            <a:off x="6948264" y="5301208"/>
            <a:ext cx="215900" cy="215900"/>
          </a:xfrm>
          <a:prstGeom prst="rect">
            <a:avLst/>
          </a:prstGeom>
          <a:noFill/>
          <a:ln w="127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8" name="Rectangle 33"/>
          <p:cNvSpPr>
            <a:spLocks noChangeArrowheads="1"/>
          </p:cNvSpPr>
          <p:nvPr/>
        </p:nvSpPr>
        <p:spPr bwMode="auto">
          <a:xfrm>
            <a:off x="7020272" y="4725144"/>
            <a:ext cx="215900" cy="215900"/>
          </a:xfrm>
          <a:prstGeom prst="rect">
            <a:avLst/>
          </a:prstGeom>
          <a:noFill/>
          <a:ln w="1270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sun004.gif"/>
          <p:cNvPicPr>
            <a:picLocks noChangeAspect="1" noChangeArrowheads="1"/>
          </p:cNvPicPr>
          <p:nvPr/>
        </p:nvPicPr>
        <p:blipFill>
          <a:blip r:embed="rId2" cstate="print"/>
          <a:srcRect l="3120" t="3095" r="1704" b="2507"/>
          <a:stretch>
            <a:fillRect/>
          </a:stretch>
        </p:blipFill>
        <p:spPr bwMode="auto">
          <a:xfrm>
            <a:off x="611560" y="1700808"/>
            <a:ext cx="4392488" cy="4392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436096" y="1937352"/>
            <a:ext cx="2786063" cy="100012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3223236"/>
            <a:ext cx="2786063" cy="10001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4509120"/>
            <a:ext cx="2786063" cy="1214446"/>
          </a:xfrm>
          <a:prstGeom prst="rect">
            <a:avLst/>
          </a:prstGeom>
          <a:solidFill>
            <a:srgbClr val="33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10" name="TextBox 9"/>
          <p:cNvSpPr txBox="1"/>
          <p:nvPr/>
        </p:nvSpPr>
        <p:spPr>
          <a:xfrm flipH="1">
            <a:off x="5650410" y="215166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Грустное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5650410" y="336611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Веселое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5436096" y="4653136"/>
            <a:ext cx="2820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Моё настроение улучшилось!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764704"/>
            <a:ext cx="5840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Моё настроение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sun004.gif"/>
          <p:cNvPicPr>
            <a:picLocks noChangeAspect="1" noChangeArrowheads="1"/>
          </p:cNvPicPr>
          <p:nvPr/>
        </p:nvPicPr>
        <p:blipFill>
          <a:blip r:embed="rId2" cstate="print"/>
          <a:srcRect l="3120" t="3095" r="1704" b="2507"/>
          <a:stretch>
            <a:fillRect/>
          </a:stretch>
        </p:blipFill>
        <p:spPr bwMode="auto">
          <a:xfrm>
            <a:off x="611560" y="1700808"/>
            <a:ext cx="4392488" cy="43924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436096" y="1937352"/>
            <a:ext cx="2786063" cy="100012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3223236"/>
            <a:ext cx="2786063" cy="10001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4509120"/>
            <a:ext cx="2786063" cy="1214446"/>
          </a:xfrm>
          <a:prstGeom prst="rect">
            <a:avLst/>
          </a:prstGeom>
          <a:solidFill>
            <a:srgbClr val="33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10" name="TextBox 9"/>
          <p:cNvSpPr txBox="1"/>
          <p:nvPr/>
        </p:nvSpPr>
        <p:spPr>
          <a:xfrm flipH="1">
            <a:off x="5650410" y="215166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Грустное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5650410" y="336611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Веселое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5436096" y="4509120"/>
            <a:ext cx="2820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Думаю, что настроение улучшится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764704"/>
            <a:ext cx="5840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Моё настроение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zku.ru/img/head.jpg"/>
          <p:cNvPicPr>
            <a:picLocks noChangeAspect="1" noChangeArrowheads="1"/>
          </p:cNvPicPr>
          <p:nvPr/>
        </p:nvPicPr>
        <p:blipFill>
          <a:blip r:embed="rId2" cstate="print"/>
          <a:srcRect l="47286" r="20952"/>
          <a:stretch>
            <a:fillRect/>
          </a:stretch>
        </p:blipFill>
        <p:spPr bwMode="auto">
          <a:xfrm>
            <a:off x="321842" y="332656"/>
            <a:ext cx="8498630" cy="4349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93564" y="2967335"/>
            <a:ext cx="6156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15616" y="836712"/>
            <a:ext cx="727280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Спинки, тетради и ручки,     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улыбку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43608" y="4221088"/>
            <a:ext cx="525658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Выпрямили, приготовили, подарите.</a:t>
            </a:r>
          </a:p>
        </p:txBody>
      </p:sp>
      <p:pic>
        <p:nvPicPr>
          <p:cNvPr id="9" name="Рисунок 8" descr="151138_14136306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499992" y="548680"/>
            <a:ext cx="4464496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7484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/>
              <a:t> Глагол – это… </a:t>
            </a:r>
          </a:p>
          <a:p>
            <a:r>
              <a:rPr lang="ru-RU" sz="2800" dirty="0"/>
              <a:t>	Которая обозначает   … </a:t>
            </a:r>
          </a:p>
          <a:p>
            <a:r>
              <a:rPr lang="ru-RU" sz="2800" dirty="0"/>
              <a:t>	И отвечает на вопросы    … </a:t>
            </a:r>
          </a:p>
          <a:p>
            <a:r>
              <a:rPr lang="ru-RU" sz="2800" dirty="0"/>
              <a:t>	Глаголы бывают … и  … вида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 Начальная форма глагола называется … </a:t>
            </a:r>
          </a:p>
          <a:p>
            <a:r>
              <a:rPr lang="ru-RU" sz="2800" dirty="0"/>
              <a:t>	Эти глаголы оканчиваются на  … </a:t>
            </a:r>
          </a:p>
          <a:p>
            <a:r>
              <a:rPr lang="ru-RU" sz="2800" dirty="0"/>
              <a:t>	Глаголы бывают в форме …, …, … времени </a:t>
            </a:r>
          </a:p>
          <a:p>
            <a:r>
              <a:rPr lang="ru-RU" sz="2800" dirty="0"/>
              <a:t>	В настоящем и будущем времени глаголы изменяются по … и … </a:t>
            </a:r>
          </a:p>
          <a:p>
            <a:r>
              <a:rPr lang="ru-RU" sz="2800" dirty="0"/>
              <a:t>	А в прошедшем времени по…(в ед.ч) и …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Не с глаголом…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/>
              <a:t> После шипящих в глаголах пишется…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Ольга\Рабочий стол\картинки\детские картинки-блестяшки анимашки\cdolls11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6060"/>
            <a:ext cx="9144000" cy="5763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476375" y="1196975"/>
            <a:ext cx="6264275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1" u="none" strike="noStrike" kern="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Двенадцатое апреля.</a:t>
            </a:r>
            <a:br>
              <a:rPr kumimoji="0" lang="ru-RU" sz="4400" b="1" i="1" u="none" strike="noStrike" kern="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</a:br>
            <a:endParaRPr kumimoji="0" lang="ru-RU" sz="4400" b="0" i="1" u="none" strike="noStrike" kern="0" cap="none" spc="0" normalizeH="0" baseline="0" noProof="0" dirty="0">
              <a:ln>
                <a:noFill/>
              </a:ln>
              <a:solidFill>
                <a:srgbClr val="EAEAEA"/>
              </a:solidFill>
              <a:effectLst/>
              <a:uLnTx/>
              <a:uFillTx/>
              <a:latin typeface="Calibri" pitchFamily="34" charset="0"/>
              <a:ea typeface="+mj-ea"/>
              <a:cs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979613" y="1773238"/>
            <a:ext cx="5184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i="1" dirty="0">
                <a:solidFill>
                  <a:srgbClr val="EAEAEA"/>
                </a:solidFill>
                <a:latin typeface="Calibri" pitchFamily="34" charset="0"/>
              </a:rPr>
              <a:t>Кла</a:t>
            </a:r>
            <a:r>
              <a:rPr lang="ru-RU" sz="4000" i="1" u="sng" dirty="0">
                <a:solidFill>
                  <a:srgbClr val="EAEAEA"/>
                </a:solidFill>
                <a:latin typeface="Calibri" pitchFamily="34" charset="0"/>
              </a:rPr>
              <a:t>сс</a:t>
            </a:r>
            <a:r>
              <a:rPr lang="ru-RU" sz="4000" i="1" dirty="0">
                <a:solidFill>
                  <a:srgbClr val="EAEAEA"/>
                </a:solidFill>
                <a:latin typeface="Calibri" pitchFamily="34" charset="0"/>
              </a:rPr>
              <a:t>н</a:t>
            </a:r>
            <a:r>
              <a:rPr lang="ru-RU" sz="4000" i="1" dirty="0">
                <a:solidFill>
                  <a:srgbClr val="F8F8F8"/>
                </a:solidFill>
                <a:latin typeface="Calibri" pitchFamily="34" charset="0"/>
              </a:rPr>
              <a:t>ая </a:t>
            </a:r>
            <a:r>
              <a:rPr lang="ru-RU" sz="4000" i="1" dirty="0">
                <a:solidFill>
                  <a:srgbClr val="EAEAEA"/>
                </a:solidFill>
                <a:latin typeface="Calibri" pitchFamily="34" charset="0"/>
              </a:rPr>
              <a:t>   р</a:t>
            </a:r>
            <a:r>
              <a:rPr lang="ru-RU" sz="4000" i="1" dirty="0">
                <a:solidFill>
                  <a:srgbClr val="FFFF00"/>
                </a:solidFill>
                <a:latin typeface="Calibri" pitchFamily="34" charset="0"/>
              </a:rPr>
              <a:t>а</a:t>
            </a:r>
            <a:r>
              <a:rPr lang="ru-RU" sz="4000" i="1" dirty="0">
                <a:solidFill>
                  <a:srgbClr val="EAEAEA"/>
                </a:solidFill>
                <a:latin typeface="Calibri" pitchFamily="34" charset="0"/>
              </a:rPr>
              <a:t>бота.</a:t>
            </a:r>
            <a:endParaRPr lang="ru-RU" sz="4000" dirty="0">
              <a:solidFill>
                <a:srgbClr val="EAEAEA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52C3FAE-60DE-4225-BDA4-7880BB96FB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60388" y="0"/>
            <a:ext cx="3538537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СПАСТИ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539873E-050E-47D3-961A-EC2146CA3EF9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0" y="1417638"/>
            <a:ext cx="1441450" cy="45259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Я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Ты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Он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Мы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Вы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Они</a:t>
            </a:r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D1E55C9C-916B-4F78-AED2-522B12DD4EE3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262063" y="1417638"/>
            <a:ext cx="2519362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600" b="1" dirty="0">
                <a:latin typeface="Comic Sans MS" panose="030F0702030302020204" pitchFamily="66" charset="0"/>
              </a:rPr>
              <a:t>спасу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latin typeface="Comic Sans MS" panose="030F0702030302020204" pitchFamily="66" charset="0"/>
              </a:rPr>
              <a:t>спасёшь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latin typeface="Comic Sans MS" panose="030F0702030302020204" pitchFamily="66" charset="0"/>
              </a:rPr>
              <a:t>спасёт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latin typeface="Comic Sans MS" panose="030F0702030302020204" pitchFamily="66" charset="0"/>
              </a:rPr>
              <a:t>спасём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latin typeface="Comic Sans MS" panose="030F0702030302020204" pitchFamily="66" charset="0"/>
              </a:rPr>
              <a:t>спасёте</a:t>
            </a:r>
          </a:p>
          <a:p>
            <a:pPr eaLnBrk="1" hangingPunct="1">
              <a:buFontTx/>
              <a:buNone/>
            </a:pPr>
            <a:r>
              <a:rPr lang="ru-RU" altLang="ru-RU" sz="3600" b="1" dirty="0">
                <a:latin typeface="Comic Sans MS" panose="030F0702030302020204" pitchFamily="66" charset="0"/>
              </a:rPr>
              <a:t>Спасут</a:t>
            </a:r>
          </a:p>
          <a:p>
            <a:pPr eaLnBrk="1" hangingPunct="1">
              <a:buFontTx/>
              <a:buNone/>
            </a:pPr>
            <a:r>
              <a:rPr lang="en-US" altLang="ru-RU" sz="3600" b="1" dirty="0">
                <a:latin typeface="Comic Sans MS" panose="030F0702030302020204" pitchFamily="66" charset="0"/>
              </a:rPr>
              <a:t>I </a:t>
            </a:r>
            <a:r>
              <a:rPr lang="ru-RU" altLang="ru-RU" sz="3600" b="1" dirty="0" err="1">
                <a:latin typeface="Comic Sans MS" panose="030F0702030302020204" pitchFamily="66" charset="0"/>
              </a:rPr>
              <a:t>спр</a:t>
            </a:r>
            <a:r>
              <a:rPr lang="ru-RU" altLang="ru-RU" sz="3600" b="1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8197" name="Rectangle 9">
            <a:extLst>
              <a:ext uri="{FF2B5EF4-FFF2-40B4-BE49-F238E27FC236}">
                <a16:creationId xmlns:a16="http://schemas.microsoft.com/office/drawing/2014/main" id="{40FB5A4A-71CD-4471-8A93-5A832053C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450" y="3524250"/>
            <a:ext cx="7112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8" name="Rectangle 10">
            <a:extLst>
              <a:ext uri="{FF2B5EF4-FFF2-40B4-BE49-F238E27FC236}">
                <a16:creationId xmlns:a16="http://schemas.microsoft.com/office/drawing/2014/main" id="{5078FE2A-0243-42EA-ABF7-840ADE6E9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450" y="1600200"/>
            <a:ext cx="377825" cy="4794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9" name="Rectangle 11">
            <a:extLst>
              <a:ext uri="{FF2B5EF4-FFF2-40B4-BE49-F238E27FC236}">
                <a16:creationId xmlns:a16="http://schemas.microsoft.com/office/drawing/2014/main" id="{B55E79AB-F195-4833-9059-79944C5AF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450" y="2205038"/>
            <a:ext cx="88265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0" name="Rectangle 12">
            <a:extLst>
              <a:ext uri="{FF2B5EF4-FFF2-40B4-BE49-F238E27FC236}">
                <a16:creationId xmlns:a16="http://schemas.microsoft.com/office/drawing/2014/main" id="{1A5A177D-852B-4A7D-B6AE-E6DBD956F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450" y="2857500"/>
            <a:ext cx="50482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1" name="Rectangle 13">
            <a:extLst>
              <a:ext uri="{FF2B5EF4-FFF2-40B4-BE49-F238E27FC236}">
                <a16:creationId xmlns:a16="http://schemas.microsoft.com/office/drawing/2014/main" id="{BF53C331-7D39-4DBF-87F3-6F203A0E1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450" y="4149725"/>
            <a:ext cx="8636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2" name="Rectangle 14">
            <a:extLst>
              <a:ext uri="{FF2B5EF4-FFF2-40B4-BE49-F238E27FC236}">
                <a16:creationId xmlns:a16="http://schemas.microsoft.com/office/drawing/2014/main" id="{6AF05545-83AF-40AD-974B-9525CC3DD2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450" y="4760913"/>
            <a:ext cx="574675" cy="5048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3031A8C1-290B-4CD4-9922-0E20A325F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6325" y="80963"/>
            <a:ext cx="332263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j-ea"/>
                <a:cs typeface="+mj-cs"/>
              </a:rPr>
              <a:t>ЛЕТЕТЬ</a:t>
            </a:r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EA4D82E5-D370-4A24-AD64-3B558133B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9650" y="1417638"/>
            <a:ext cx="14414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Я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Ты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Он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Мы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Вы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Они</a:t>
            </a:r>
          </a:p>
        </p:txBody>
      </p:sp>
      <p:sp>
        <p:nvSpPr>
          <p:cNvPr id="8205" name="Прямоугольник 14">
            <a:extLst>
              <a:ext uri="{FF2B5EF4-FFF2-40B4-BE49-F238E27FC236}">
                <a16:creationId xmlns:a16="http://schemas.microsoft.com/office/drawing/2014/main" id="{95E9D529-6FFE-46D3-87EB-E2F60385D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7900" y="1417638"/>
            <a:ext cx="24749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3600" b="1">
              <a:latin typeface="Comic Sans MS" panose="030F0702030302020204" pitchFamily="66" charset="0"/>
            </a:endParaRPr>
          </a:p>
          <a:p>
            <a:pPr eaLnBrk="1" hangingPunct="1"/>
            <a:endParaRPr lang="ru-RU" altLang="ru-RU" sz="3600" b="1">
              <a:latin typeface="Comic Sans MS" panose="030F0702030302020204" pitchFamily="66" charset="0"/>
            </a:endParaRPr>
          </a:p>
        </p:txBody>
      </p:sp>
      <p:sp>
        <p:nvSpPr>
          <p:cNvPr id="8206" name="Прямоугольник 15">
            <a:extLst>
              <a:ext uri="{FF2B5EF4-FFF2-40B4-BE49-F238E27FC236}">
                <a16:creationId xmlns:a16="http://schemas.microsoft.com/office/drawing/2014/main" id="{B3B12DE1-179A-411F-BA10-D2A29CE61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0600" y="1417638"/>
            <a:ext cx="2655888" cy="4635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3600" b="1" dirty="0">
                <a:latin typeface="Comic Sans MS" panose="030F0702030302020204" pitchFamily="66" charset="0"/>
              </a:rPr>
              <a:t>лечу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3600" b="1" dirty="0">
                <a:latin typeface="Comic Sans MS" panose="030F0702030302020204" pitchFamily="66" charset="0"/>
              </a:rPr>
              <a:t>летишь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3600" b="1" dirty="0">
                <a:latin typeface="Comic Sans MS" panose="030F0702030302020204" pitchFamily="66" charset="0"/>
              </a:rPr>
              <a:t>летит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3600" b="1" dirty="0">
                <a:latin typeface="Comic Sans MS" panose="030F0702030302020204" pitchFamily="66" charset="0"/>
              </a:rPr>
              <a:t>летим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3600" b="1" dirty="0">
                <a:latin typeface="Comic Sans MS" panose="030F0702030302020204" pitchFamily="66" charset="0"/>
              </a:rPr>
              <a:t>летите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3600" b="1" dirty="0">
                <a:latin typeface="Comic Sans MS" panose="030F0702030302020204" pitchFamily="66" charset="0"/>
              </a:rPr>
              <a:t>Летят</a:t>
            </a:r>
            <a:endParaRPr lang="en-US" altLang="ru-RU" sz="3600" b="1" dirty="0">
              <a:latin typeface="Comic Sans MS" panose="030F0702030302020204" pitchFamily="66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ru-RU" sz="3600" b="1" dirty="0">
                <a:latin typeface="Comic Sans MS" panose="030F0702030302020204" pitchFamily="66" charset="0"/>
              </a:rPr>
              <a:t>II</a:t>
            </a:r>
            <a:r>
              <a:rPr lang="ru-RU" altLang="ru-RU" sz="3600" b="1" dirty="0">
                <a:latin typeface="Comic Sans MS" panose="030F0702030302020204" pitchFamily="66" charset="0"/>
              </a:rPr>
              <a:t> </a:t>
            </a:r>
            <a:r>
              <a:rPr lang="ru-RU" altLang="ru-RU" sz="3600" b="1" dirty="0" err="1">
                <a:latin typeface="Comic Sans MS" panose="030F0702030302020204" pitchFamily="66" charset="0"/>
              </a:rPr>
              <a:t>спр</a:t>
            </a:r>
            <a:r>
              <a:rPr lang="ru-RU" altLang="ru-RU" sz="3600" b="1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8207" name="Rectangle 10">
            <a:extLst>
              <a:ext uri="{FF2B5EF4-FFF2-40B4-BE49-F238E27FC236}">
                <a16:creationId xmlns:a16="http://schemas.microsoft.com/office/drawing/2014/main" id="{A7306016-A965-4E23-910E-CD11251C2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013" y="1600200"/>
            <a:ext cx="377825" cy="4794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8" name="Rectangle 11">
            <a:extLst>
              <a:ext uri="{FF2B5EF4-FFF2-40B4-BE49-F238E27FC236}">
                <a16:creationId xmlns:a16="http://schemas.microsoft.com/office/drawing/2014/main" id="{16789224-76D9-4386-B61C-E80968949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4513" y="2185988"/>
            <a:ext cx="88265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9" name="Rectangle 12">
            <a:extLst>
              <a:ext uri="{FF2B5EF4-FFF2-40B4-BE49-F238E27FC236}">
                <a16:creationId xmlns:a16="http://schemas.microsoft.com/office/drawing/2014/main" id="{63F62E17-C0A3-479E-B024-5B275040F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4513" y="2857500"/>
            <a:ext cx="50482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10" name="Rectangle 12">
            <a:extLst>
              <a:ext uri="{FF2B5EF4-FFF2-40B4-BE49-F238E27FC236}">
                <a16:creationId xmlns:a16="http://schemas.microsoft.com/office/drawing/2014/main" id="{2FDF6AE0-311C-4251-A5AC-4B90824DD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4513" y="3524250"/>
            <a:ext cx="69215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11" name="Rectangle 13">
            <a:extLst>
              <a:ext uri="{FF2B5EF4-FFF2-40B4-BE49-F238E27FC236}">
                <a16:creationId xmlns:a16="http://schemas.microsoft.com/office/drawing/2014/main" id="{DB541F22-E090-42E4-9EEE-8871139FC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4149725"/>
            <a:ext cx="8636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12" name="Rectangle 14">
            <a:extLst>
              <a:ext uri="{FF2B5EF4-FFF2-40B4-BE49-F238E27FC236}">
                <a16:creationId xmlns:a16="http://schemas.microsoft.com/office/drawing/2014/main" id="{16596AAD-0E74-43E0-AB84-B75B9DC5E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4760913"/>
            <a:ext cx="574675" cy="5048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8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2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2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94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26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760"/>
                            </p:stCondLst>
                            <p:childTnLst>
                              <p:par>
                                <p:cTn id="5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880"/>
                            </p:stCondLst>
                            <p:childTnLst>
                              <p:par>
                                <p:cTn id="6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16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660"/>
                            </p:stCondLst>
                            <p:childTnLst>
                              <p:par>
                                <p:cTn id="7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780"/>
                            </p:stCondLst>
                            <p:childTnLst>
                              <p:par>
                                <p:cTn id="7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06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560"/>
                            </p:stCondLst>
                            <p:childTnLst>
                              <p:par>
                                <p:cTn id="9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3680"/>
                            </p:stCondLst>
                            <p:childTnLst>
                              <p:par>
                                <p:cTn id="9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0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4660"/>
                            </p:stCondLst>
                            <p:childTnLst>
                              <p:par>
                                <p:cTn id="11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6" dur="80"/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7" dur="80"/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80"/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94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0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0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0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5440"/>
                            </p:stCondLst>
                            <p:childTnLst>
                              <p:par>
                                <p:cTn id="1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5940"/>
                            </p:stCondLst>
                            <p:childTnLst>
                              <p:par>
                                <p:cTn id="13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6020"/>
                            </p:stCondLst>
                            <p:childTnLst>
                              <p:par>
                                <p:cTn id="13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0" dur="80"/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1" dur="80"/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80"/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6220"/>
                            </p:stCondLst>
                            <p:childTnLst>
                              <p:par>
                                <p:cTn id="1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6720"/>
                            </p:stCondLst>
                            <p:childTnLst>
                              <p:par>
                                <p:cTn id="15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2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3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6840"/>
                            </p:stCondLst>
                            <p:childTnLst>
                              <p:par>
                                <p:cTn id="15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8" dur="80"/>
                                        <p:tgtEl>
                                          <p:spTgt spid="8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9" dur="80"/>
                                        <p:tgtEl>
                                          <p:spTgt spid="8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80"/>
                                        <p:tgtEl>
                                          <p:spTgt spid="8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7120"/>
                            </p:stCondLst>
                            <p:childTnLst>
                              <p:par>
                                <p:cTn id="1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7620"/>
                            </p:stCondLst>
                            <p:childTnLst>
                              <p:par>
                                <p:cTn id="16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0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1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7740"/>
                            </p:stCondLst>
                            <p:childTnLst>
                              <p:par>
                                <p:cTn id="17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6" dur="80"/>
                                        <p:tgtEl>
                                          <p:spTgt spid="8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7" dur="80"/>
                                        <p:tgtEl>
                                          <p:spTgt spid="8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80"/>
                                        <p:tgtEl>
                                          <p:spTgt spid="8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7980"/>
                            </p:stCondLst>
                            <p:childTnLst>
                              <p:par>
                                <p:cTn id="1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8480"/>
                            </p:stCondLst>
                            <p:childTnLst>
                              <p:par>
                                <p:cTn id="18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8" dur="8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9" dur="8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8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19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4" dur="80"/>
                                        <p:tgtEl>
                                          <p:spTgt spid="8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5" dur="80"/>
                                        <p:tgtEl>
                                          <p:spTgt spid="8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80"/>
                                        <p:tgtEl>
                                          <p:spTgt spid="8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8840"/>
                            </p:stCondLst>
                            <p:childTnLst>
                              <p:par>
                                <p:cTn id="1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 nodeType="afterGroup">
                            <p:stCondLst>
                              <p:cond delay="9340"/>
                            </p:stCondLst>
                            <p:childTnLst>
                              <p:par>
                                <p:cTn id="20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6" dur="8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7" dur="8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8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 nodeType="afterGroup">
                            <p:stCondLst>
                              <p:cond delay="9460"/>
                            </p:stCondLst>
                            <p:childTnLst>
                              <p:par>
                                <p:cTn id="2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2" dur="80"/>
                                        <p:tgtEl>
                                          <p:spTgt spid="8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3" dur="80"/>
                                        <p:tgtEl>
                                          <p:spTgt spid="8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" dur="80"/>
                                        <p:tgtEl>
                                          <p:spTgt spid="8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 nodeType="afterGroup">
                            <p:stCondLst>
                              <p:cond delay="9740"/>
                            </p:stCondLst>
                            <p:childTnLst>
                              <p:par>
                                <p:cTn id="2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 nodeType="afterGroup">
                            <p:stCondLst>
                              <p:cond delay="10240"/>
                            </p:stCondLst>
                            <p:childTnLst>
                              <p:par>
                                <p:cTn id="2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4" dur="8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5" dur="8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6" dur="8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2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0" dur="80"/>
                                        <p:tgtEl>
                                          <p:spTgt spid="82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1" dur="80"/>
                                        <p:tgtEl>
                                          <p:spTgt spid="82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2" dur="80"/>
                                        <p:tgtEl>
                                          <p:spTgt spid="82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0640"/>
                            </p:stCondLst>
                            <p:childTnLst>
                              <p:par>
                                <p:cTn id="2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8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8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8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 nodeType="afterGroup">
                            <p:stCondLst>
                              <p:cond delay="11140"/>
                            </p:stCondLst>
                            <p:childTnLst>
                              <p:par>
                                <p:cTn id="2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  <p:bldP spid="8207" grpId="0" animBg="1"/>
      <p:bldP spid="8208" grpId="0" animBg="1"/>
      <p:bldP spid="8209" grpId="0" animBg="1"/>
      <p:bldP spid="8210" grpId="0" animBg="1"/>
      <p:bldP spid="8211" grpId="0" animBg="1"/>
      <p:bldP spid="82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0C154-6776-412A-BE96-10808CD16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C7D57A-6A2C-458B-837B-E97B4951D3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851104" cy="4525963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4400" dirty="0" err="1"/>
              <a:t>Звен</a:t>
            </a:r>
            <a:r>
              <a:rPr lang="ru-RU" sz="4400" dirty="0"/>
              <a:t>.. т  веселые ручейки.(  </a:t>
            </a:r>
            <a:r>
              <a:rPr lang="en-US" sz="4400" dirty="0"/>
              <a:t>II </a:t>
            </a:r>
            <a:r>
              <a:rPr lang="ru-RU" sz="4400" dirty="0"/>
              <a:t> </a:t>
            </a:r>
            <a:r>
              <a:rPr lang="ru-RU" sz="4400" dirty="0" err="1"/>
              <a:t>спр</a:t>
            </a:r>
            <a:r>
              <a:rPr lang="ru-RU" sz="4400" dirty="0"/>
              <a:t>.)</a:t>
            </a:r>
          </a:p>
          <a:p>
            <a:r>
              <a:rPr lang="ru-RU" sz="4400" dirty="0"/>
              <a:t>Уже цвет.. т  подснежник.( </a:t>
            </a:r>
            <a:r>
              <a:rPr lang="en-US" sz="4400" dirty="0"/>
              <a:t>I </a:t>
            </a:r>
            <a:r>
              <a:rPr lang="ru-RU" sz="4400" dirty="0" err="1"/>
              <a:t>спр</a:t>
            </a:r>
            <a:r>
              <a:rPr lang="ru-RU" sz="4400" dirty="0"/>
              <a:t>.)</a:t>
            </a:r>
          </a:p>
          <a:p>
            <a:r>
              <a:rPr lang="ru-RU" sz="4400" dirty="0"/>
              <a:t>Береза </a:t>
            </a:r>
            <a:r>
              <a:rPr lang="ru-RU" sz="4400" dirty="0" err="1"/>
              <a:t>распуска</a:t>
            </a:r>
            <a:r>
              <a:rPr lang="ru-RU" sz="4400" dirty="0"/>
              <a:t>..т свои клейкие листочки.</a:t>
            </a:r>
          </a:p>
        </p:txBody>
      </p:sp>
    </p:spTree>
    <p:extLst>
      <p:ext uri="{BB962C8B-B14F-4D97-AF65-F5344CB8AC3E}">
        <p14:creationId xmlns:p14="http://schemas.microsoft.com/office/powerpoint/2010/main" val="4157361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536" y="40466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Calibri Light" pitchFamily="34" charset="0"/>
              </a:rPr>
              <a:t>Зачем нам определять спряжение глагола?</a:t>
            </a:r>
          </a:p>
        </p:txBody>
      </p:sp>
      <p:pic>
        <p:nvPicPr>
          <p:cNvPr id="137218" name="Picture 2" descr="https://im3-tub-ru.yandex.net/i?id=21d87fa2828beb148046d3779b0c27f3-l&amp;n=13"/>
          <p:cNvPicPr>
            <a:picLocks noChangeAspect="1" noChangeArrowheads="1"/>
          </p:cNvPicPr>
          <p:nvPr/>
        </p:nvPicPr>
        <p:blipFill>
          <a:blip r:embed="rId2" cstate="print"/>
          <a:srcRect l="21600" r="18401"/>
          <a:stretch>
            <a:fillRect/>
          </a:stretch>
        </p:blipFill>
        <p:spPr bwMode="auto">
          <a:xfrm>
            <a:off x="7020272" y="3429000"/>
            <a:ext cx="1800200" cy="304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67544" y="1988840"/>
            <a:ext cx="67691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dirty="0">
                <a:latin typeface="Segoe Script" pitchFamily="34" charset="0"/>
              </a:rPr>
              <a:t>Это необходимо для того,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dirty="0">
                <a:latin typeface="Segoe Script" pitchFamily="34" charset="0"/>
              </a:rPr>
              <a:t>           чтобы правильно написать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b="1" u="sng" dirty="0">
                <a:solidFill>
                  <a:srgbClr val="FF0000"/>
                </a:solidFill>
                <a:latin typeface="Segoe Script" pitchFamily="34" charset="0"/>
              </a:rPr>
              <a:t>безударное личное   окончание</a:t>
            </a:r>
            <a:r>
              <a:rPr lang="ru-RU" sz="4800" b="1" u="sng" dirty="0">
                <a:solidFill>
                  <a:schemeClr val="accent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20688"/>
            <a:ext cx="728988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Правописание </a:t>
            </a:r>
          </a:p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безударных </a:t>
            </a:r>
          </a:p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личных </a:t>
            </a:r>
          </a:p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окончаний глаголов.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7113" y="620688"/>
            <a:ext cx="23775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ound rectangle bevel">
  <a:themeElements>
    <a:clrScheme name="round rectangle bevel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slant bevel">
  <a:themeElements>
    <a:clrScheme name="slant beve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slant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ant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ant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ant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ant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ant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ant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ant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ant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ant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ant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ant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ant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ant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ant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ant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ant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slant bevel">
  <a:themeElements>
    <a:clrScheme name="1_slant beve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slant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lant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nt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nt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nt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nt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nt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nt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nt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nt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nt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nt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nt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nt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nt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ant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ant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7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8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9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0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1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2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3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round rectangle bevel">
  <a:themeElements>
    <a:clrScheme name="1_round rectangle bevel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olormaster">
  <a:themeElements>
    <a:clrScheme name="3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colormaster">
  <a:themeElements>
    <a:clrScheme name="4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round rectangle bevel">
  <a:themeElements>
    <a:clrScheme name="2_round rectangle beve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colormaster">
  <a:themeElements>
    <a:clrScheme name="5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colormaster">
  <a:themeElements>
    <a:clrScheme name="6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1599</Template>
  <TotalTime>2375</TotalTime>
  <Words>530</Words>
  <Application>Microsoft Office PowerPoint</Application>
  <PresentationFormat>Экран (4:3)</PresentationFormat>
  <Paragraphs>145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20</vt:i4>
      </vt:variant>
    </vt:vector>
  </HeadingPairs>
  <TitlesOfParts>
    <vt:vector size="46" baseType="lpstr">
      <vt:lpstr>Arial</vt:lpstr>
      <vt:lpstr>Calibri</vt:lpstr>
      <vt:lpstr>Calibri Light</vt:lpstr>
      <vt:lpstr>Comic Sans MS</vt:lpstr>
      <vt:lpstr>Segoe Script</vt:lpstr>
      <vt:lpstr>Times New Roman</vt:lpstr>
      <vt:lpstr>Wingdings</vt:lpstr>
      <vt:lpstr>Wingdings 2</vt:lpstr>
      <vt:lpstr>round rectangle bevel</vt:lpstr>
      <vt:lpstr>1_colormaster</vt:lpstr>
      <vt:lpstr>2_colormaster</vt:lpstr>
      <vt:lpstr>1_round rectangle bevel</vt:lpstr>
      <vt:lpstr>3_colormaster</vt:lpstr>
      <vt:lpstr>4_colormaster</vt:lpstr>
      <vt:lpstr>2_round rectangle bevel</vt:lpstr>
      <vt:lpstr>5_colormaster</vt:lpstr>
      <vt:lpstr>6_colormaster</vt:lpstr>
      <vt:lpstr>slant bevel</vt:lpstr>
      <vt:lpstr>1_slant bevel</vt:lpstr>
      <vt:lpstr>7_colormaster</vt:lpstr>
      <vt:lpstr>8_colormaster</vt:lpstr>
      <vt:lpstr>9_colormaster</vt:lpstr>
      <vt:lpstr>10_colormaster</vt:lpstr>
      <vt:lpstr>11_colormaster</vt:lpstr>
      <vt:lpstr>12_colormaster</vt:lpstr>
      <vt:lpstr>13_colormaster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Фонетический разбор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79243592275</cp:lastModifiedBy>
  <cp:revision>107</cp:revision>
  <dcterms:created xsi:type="dcterms:W3CDTF">2017-03-11T17:22:05Z</dcterms:created>
  <dcterms:modified xsi:type="dcterms:W3CDTF">2021-04-19T13:43:50Z</dcterms:modified>
</cp:coreProperties>
</file>