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256" r:id="rId2"/>
    <p:sldId id="295" r:id="rId3"/>
    <p:sldId id="291" r:id="rId4"/>
    <p:sldId id="282" r:id="rId5"/>
    <p:sldId id="288" r:id="rId6"/>
    <p:sldId id="280" r:id="rId7"/>
    <p:sldId id="306" r:id="rId8"/>
    <p:sldId id="307" r:id="rId9"/>
    <p:sldId id="305" r:id="rId10"/>
    <p:sldId id="303" r:id="rId11"/>
    <p:sldId id="304" r:id="rId12"/>
    <p:sldId id="302" r:id="rId13"/>
    <p:sldId id="297" r:id="rId14"/>
    <p:sldId id="296" r:id="rId15"/>
    <p:sldId id="299" r:id="rId16"/>
    <p:sldId id="298" r:id="rId17"/>
    <p:sldId id="311" r:id="rId18"/>
    <p:sldId id="290" r:id="rId19"/>
    <p:sldId id="274" r:id="rId20"/>
    <p:sldId id="26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285E"/>
    <a:srgbClr val="FF0000"/>
    <a:srgbClr val="66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5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A5FB46-40D9-4A3F-B0B7-0D47A9255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18F37-A78B-477D-A0FE-C61EEBF5A5FA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blipFill dpi="0" rotWithShape="0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466725" y="971550"/>
            <a:ext cx="7878763" cy="4662488"/>
          </a:xfrm>
          <a:custGeom>
            <a:avLst/>
            <a:gdLst/>
            <a:ahLst/>
            <a:cxnLst>
              <a:cxn ang="0">
                <a:pos x="2452" y="267"/>
              </a:cxn>
              <a:cxn ang="0">
                <a:pos x="1468" y="233"/>
              </a:cxn>
              <a:cxn ang="0">
                <a:pos x="683" y="155"/>
              </a:cxn>
              <a:cxn ang="0">
                <a:pos x="178" y="47"/>
              </a:cxn>
              <a:cxn ang="0">
                <a:pos x="7" y="2602"/>
              </a:cxn>
              <a:cxn ang="0">
                <a:pos x="0" y="2804"/>
              </a:cxn>
              <a:cxn ang="0">
                <a:pos x="244" y="2863"/>
              </a:cxn>
              <a:cxn ang="0">
                <a:pos x="2358" y="2936"/>
              </a:cxn>
              <a:cxn ang="0">
                <a:pos x="4962" y="304"/>
              </a:cxn>
              <a:cxn ang="0">
                <a:pos x="4923" y="0"/>
              </a:cxn>
              <a:cxn ang="0">
                <a:pos x="4328" y="131"/>
              </a:cxn>
              <a:cxn ang="0">
                <a:pos x="3388" y="249"/>
              </a:cxn>
              <a:cxn ang="0">
                <a:pos x="2402" y="265"/>
              </a:cxn>
            </a:cxnLst>
            <a:rect l="0" t="0" r="r" b="b"/>
            <a:pathLst>
              <a:path w="4963" h="2937">
                <a:moveTo>
                  <a:pt x="2452" y="267"/>
                </a:moveTo>
                <a:lnTo>
                  <a:pt x="1468" y="233"/>
                </a:lnTo>
                <a:lnTo>
                  <a:pt x="683" y="155"/>
                </a:lnTo>
                <a:lnTo>
                  <a:pt x="178" y="47"/>
                </a:lnTo>
                <a:lnTo>
                  <a:pt x="7" y="2602"/>
                </a:lnTo>
                <a:lnTo>
                  <a:pt x="0" y="2804"/>
                </a:lnTo>
                <a:lnTo>
                  <a:pt x="244" y="2863"/>
                </a:lnTo>
                <a:lnTo>
                  <a:pt x="2358" y="2936"/>
                </a:lnTo>
                <a:lnTo>
                  <a:pt x="4962" y="304"/>
                </a:lnTo>
                <a:lnTo>
                  <a:pt x="4923" y="0"/>
                </a:lnTo>
                <a:lnTo>
                  <a:pt x="4328" y="131"/>
                </a:lnTo>
                <a:lnTo>
                  <a:pt x="3388" y="249"/>
                </a:lnTo>
                <a:lnTo>
                  <a:pt x="2402" y="265"/>
                </a:lnTo>
              </a:path>
            </a:pathLst>
          </a:custGeom>
          <a:solidFill>
            <a:schemeClr val="bg2">
              <a:alpha val="50000"/>
            </a:schemeClr>
          </a:solidFill>
          <a:ln w="9525" cap="rnd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reeform 3"/>
          <p:cNvSpPr>
            <a:spLocks/>
          </p:cNvSpPr>
          <p:nvPr/>
        </p:nvSpPr>
        <p:spPr bwMode="auto">
          <a:xfrm>
            <a:off x="663575" y="1190625"/>
            <a:ext cx="7820025" cy="4479925"/>
          </a:xfrm>
          <a:custGeom>
            <a:avLst/>
            <a:gdLst/>
            <a:ahLst/>
            <a:cxnLst>
              <a:cxn ang="0">
                <a:pos x="4925" y="188"/>
              </a:cxn>
              <a:cxn ang="0">
                <a:pos x="4056" y="208"/>
              </a:cxn>
              <a:cxn ang="0">
                <a:pos x="3401" y="214"/>
              </a:cxn>
              <a:cxn ang="0">
                <a:pos x="2557" y="203"/>
              </a:cxn>
              <a:cxn ang="0">
                <a:pos x="1820" y="171"/>
              </a:cxn>
              <a:cxn ang="0">
                <a:pos x="1379" y="142"/>
              </a:cxn>
              <a:cxn ang="0">
                <a:pos x="791" y="102"/>
              </a:cxn>
              <a:cxn ang="0">
                <a:pos x="27" y="0"/>
              </a:cxn>
              <a:cxn ang="0">
                <a:pos x="0" y="2633"/>
              </a:cxn>
              <a:cxn ang="0">
                <a:pos x="365" y="2686"/>
              </a:cxn>
              <a:cxn ang="0">
                <a:pos x="1280" y="2760"/>
              </a:cxn>
              <a:cxn ang="0">
                <a:pos x="3635" y="2821"/>
              </a:cxn>
              <a:cxn ang="0">
                <a:pos x="4504" y="2801"/>
              </a:cxn>
              <a:cxn ang="0">
                <a:pos x="4849" y="1885"/>
              </a:cxn>
              <a:cxn ang="0">
                <a:pos x="4850" y="1884"/>
              </a:cxn>
              <a:cxn ang="0">
                <a:pos x="4925" y="188"/>
              </a:cxn>
            </a:cxnLst>
            <a:rect l="0" t="0" r="r" b="b"/>
            <a:pathLst>
              <a:path w="4926" h="2822">
                <a:moveTo>
                  <a:pt x="4925" y="188"/>
                </a:moveTo>
                <a:lnTo>
                  <a:pt x="4056" y="208"/>
                </a:lnTo>
                <a:lnTo>
                  <a:pt x="3401" y="214"/>
                </a:lnTo>
                <a:lnTo>
                  <a:pt x="2557" y="203"/>
                </a:lnTo>
                <a:lnTo>
                  <a:pt x="1820" y="171"/>
                </a:lnTo>
                <a:lnTo>
                  <a:pt x="1379" y="142"/>
                </a:lnTo>
                <a:lnTo>
                  <a:pt x="791" y="102"/>
                </a:lnTo>
                <a:lnTo>
                  <a:pt x="27" y="0"/>
                </a:lnTo>
                <a:lnTo>
                  <a:pt x="0" y="2633"/>
                </a:lnTo>
                <a:lnTo>
                  <a:pt x="365" y="2686"/>
                </a:lnTo>
                <a:lnTo>
                  <a:pt x="1280" y="2760"/>
                </a:lnTo>
                <a:lnTo>
                  <a:pt x="3635" y="2821"/>
                </a:lnTo>
                <a:lnTo>
                  <a:pt x="4504" y="2801"/>
                </a:lnTo>
                <a:lnTo>
                  <a:pt x="4849" y="1885"/>
                </a:lnTo>
                <a:lnTo>
                  <a:pt x="4850" y="1884"/>
                </a:lnTo>
                <a:lnTo>
                  <a:pt x="4925" y="188"/>
                </a:lnTo>
              </a:path>
            </a:pathLst>
          </a:custGeom>
          <a:gradFill rotWithShape="0">
            <a:gsLst>
              <a:gs pos="0">
                <a:srgbClr val="DDDDDD"/>
              </a:gs>
              <a:gs pos="50000">
                <a:srgbClr val="FFFFFF"/>
              </a:gs>
              <a:gs pos="100000">
                <a:srgbClr val="DDDDDD"/>
              </a:gs>
            </a:gsLst>
            <a:lin ang="270000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6350" y="6350"/>
            <a:ext cx="9129713" cy="6843713"/>
            <a:chOff x="4" y="4"/>
            <a:chExt cx="5751" cy="4311"/>
          </a:xfrm>
        </p:grpSpPr>
        <p:sp>
          <p:nvSpPr>
            <p:cNvPr id="7" name="Rectangle 5" descr="BG128UP"/>
            <p:cNvSpPr>
              <a:spLocks noChangeArrowheads="1"/>
            </p:cNvSpPr>
            <p:nvPr/>
          </p:nvSpPr>
          <p:spPr bwMode="ltGray">
            <a:xfrm>
              <a:off x="4" y="4"/>
              <a:ext cx="198" cy="4310"/>
            </a:xfrm>
            <a:prstGeom prst="rect">
              <a:avLst/>
            </a:prstGeom>
            <a:blipFill dpi="0" rotWithShape="0">
              <a:blip r:embed="rId3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 descr="BG128UP"/>
            <p:cNvSpPr>
              <a:spLocks noChangeArrowheads="1"/>
            </p:cNvSpPr>
            <p:nvPr/>
          </p:nvSpPr>
          <p:spPr bwMode="ltGray">
            <a:xfrm>
              <a:off x="5554" y="4"/>
              <a:ext cx="201" cy="4310"/>
            </a:xfrm>
            <a:prstGeom prst="rect">
              <a:avLst/>
            </a:prstGeom>
            <a:blipFill dpi="0" rotWithShape="0">
              <a:blip r:embed="rId3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ltGray">
            <a:xfrm rot="-10800000" flipH="1" flipV="1">
              <a:off x="4" y="4"/>
              <a:ext cx="5751" cy="184"/>
            </a:xfrm>
            <a:custGeom>
              <a:avLst/>
              <a:gdLst>
                <a:gd name="G0" fmla="+- 776 0 0"/>
                <a:gd name="G1" fmla="+- 21600 0 776"/>
                <a:gd name="G2" fmla="*/ 776 1 2"/>
                <a:gd name="G3" fmla="+- 21600 0 G2"/>
                <a:gd name="G4" fmla="+/ 776 21600 2"/>
                <a:gd name="G5" fmla="+/ G1 0 2"/>
                <a:gd name="G6" fmla="*/ 21600 21600 776"/>
                <a:gd name="G7" fmla="*/ G6 1 2"/>
                <a:gd name="G8" fmla="+- 21600 0 G7"/>
                <a:gd name="G9" fmla="*/ 21600 1 2"/>
                <a:gd name="G10" fmla="+- 776 0 G9"/>
                <a:gd name="G11" fmla="?: G10 G8 0"/>
                <a:gd name="G12" fmla="?: G10 G7 21600"/>
                <a:gd name="T0" fmla="*/ 21212 w 21600"/>
                <a:gd name="T1" fmla="*/ 10800 h 21600"/>
                <a:gd name="T2" fmla="*/ 10800 w 21600"/>
                <a:gd name="T3" fmla="*/ 21600 h 21600"/>
                <a:gd name="T4" fmla="*/ 388 w 21600"/>
                <a:gd name="T5" fmla="*/ 10800 h 21600"/>
                <a:gd name="T6" fmla="*/ 10800 w 21600"/>
                <a:gd name="T7" fmla="*/ 0 h 21600"/>
                <a:gd name="T8" fmla="*/ 2188 w 21600"/>
                <a:gd name="T9" fmla="*/ 2188 h 21600"/>
                <a:gd name="T10" fmla="*/ 19412 w 21600"/>
                <a:gd name="T11" fmla="*/ 1941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76" y="21600"/>
                  </a:lnTo>
                  <a:lnTo>
                    <a:pt x="20824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4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>
              <a:off x="5560" y="144"/>
              <a:ext cx="20" cy="40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>
              <a:off x="162" y="174"/>
              <a:ext cx="39" cy="401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AutoShape 10"/>
            <p:cNvSpPr>
              <a:spLocks noChangeArrowheads="1"/>
            </p:cNvSpPr>
            <p:nvPr/>
          </p:nvSpPr>
          <p:spPr bwMode="ltGray">
            <a:xfrm flipV="1">
              <a:off x="4" y="4131"/>
              <a:ext cx="5751" cy="184"/>
            </a:xfrm>
            <a:custGeom>
              <a:avLst/>
              <a:gdLst>
                <a:gd name="G0" fmla="+- 776 0 0"/>
                <a:gd name="G1" fmla="+- 21600 0 776"/>
                <a:gd name="G2" fmla="*/ 776 1 2"/>
                <a:gd name="G3" fmla="+- 21600 0 G2"/>
                <a:gd name="G4" fmla="+/ 776 21600 2"/>
                <a:gd name="G5" fmla="+/ G1 0 2"/>
                <a:gd name="G6" fmla="*/ 21600 21600 776"/>
                <a:gd name="G7" fmla="*/ G6 1 2"/>
                <a:gd name="G8" fmla="+- 21600 0 G7"/>
                <a:gd name="G9" fmla="*/ 21600 1 2"/>
                <a:gd name="G10" fmla="+- 776 0 G9"/>
                <a:gd name="G11" fmla="?: G10 G8 0"/>
                <a:gd name="G12" fmla="?: G10 G7 21600"/>
                <a:gd name="T0" fmla="*/ 21212 w 21600"/>
                <a:gd name="T1" fmla="*/ 10800 h 21600"/>
                <a:gd name="T2" fmla="*/ 10800 w 21600"/>
                <a:gd name="T3" fmla="*/ 21600 h 21600"/>
                <a:gd name="T4" fmla="*/ 388 w 21600"/>
                <a:gd name="T5" fmla="*/ 10800 h 21600"/>
                <a:gd name="T6" fmla="*/ 10800 w 21600"/>
                <a:gd name="T7" fmla="*/ 0 h 21600"/>
                <a:gd name="T8" fmla="*/ 2188 w 21600"/>
                <a:gd name="T9" fmla="*/ 2188 h 21600"/>
                <a:gd name="T10" fmla="*/ 19412 w 21600"/>
                <a:gd name="T11" fmla="*/ 1941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76" y="21600"/>
                  </a:lnTo>
                  <a:lnTo>
                    <a:pt x="20824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4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>
              <a:off x="162" y="153"/>
              <a:ext cx="5409" cy="33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AutoShape 12"/>
            <p:cNvSpPr>
              <a:spLocks noChangeArrowheads="1"/>
            </p:cNvSpPr>
            <p:nvPr/>
          </p:nvSpPr>
          <p:spPr bwMode="ltGray">
            <a:xfrm flipV="1">
              <a:off x="183" y="4137"/>
              <a:ext cx="5388" cy="16"/>
            </a:xfrm>
            <a:custGeom>
              <a:avLst/>
              <a:gdLst>
                <a:gd name="G0" fmla="+- 117 0 0"/>
                <a:gd name="G1" fmla="+- 21600 0 117"/>
                <a:gd name="G2" fmla="*/ 117 1 2"/>
                <a:gd name="G3" fmla="+- 21600 0 G2"/>
                <a:gd name="G4" fmla="+/ 117 21600 2"/>
                <a:gd name="G5" fmla="+/ G1 0 2"/>
                <a:gd name="G6" fmla="*/ 21600 21600 117"/>
                <a:gd name="G7" fmla="*/ G6 1 2"/>
                <a:gd name="G8" fmla="+- 21600 0 G7"/>
                <a:gd name="G9" fmla="*/ 21600 1 2"/>
                <a:gd name="G10" fmla="+- 117 0 G9"/>
                <a:gd name="G11" fmla="?: G10 G8 0"/>
                <a:gd name="G12" fmla="?: G10 G7 21600"/>
                <a:gd name="T0" fmla="*/ 21541 w 21600"/>
                <a:gd name="T1" fmla="*/ 10800 h 21600"/>
                <a:gd name="T2" fmla="*/ 10800 w 21600"/>
                <a:gd name="T3" fmla="*/ 21600 h 21600"/>
                <a:gd name="T4" fmla="*/ 59 w 21600"/>
                <a:gd name="T5" fmla="*/ 10800 h 21600"/>
                <a:gd name="T6" fmla="*/ 10800 w 21600"/>
                <a:gd name="T7" fmla="*/ 0 h 21600"/>
                <a:gd name="T8" fmla="*/ 1859 w 21600"/>
                <a:gd name="T9" fmla="*/ 1859 h 21600"/>
                <a:gd name="T10" fmla="*/ 19741 w 21600"/>
                <a:gd name="T11" fmla="*/ 197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7" y="21600"/>
                  </a:lnTo>
                  <a:lnTo>
                    <a:pt x="214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lIns="92075" tIns="46038" rIns="92075" bIns="46038" anchor="ctr"/>
            <a:lstStyle/>
            <a:p>
              <a:pPr algn="ctr" eaLnBrk="0" hangingPunct="0">
                <a:defRPr/>
              </a:pPr>
              <a:r>
                <a:rPr lang="en-US" sz="2400"/>
                <a:t>   </a:t>
              </a:r>
            </a:p>
          </p:txBody>
        </p:sp>
      </p:grpSp>
      <p:sp>
        <p:nvSpPr>
          <p:cNvPr id="15" name="Freeform 13"/>
          <p:cNvSpPr>
            <a:spLocks/>
          </p:cNvSpPr>
          <p:nvPr/>
        </p:nvSpPr>
        <p:spPr bwMode="auto">
          <a:xfrm>
            <a:off x="7780338" y="4352925"/>
            <a:ext cx="534987" cy="1425575"/>
          </a:xfrm>
          <a:custGeom>
            <a:avLst/>
            <a:gdLst/>
            <a:ahLst/>
            <a:cxnLst>
              <a:cxn ang="0">
                <a:pos x="336" y="0"/>
              </a:cxn>
              <a:cxn ang="0">
                <a:pos x="11" y="897"/>
              </a:cxn>
              <a:cxn ang="0">
                <a:pos x="29" y="809"/>
              </a:cxn>
              <a:cxn ang="0">
                <a:pos x="33" y="761"/>
              </a:cxn>
              <a:cxn ang="0">
                <a:pos x="38" y="680"/>
              </a:cxn>
              <a:cxn ang="0">
                <a:pos x="32" y="556"/>
              </a:cxn>
              <a:cxn ang="0">
                <a:pos x="15" y="462"/>
              </a:cxn>
              <a:cxn ang="0">
                <a:pos x="0" y="367"/>
              </a:cxn>
              <a:cxn ang="0">
                <a:pos x="250" y="144"/>
              </a:cxn>
              <a:cxn ang="0">
                <a:pos x="336" y="0"/>
              </a:cxn>
            </a:cxnLst>
            <a:rect l="0" t="0" r="r" b="b"/>
            <a:pathLst>
              <a:path w="337" h="898">
                <a:moveTo>
                  <a:pt x="336" y="0"/>
                </a:moveTo>
                <a:lnTo>
                  <a:pt x="11" y="897"/>
                </a:lnTo>
                <a:lnTo>
                  <a:pt x="29" y="809"/>
                </a:lnTo>
                <a:lnTo>
                  <a:pt x="33" y="761"/>
                </a:lnTo>
                <a:lnTo>
                  <a:pt x="38" y="680"/>
                </a:lnTo>
                <a:lnTo>
                  <a:pt x="32" y="556"/>
                </a:lnTo>
                <a:lnTo>
                  <a:pt x="15" y="462"/>
                </a:lnTo>
                <a:lnTo>
                  <a:pt x="0" y="367"/>
                </a:lnTo>
                <a:lnTo>
                  <a:pt x="250" y="144"/>
                </a:lnTo>
                <a:lnTo>
                  <a:pt x="336" y="0"/>
                </a:lnTo>
              </a:path>
            </a:pathLst>
          </a:custGeom>
          <a:gradFill rotWithShape="0">
            <a:gsLst>
              <a:gs pos="0">
                <a:srgbClr val="DDDDDD"/>
              </a:gs>
              <a:gs pos="100000">
                <a:srgbClr val="969696"/>
              </a:gs>
            </a:gsLst>
            <a:lin ang="0" scaled="1"/>
          </a:gradFill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34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5814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8A0F0-A04C-4DDE-9D00-FA4852938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F63D5-5CB3-404A-92ED-67608F39D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88CC7-8F49-473B-9755-096B1C3345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AFB0B-565C-41C5-84D5-BF99A7332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57AB6-F4CF-40E3-98A0-76D62B9A5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09224-52DE-4EC9-B4F6-B6EFDA134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1778F-02A3-44C6-85D1-BFD3913E8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CA710-443A-42D9-9975-86D8F9680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8EB36-0434-41AE-8C2C-D55BD0CED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135B4-3DE7-4AEE-A28A-D96B4B66E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6219B-5A07-4CC1-BDAD-665423672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56596-AB9F-4AC4-8ADA-4AAA5D6D5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44CDC-4013-463F-A9F3-1D70A5A6D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554F-A8AC-4E0A-AB7C-7809FFAAE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50" y="6350"/>
            <a:ext cx="9129713" cy="6843713"/>
            <a:chOff x="4" y="4"/>
            <a:chExt cx="5751" cy="4311"/>
          </a:xfrm>
        </p:grpSpPr>
        <p:sp>
          <p:nvSpPr>
            <p:cNvPr id="4099" name="Rectangle 3" descr="BG128UP"/>
            <p:cNvSpPr>
              <a:spLocks noChangeArrowheads="1"/>
            </p:cNvSpPr>
            <p:nvPr/>
          </p:nvSpPr>
          <p:spPr bwMode="ltGray">
            <a:xfrm>
              <a:off x="4" y="4"/>
              <a:ext cx="198" cy="4310"/>
            </a:xfrm>
            <a:prstGeom prst="rect">
              <a:avLst/>
            </a:prstGeom>
            <a:blipFill dpi="0" rotWithShape="0">
              <a:blip r:embed="rId17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Rectangle 4" descr="BG128UP"/>
            <p:cNvSpPr>
              <a:spLocks noChangeArrowheads="1"/>
            </p:cNvSpPr>
            <p:nvPr/>
          </p:nvSpPr>
          <p:spPr bwMode="ltGray">
            <a:xfrm>
              <a:off x="5554" y="4"/>
              <a:ext cx="201" cy="4310"/>
            </a:xfrm>
            <a:prstGeom prst="rect">
              <a:avLst/>
            </a:prstGeom>
            <a:blipFill dpi="0" rotWithShape="0">
              <a:blip r:embed="rId17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ltGray">
            <a:xfrm rot="-10800000" flipH="1" flipV="1">
              <a:off x="4" y="4"/>
              <a:ext cx="5751" cy="184"/>
            </a:xfrm>
            <a:custGeom>
              <a:avLst/>
              <a:gdLst>
                <a:gd name="G0" fmla="+- 776 0 0"/>
                <a:gd name="G1" fmla="+- 21600 0 776"/>
                <a:gd name="G2" fmla="*/ 776 1 2"/>
                <a:gd name="G3" fmla="+- 21600 0 G2"/>
                <a:gd name="G4" fmla="+/ 776 21600 2"/>
                <a:gd name="G5" fmla="+/ G1 0 2"/>
                <a:gd name="G6" fmla="*/ 21600 21600 776"/>
                <a:gd name="G7" fmla="*/ G6 1 2"/>
                <a:gd name="G8" fmla="+- 21600 0 G7"/>
                <a:gd name="G9" fmla="*/ 21600 1 2"/>
                <a:gd name="G10" fmla="+- 776 0 G9"/>
                <a:gd name="G11" fmla="?: G10 G8 0"/>
                <a:gd name="G12" fmla="?: G10 G7 21600"/>
                <a:gd name="T0" fmla="*/ 21212 w 21600"/>
                <a:gd name="T1" fmla="*/ 10800 h 21600"/>
                <a:gd name="T2" fmla="*/ 10800 w 21600"/>
                <a:gd name="T3" fmla="*/ 21600 h 21600"/>
                <a:gd name="T4" fmla="*/ 388 w 21600"/>
                <a:gd name="T5" fmla="*/ 10800 h 21600"/>
                <a:gd name="T6" fmla="*/ 10800 w 21600"/>
                <a:gd name="T7" fmla="*/ 0 h 21600"/>
                <a:gd name="T8" fmla="*/ 2188 w 21600"/>
                <a:gd name="T9" fmla="*/ 2188 h 21600"/>
                <a:gd name="T10" fmla="*/ 19412 w 21600"/>
                <a:gd name="T11" fmla="*/ 1941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76" y="21600"/>
                  </a:lnTo>
                  <a:lnTo>
                    <a:pt x="20824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18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2" name="Rectangle 6"/>
            <p:cNvSpPr>
              <a:spLocks noChangeArrowheads="1"/>
            </p:cNvSpPr>
            <p:nvPr/>
          </p:nvSpPr>
          <p:spPr bwMode="ltGray">
            <a:xfrm>
              <a:off x="5560" y="144"/>
              <a:ext cx="20" cy="402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3" name="Rectangle 7"/>
            <p:cNvSpPr>
              <a:spLocks noChangeArrowheads="1"/>
            </p:cNvSpPr>
            <p:nvPr/>
          </p:nvSpPr>
          <p:spPr bwMode="ltGray">
            <a:xfrm>
              <a:off x="162" y="174"/>
              <a:ext cx="39" cy="4017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ltGray">
            <a:xfrm flipV="1">
              <a:off x="4" y="4131"/>
              <a:ext cx="5751" cy="184"/>
            </a:xfrm>
            <a:custGeom>
              <a:avLst/>
              <a:gdLst>
                <a:gd name="G0" fmla="+- 776 0 0"/>
                <a:gd name="G1" fmla="+- 21600 0 776"/>
                <a:gd name="G2" fmla="*/ 776 1 2"/>
                <a:gd name="G3" fmla="+- 21600 0 G2"/>
                <a:gd name="G4" fmla="+/ 776 21600 2"/>
                <a:gd name="G5" fmla="+/ G1 0 2"/>
                <a:gd name="G6" fmla="*/ 21600 21600 776"/>
                <a:gd name="G7" fmla="*/ G6 1 2"/>
                <a:gd name="G8" fmla="+- 21600 0 G7"/>
                <a:gd name="G9" fmla="*/ 21600 1 2"/>
                <a:gd name="G10" fmla="+- 776 0 G9"/>
                <a:gd name="G11" fmla="?: G10 G8 0"/>
                <a:gd name="G12" fmla="?: G10 G7 21600"/>
                <a:gd name="T0" fmla="*/ 21212 w 21600"/>
                <a:gd name="T1" fmla="*/ 10800 h 21600"/>
                <a:gd name="T2" fmla="*/ 10800 w 21600"/>
                <a:gd name="T3" fmla="*/ 21600 h 21600"/>
                <a:gd name="T4" fmla="*/ 388 w 21600"/>
                <a:gd name="T5" fmla="*/ 10800 h 21600"/>
                <a:gd name="T6" fmla="*/ 10800 w 21600"/>
                <a:gd name="T7" fmla="*/ 0 h 21600"/>
                <a:gd name="T8" fmla="*/ 2188 w 21600"/>
                <a:gd name="T9" fmla="*/ 2188 h 21600"/>
                <a:gd name="T10" fmla="*/ 19412 w 21600"/>
                <a:gd name="T11" fmla="*/ 1941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76" y="21600"/>
                  </a:lnTo>
                  <a:lnTo>
                    <a:pt x="20824" y="21600"/>
                  </a:lnTo>
                  <a:lnTo>
                    <a:pt x="21600" y="0"/>
                  </a:lnTo>
                  <a:close/>
                </a:path>
              </a:pathLst>
            </a:custGeom>
            <a:blipFill dpi="0" rotWithShape="0">
              <a:blip r:embed="rId18" cstate="screen"/>
              <a:srcRect/>
              <a:tile tx="0" ty="0" sx="100000" sy="100000" flip="none" algn="tl"/>
            </a:blipFill>
            <a:ln w="1270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ltGray">
            <a:xfrm>
              <a:off x="162" y="153"/>
              <a:ext cx="5409" cy="33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ltGray">
            <a:xfrm flipV="1">
              <a:off x="183" y="4137"/>
              <a:ext cx="5388" cy="16"/>
            </a:xfrm>
            <a:custGeom>
              <a:avLst/>
              <a:gdLst>
                <a:gd name="G0" fmla="+- 117 0 0"/>
                <a:gd name="G1" fmla="+- 21600 0 117"/>
                <a:gd name="G2" fmla="*/ 117 1 2"/>
                <a:gd name="G3" fmla="+- 21600 0 G2"/>
                <a:gd name="G4" fmla="+/ 117 21600 2"/>
                <a:gd name="G5" fmla="+/ G1 0 2"/>
                <a:gd name="G6" fmla="*/ 21600 21600 117"/>
                <a:gd name="G7" fmla="*/ G6 1 2"/>
                <a:gd name="G8" fmla="+- 21600 0 G7"/>
                <a:gd name="G9" fmla="*/ 21600 1 2"/>
                <a:gd name="G10" fmla="+- 117 0 G9"/>
                <a:gd name="G11" fmla="?: G10 G8 0"/>
                <a:gd name="G12" fmla="?: G10 G7 21600"/>
                <a:gd name="T0" fmla="*/ 21541 w 21600"/>
                <a:gd name="T1" fmla="*/ 10800 h 21600"/>
                <a:gd name="T2" fmla="*/ 10800 w 21600"/>
                <a:gd name="T3" fmla="*/ 21600 h 21600"/>
                <a:gd name="T4" fmla="*/ 59 w 21600"/>
                <a:gd name="T5" fmla="*/ 10800 h 21600"/>
                <a:gd name="T6" fmla="*/ 10800 w 21600"/>
                <a:gd name="T7" fmla="*/ 0 h 21600"/>
                <a:gd name="T8" fmla="*/ 1859 w 21600"/>
                <a:gd name="T9" fmla="*/ 1859 h 21600"/>
                <a:gd name="T10" fmla="*/ 19741 w 21600"/>
                <a:gd name="T11" fmla="*/ 197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17" y="21600"/>
                  </a:lnTo>
                  <a:lnTo>
                    <a:pt x="214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rot="10800000" wrap="none" lIns="92075" tIns="46038" rIns="92075" bIns="46038" anchor="ctr"/>
            <a:lstStyle/>
            <a:p>
              <a:pPr algn="ctr" eaLnBrk="0" hangingPunct="0">
                <a:defRPr/>
              </a:pPr>
              <a:r>
                <a:rPr lang="en-US" sz="2400"/>
                <a:t>   </a:t>
              </a:r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fld id="{986F6A34-2D29-49DF-AEFE-0806423FF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19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  <p:sldLayoutId id="2147484020" r:id="rId13"/>
    <p:sldLayoutId id="2147484018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  <a:t>Духовно-нравственное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  <a:t>воспитание обучающихся на уроках русского языка 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tudioScriptCTT" pitchFamily="2" charset="0"/>
              </a:rPr>
              <a:t>и литературы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1331913" y="5478463"/>
            <a:ext cx="6400800" cy="69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b="1" i="1" smtClean="0">
                <a:solidFill>
                  <a:schemeClr val="accent1"/>
                </a:solidFill>
                <a:latin typeface="Palatino Linotype" pitchFamily="18" charset="0"/>
              </a:rPr>
              <a:t>22222222</a:t>
            </a:r>
          </a:p>
        </p:txBody>
      </p:sp>
      <p:pic>
        <p:nvPicPr>
          <p:cNvPr id="4100" name="Picture 7" descr="Рисунок7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6600" y="3860800"/>
            <a:ext cx="2590800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900" b="0" smtClean="0">
                <a:solidFill>
                  <a:srgbClr val="FF0000"/>
                </a:solidFill>
              </a:rPr>
              <a:t>А.П. ПЛАТОНОВА «ЮШКА»</a:t>
            </a:r>
          </a:p>
        </p:txBody>
      </p:sp>
      <p:sp>
        <p:nvSpPr>
          <p:cNvPr id="13315" name="Rectangle 4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О чем произведение Платонова?</a:t>
            </a:r>
          </a:p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Какие мысли возникли у вас после прочтения рассказа?</a:t>
            </a:r>
          </a:p>
        </p:txBody>
      </p:sp>
      <p:pic>
        <p:nvPicPr>
          <p:cNvPr id="13316" name="Содержимое 6" descr="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297488" y="1844675"/>
            <a:ext cx="2963862" cy="40322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692150"/>
            <a:ext cx="8007350" cy="5403850"/>
          </a:xfrm>
        </p:spPr>
        <p:txBody>
          <a:bodyPr/>
          <a:lstStyle/>
          <a:p>
            <a:pPr eaLnBrk="1" hangingPunct="1"/>
            <a:r>
              <a:rPr lang="ru-RU" smtClean="0">
                <a:latin typeface="Comic Sans MS" pitchFamily="66" charset="0"/>
              </a:rPr>
              <a:t>Запишите слова , чувства, эмоции, которые пришли к вам, когда вы слушали эти строки.</a:t>
            </a:r>
          </a:p>
          <a:p>
            <a:pPr eaLnBrk="1" hangingPunct="1"/>
            <a:endParaRPr lang="ru-RU" smtClean="0">
              <a:latin typeface="Comic Sans MS" pitchFamily="66" charset="0"/>
            </a:endParaRPr>
          </a:p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Милосердие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Сострадание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Сочувствие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Ответственность</a:t>
            </a:r>
          </a:p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Гуманность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Л. Андреев.</a:t>
            </a: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  <a:latin typeface="Comic Sans MS" pitchFamily="66" charset="0"/>
              </a:rPr>
              <a:t>Чтобы понять, есть ли у животных                              душа, надо  самому иметь душу.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smtClean="0">
                <a:latin typeface="Comic Sans MS" pitchFamily="66" charset="0"/>
              </a:rPr>
              <a:t>А. Швейцер</a:t>
            </a:r>
          </a:p>
          <a:p>
            <a:pPr algn="r" eaLnBrk="1" hangingPunct="1">
              <a:buFont typeface="Wingdings" pitchFamily="2" charset="2"/>
              <a:buNone/>
            </a:pPr>
            <a:endParaRPr lang="ru-RU" smtClean="0">
              <a:latin typeface="Comic Sans MS" pitchFamily="66" charset="0"/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ru-RU" smtClean="0">
                <a:latin typeface="Comic Sans MS" pitchFamily="66" charset="0"/>
              </a:rPr>
              <a:t>Рассказ «Кусака»</a:t>
            </a:r>
          </a:p>
          <a:p>
            <a:pPr eaLnBrk="1" hangingPunct="1"/>
            <a:endParaRPr lang="ru-RU" smtClean="0">
              <a:latin typeface="Comic Sans MS" pitchFamily="66" charset="0"/>
            </a:endParaRPr>
          </a:p>
        </p:txBody>
      </p:sp>
      <p:pic>
        <p:nvPicPr>
          <p:cNvPr id="15364" name="Picture 2" descr="C:\Documents and Settings\Олегарх\Мои документы\Мои рисунки\125873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550" y="3284538"/>
            <a:ext cx="3635375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42938"/>
            <a:ext cx="9144000" cy="774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smtClean="0">
                <a:solidFill>
                  <a:srgbClr val="FF0000"/>
                </a:solidFill>
              </a:rPr>
              <a:t>Уроки доброты </a:t>
            </a:r>
            <a:r>
              <a:rPr lang="ru-RU" sz="3600" smtClean="0">
                <a:solidFill>
                  <a:schemeClr val="tx1"/>
                </a:solidFill>
              </a:rPr>
              <a:t/>
            </a:r>
            <a:br>
              <a:rPr lang="ru-RU" sz="3600" smtClean="0">
                <a:solidFill>
                  <a:schemeClr val="tx1"/>
                </a:solidFill>
              </a:rPr>
            </a:br>
            <a:r>
              <a:rPr lang="ru-RU" sz="2700" smtClean="0"/>
              <a:t>(по произведению Валентина Григорьевича Распутина «Уроки французского»).</a:t>
            </a:r>
            <a:r>
              <a:rPr lang="ru-RU" smtClean="0"/>
              <a:t> </a:t>
            </a:r>
          </a:p>
        </p:txBody>
      </p:sp>
      <p:pic>
        <p:nvPicPr>
          <p:cNvPr id="16387" name="Picture 4" descr="Scan10008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14375" y="1857375"/>
            <a:ext cx="4367213" cy="4500563"/>
          </a:xfrm>
        </p:spPr>
      </p:pic>
      <p:sp>
        <p:nvSpPr>
          <p:cNvPr id="16388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714500"/>
            <a:ext cx="4140200" cy="5445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DAD9CA"/>
                </a:solidFill>
              </a:rPr>
              <a:t>	</a:t>
            </a:r>
            <a:r>
              <a:rPr lang="ru-RU" sz="2400" smtClean="0"/>
              <a:t>Чем человек умнее и добрее, тем больше он замечает добра в людях.</a:t>
            </a:r>
            <a:r>
              <a:rPr lang="ru-RU" sz="2000" smtClean="0"/>
              <a:t>                                    (</a:t>
            </a:r>
            <a:r>
              <a:rPr lang="ru-RU" sz="1800" smtClean="0"/>
              <a:t>Л.Н.Толстой)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8" descr="Scan1"/>
          <p:cNvPicPr>
            <a:picLocks noChangeAspect="1" noChangeArrowheads="1"/>
          </p:cNvPicPr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1352550" y="1306513"/>
            <a:ext cx="2617788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8" descr="Scan1"/>
          <p:cNvPicPr>
            <a:picLocks noChangeAspect="1" noChangeArrowheads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357188" y="285750"/>
            <a:ext cx="4071937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7" descr="Scan1000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642938"/>
            <a:ext cx="39703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сканирование00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" y="785813"/>
            <a:ext cx="33528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500063" y="4786313"/>
            <a:ext cx="41433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C00000"/>
                </a:solidFill>
              </a:rPr>
              <a:t>В.Астафьева</a:t>
            </a:r>
            <a:r>
              <a:rPr lang="ru-RU" sz="2000">
                <a:solidFill>
                  <a:srgbClr val="C00000"/>
                </a:solidFill>
              </a:rPr>
              <a:t> «Конь с розовой гривой»</a:t>
            </a:r>
            <a:endParaRPr lang="en-US" sz="2000">
              <a:solidFill>
                <a:srgbClr val="C00000"/>
              </a:solidFill>
            </a:endParaRPr>
          </a:p>
        </p:txBody>
      </p:sp>
      <p:pic>
        <p:nvPicPr>
          <p:cNvPr id="4" name="Picture 4" descr="сканирование000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500063"/>
            <a:ext cx="41544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8014" y="285729"/>
            <a:ext cx="8468828" cy="63930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9" name="Заголовок 1"/>
          <p:cNvSpPr>
            <a:spLocks noGrp="1"/>
          </p:cNvSpPr>
          <p:nvPr>
            <p:ph type="ctrTitle"/>
          </p:nvPr>
        </p:nvSpPr>
        <p:spPr>
          <a:xfrm>
            <a:off x="685800" y="212725"/>
            <a:ext cx="8813800" cy="2178050"/>
          </a:xfrm>
        </p:spPr>
        <p:txBody>
          <a:bodyPr/>
          <a:lstStyle/>
          <a:p>
            <a:endParaRPr lang="ru-RU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7500"/>
            <a:ext cx="9144000" cy="42862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28604"/>
            <a:ext cx="914400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Голубые искры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all" dirty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+mn-lt"/>
              </a:rPr>
              <a:t>Народной памяти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2967334"/>
            <a:ext cx="6215148" cy="313932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 </a:t>
            </a: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«Что сделаю 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</a:rPr>
              <a:t>для людей?!»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Рисунок 1" descr="линейка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88" y="317500"/>
            <a:ext cx="4857750" cy="619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143125" y="1071563"/>
            <a:ext cx="4000500" cy="4894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4">
                    <a:lumMod val="10000"/>
                  </a:schemeClr>
                </a:solidFill>
              </a:rPr>
              <a:t>…</a:t>
            </a:r>
            <a:r>
              <a:rPr lang="ru-RU" sz="2400" i="1" dirty="0">
                <a:solidFill>
                  <a:srgbClr val="06285E"/>
                </a:solidFill>
              </a:rPr>
              <a:t>Совесть? Что на для человека? Почему именно это качество является важнейшим достоинством человеческой души? Эти вопросы волновали и продолжают волновать сердца людей, ведь во все времена </a:t>
            </a:r>
          </a:p>
          <a:p>
            <a:pPr>
              <a:defRPr/>
            </a:pPr>
            <a:r>
              <a:rPr lang="ru-RU" sz="2400" i="1" dirty="0">
                <a:solidFill>
                  <a:srgbClr val="06285E"/>
                </a:solidFill>
              </a:rPr>
              <a:t>«чистая совесть» была величайшим благом для человека.</a:t>
            </a:r>
          </a:p>
          <a:p>
            <a:pPr>
              <a:defRPr/>
            </a:pPr>
            <a:endParaRPr lang="ru-RU" sz="2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pic>
        <p:nvPicPr>
          <p:cNvPr id="20486" name="Picture 11" descr="9f4c7997cd1195b82c39bba72c7e0bbd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215063" y="3100388"/>
            <a:ext cx="2667000" cy="3200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ChangeArrowheads="1"/>
          </p:cNvSpPr>
          <p:nvPr/>
        </p:nvSpPr>
        <p:spPr bwMode="auto">
          <a:xfrm>
            <a:off x="827088" y="0"/>
            <a:ext cx="7777162" cy="6453188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1476375" y="1196975"/>
            <a:ext cx="7127875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   </a:t>
            </a:r>
            <a:r>
              <a:rPr lang="ru-RU" b="1"/>
              <a:t>Для того, чтобы хорошо прожить жизнь, надо понимать, что такое жизнь и что в этой жизни надо и чего не надо делать. В каждом человеке живут 2 человека: один слепой, телесный, а другой зрячий, духовный. Один - слепой человек - ест, пьет, работает, отдыхает... Другой - зрячий, духовный человек - сам ничего не делает, а только одобряет или не одобряет то, что делает слепой, животный человек. Зрячую, духовную часть человека называют совестью. Эта духовная часть человека, совесть, действует так же, как стрелка компаса. Стрелка двигается с места только тогда, когда тот, кто ее несет, сходит с того пути, который она показывает... То же и с совестью: она молчит, пока человек делает то, что должно. Но стоит человеку сойти с настоящего пути, совесть показывает человеку, куда и насколько он сбился.    </a:t>
            </a:r>
          </a:p>
          <a:p>
            <a:r>
              <a:rPr lang="ru-RU" b="1"/>
              <a:t>         Совесть - это закон добра в душе человека.</a:t>
            </a:r>
          </a:p>
          <a:p>
            <a:r>
              <a:rPr lang="ru-RU" b="1"/>
              <a:t>                                                                                        Л.Н. Толстой</a:t>
            </a:r>
          </a:p>
        </p:txBody>
      </p:sp>
      <p:pic>
        <p:nvPicPr>
          <p:cNvPr id="21508" name="Picture 4" descr="book023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33375"/>
            <a:ext cx="18732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49250"/>
            <a:ext cx="8316912" cy="62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0825" y="188913"/>
            <a:ext cx="8642350" cy="1295400"/>
          </a:xfrm>
          <a:prstGeom prst="plaque">
            <a:avLst>
              <a:gd name="adj" fmla="val 16667"/>
            </a:avLst>
          </a:prstGeom>
          <a:solidFill>
            <a:srgbClr val="0099CC">
              <a:alpha val="34901"/>
            </a:srgbClr>
          </a:solidFill>
          <a:ln w="31750">
            <a:solidFill>
              <a:srgbClr val="33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713788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Актуальность проблемы </a:t>
            </a:r>
            <a:br>
              <a:rPr lang="ru-RU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духовно-нравственного воспитания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916113"/>
            <a:ext cx="8229600" cy="4737100"/>
          </a:xfrm>
        </p:spPr>
        <p:txBody>
          <a:bodyPr/>
          <a:lstStyle/>
          <a:p>
            <a:pPr eaLnBrk="1" hangingPunct="1">
              <a:buSzPct val="130000"/>
            </a:pPr>
            <a:r>
              <a:rPr lang="ru-RU" sz="2000" b="1" smtClean="0"/>
              <a:t>общество нуждается в подготовке широко образованных, высоко нравственных людей, обладающих не только знаниями, но и прекрасными чертами личности.</a:t>
            </a:r>
          </a:p>
          <a:p>
            <a:pPr eaLnBrk="1" hangingPunct="1">
              <a:buSzPct val="130000"/>
            </a:pPr>
            <a:r>
              <a:rPr lang="ru-RU" sz="2000" b="1" smtClean="0"/>
              <a:t>в современном мире ребенок развивается, окруженный множеством разнообразных источников сильного воздействия на него как позитивного, так и негативного характера на еще только формирующуюся сферу нравственности.</a:t>
            </a:r>
          </a:p>
          <a:p>
            <a:pPr eaLnBrk="1" hangingPunct="1">
              <a:buSzPct val="130000"/>
            </a:pPr>
            <a:r>
              <a:rPr lang="ru-RU" sz="2000" b="1" smtClean="0"/>
              <a:t>само по себе образование не гарантирует высокого уровня нравственной воспитанности. </a:t>
            </a:r>
          </a:p>
          <a:p>
            <a:pPr eaLnBrk="1" hangingPunct="1">
              <a:buSzPct val="130000"/>
            </a:pPr>
            <a:r>
              <a:rPr lang="ru-RU" sz="2000" b="1" smtClean="0"/>
              <a:t>нравственные знания информируют ребенка о нормах поведения в современном обществе, дают представления о последствиях нарушения этих норм или последствиях данного поступка для окружающих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18" grpId="0"/>
      <p:bldP spid="921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1024-768-4-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333375"/>
            <a:ext cx="8497888" cy="615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49275"/>
            <a:ext cx="7488238" cy="4114800"/>
          </a:xfrm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cademia" pitchFamily="34" charset="0"/>
              </a:rPr>
              <a:t>Это еще не все, но…</a:t>
            </a:r>
            <a:endParaRPr lang="ru-RU" sz="6000" b="1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cademia" pitchFamily="34" charset="0"/>
            </a:endParaRPr>
          </a:p>
        </p:txBody>
      </p:sp>
      <p:pic>
        <p:nvPicPr>
          <p:cNvPr id="23556" name="Picture 5" descr="fly5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738" y="4941888"/>
            <a:ext cx="12954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fly2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64388" y="4076700"/>
            <a:ext cx="1008062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cc10b83bda47d226c2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31913" y="4581525"/>
            <a:ext cx="706437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88" y="285750"/>
            <a:ext cx="5000625" cy="3714750"/>
          </a:xfrm>
          <a:noFill/>
        </p:spPr>
      </p:pic>
      <p:pic>
        <p:nvPicPr>
          <p:cNvPr id="6148" name="Рисунок 3" descr="gogo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3" y="285750"/>
            <a:ext cx="3500437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714375" y="4214813"/>
            <a:ext cx="46434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C00000"/>
                </a:solidFill>
              </a:rPr>
              <a:t>  </a:t>
            </a:r>
            <a:r>
              <a:rPr lang="ru-RU" sz="4800">
                <a:solidFill>
                  <a:srgbClr val="C00000"/>
                </a:solidFill>
              </a:rPr>
              <a:t>«Русь, куда         несёшься ты?»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404813"/>
            <a:ext cx="4608513" cy="5614987"/>
          </a:xfrm>
        </p:spPr>
        <p:txBody>
          <a:bodyPr/>
          <a:lstStyle/>
          <a:p>
            <a:pPr marL="98425" indent="-6350" algn="ctr"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chemeClr val="tx2"/>
                </a:solidFill>
                <a:latin typeface="Monotype Corsiva" pitchFamily="66" charset="0"/>
              </a:rPr>
              <a:t>Наш век</a:t>
            </a:r>
            <a:endParaRPr lang="ru-RU" sz="2800" b="1" smtClean="0">
              <a:solidFill>
                <a:schemeClr val="tx2"/>
              </a:solidFill>
              <a:latin typeface="Georgia" pitchFamily="18" charset="0"/>
            </a:endParaRP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Не плоть, а дух растлился в наши дни,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И человек отчаянно тоскует...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Он к свету рвется из ночной тени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И, свет обретши, ропщет и бунтует.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endParaRPr lang="ru-RU" sz="2000" smtClean="0">
              <a:solidFill>
                <a:schemeClr val="tx2"/>
              </a:solidFill>
              <a:latin typeface="Impact" pitchFamily="34" charset="0"/>
            </a:endParaRP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Безверием палим и иссушен,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Невыносимое он днесь выносит...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И сознает свою погибель он,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И жаждет веры — но о ней </a:t>
            </a:r>
            <a:r>
              <a:rPr lang="ru-RU" sz="2000" i="1" smtClean="0">
                <a:solidFill>
                  <a:schemeClr val="tx2"/>
                </a:solidFill>
                <a:latin typeface="Impact" pitchFamily="34" charset="0"/>
              </a:rPr>
              <a:t>не просит...</a:t>
            </a:r>
            <a:endParaRPr lang="ru-RU" sz="2000" smtClean="0">
              <a:solidFill>
                <a:schemeClr val="tx2"/>
              </a:solidFill>
              <a:latin typeface="Impact" pitchFamily="34" charset="0"/>
            </a:endParaRP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endParaRPr lang="ru-RU" sz="2000" smtClean="0">
              <a:solidFill>
                <a:schemeClr val="tx2"/>
              </a:solidFill>
              <a:latin typeface="Impact" pitchFamily="34" charset="0"/>
            </a:endParaRP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Не скажет ввек, с молитвой и слезой,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Как ни скорбит перед замкнутой дверью: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«Впусти меня! — Я верю, Боже мой! </a:t>
            </a:r>
          </a:p>
          <a:p>
            <a:pPr marL="98425" indent="-6350" eaLnBrk="1" hangingPunct="1">
              <a:lnSpc>
                <a:spcPct val="90000"/>
              </a:lnSpc>
              <a:buFontTx/>
              <a:buNone/>
            </a:pPr>
            <a:r>
              <a:rPr lang="ru-RU" sz="2000" smtClean="0">
                <a:solidFill>
                  <a:schemeClr val="tx2"/>
                </a:solidFill>
                <a:latin typeface="Impact" pitchFamily="34" charset="0"/>
              </a:rPr>
              <a:t>Приди на помощь моему неверью!..»</a:t>
            </a:r>
            <a:r>
              <a:rPr lang="ru-RU" sz="2400" smtClean="0">
                <a:solidFill>
                  <a:schemeClr val="tx2"/>
                </a:solidFill>
                <a:latin typeface="Franklin Gothic Medium" pitchFamily="34" charset="0"/>
              </a:rPr>
              <a:t> 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5288" y="620713"/>
            <a:ext cx="4002087" cy="4968875"/>
          </a:xfrm>
          <a:noFill/>
        </p:spPr>
      </p:pic>
      <p:sp>
        <p:nvSpPr>
          <p:cNvPr id="7172" name="AutoShape 5"/>
          <p:cNvSpPr>
            <a:spLocks noChangeArrowheads="1"/>
          </p:cNvSpPr>
          <p:nvPr/>
        </p:nvSpPr>
        <p:spPr bwMode="auto">
          <a:xfrm>
            <a:off x="395288" y="5373688"/>
            <a:ext cx="3997325" cy="647700"/>
          </a:xfrm>
          <a:prstGeom prst="horizontalScrol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323850" y="5516563"/>
            <a:ext cx="39592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3300"/>
                </a:solidFill>
                <a:latin typeface="Tahoma" pitchFamily="34" charset="0"/>
              </a:rPr>
              <a:t>Спас нерукотворный. </a:t>
            </a:r>
            <a:r>
              <a:rPr lang="en-US">
                <a:solidFill>
                  <a:srgbClr val="003300"/>
                </a:solidFill>
                <a:latin typeface="Tahoma" pitchFamily="34" charset="0"/>
              </a:rPr>
              <a:t>XII </a:t>
            </a:r>
            <a:r>
              <a:rPr lang="ru-RU">
                <a:solidFill>
                  <a:srgbClr val="003300"/>
                </a:solidFill>
                <a:latin typeface="Tahoma" pitchFamily="34" charset="0"/>
              </a:rPr>
              <a:t>век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39688" y="636588"/>
            <a:ext cx="90678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                                                                        Мой друг! Вступая в этот мир,                            </a:t>
            </a:r>
          </a:p>
          <a:p>
            <a:pPr algn="ctr"/>
            <a:r>
              <a:rPr lang="ru-RU" b="1"/>
              <a:t>                                           Такой огромный и мятежный,</a:t>
            </a:r>
          </a:p>
          <a:p>
            <a:pPr algn="ctr"/>
            <a:r>
              <a:rPr lang="ru-RU" b="1"/>
              <a:t>                                              Ты должен очень стойким быть</a:t>
            </a:r>
          </a:p>
          <a:p>
            <a:pPr algn="ctr"/>
            <a:r>
              <a:rPr lang="ru-RU" b="1"/>
              <a:t>                                                     И в то же время – добрым, нежным.</a:t>
            </a:r>
          </a:p>
          <a:p>
            <a:pPr algn="ctr"/>
            <a:r>
              <a:rPr lang="ru-RU" b="1"/>
              <a:t>                                                               Ты дружбу научись ценить.</a:t>
            </a:r>
          </a:p>
          <a:p>
            <a:pPr algn="ctr"/>
            <a:r>
              <a:rPr lang="ru-RU" b="1"/>
              <a:t>                                                                               Будь сам надёжным, верным другом,</a:t>
            </a:r>
          </a:p>
          <a:p>
            <a:pPr algn="ctr"/>
            <a:r>
              <a:rPr lang="ru-RU" b="1"/>
              <a:t>                                                                   Способным слабых защитить.</a:t>
            </a:r>
          </a:p>
          <a:p>
            <a:pPr algn="ctr"/>
            <a:r>
              <a:rPr lang="ru-RU" b="1"/>
              <a:t>                                                                    Добро к тебе вернётся кругом.</a:t>
            </a:r>
          </a:p>
          <a:p>
            <a:pPr algn="ctr"/>
            <a:r>
              <a:rPr lang="ru-RU" b="1"/>
              <a:t>                                         Умей сдержать себя, когда</a:t>
            </a:r>
          </a:p>
          <a:p>
            <a:pPr algn="ctr"/>
            <a:r>
              <a:rPr lang="ru-RU" b="1"/>
              <a:t>                                              Кричать так хочется от гнева.</a:t>
            </a:r>
          </a:p>
          <a:p>
            <a:pPr algn="ctr"/>
            <a:r>
              <a:rPr lang="ru-RU" b="1"/>
              <a:t>                                         И мимо бедных не пройди</a:t>
            </a:r>
          </a:p>
          <a:p>
            <a:pPr algn="ctr"/>
            <a:r>
              <a:rPr lang="ru-RU" b="1"/>
              <a:t>                                              Сумей им дать кусочек хлеба.</a:t>
            </a:r>
          </a:p>
          <a:p>
            <a:pPr algn="ctr"/>
            <a:r>
              <a:rPr lang="ru-RU" b="1"/>
              <a:t>                                                                  Цени людей не по одёжке,</a:t>
            </a:r>
          </a:p>
          <a:p>
            <a:pPr algn="ctr"/>
            <a:r>
              <a:rPr lang="ru-RU" b="1"/>
              <a:t>                                                              Не по тугому кошельку.</a:t>
            </a:r>
          </a:p>
          <a:p>
            <a:pPr algn="ctr"/>
            <a:r>
              <a:rPr lang="ru-RU" b="1"/>
              <a:t>                                                                     Трудом преодолей дорожку,</a:t>
            </a:r>
          </a:p>
          <a:p>
            <a:pPr algn="ctr"/>
            <a:r>
              <a:rPr lang="ru-RU" b="1"/>
              <a:t>                                                                      Что к славы приведет венку.</a:t>
            </a:r>
          </a:p>
          <a:p>
            <a:pPr algn="ctr"/>
            <a:r>
              <a:rPr lang="ru-RU" b="1"/>
              <a:t>                                                               Стремись познать как можно больше  </a:t>
            </a:r>
          </a:p>
          <a:p>
            <a:pPr algn="ctr"/>
            <a:r>
              <a:rPr lang="ru-RU" b="1"/>
              <a:t>                                             И знанья в пользу обернуть,</a:t>
            </a:r>
          </a:p>
          <a:p>
            <a:pPr algn="ctr"/>
            <a:r>
              <a:rPr lang="ru-RU" b="1"/>
              <a:t>                                            Чтоб на закате своей жизни</a:t>
            </a:r>
          </a:p>
          <a:p>
            <a:pPr algn="ctr"/>
            <a:r>
              <a:rPr lang="ru-RU" b="1"/>
              <a:t>                                          Было бы на что взглянуть.</a:t>
            </a:r>
          </a:p>
        </p:txBody>
      </p:sp>
      <p:sp>
        <p:nvSpPr>
          <p:cNvPr id="8195" name="Rectangle 9"/>
          <p:cNvSpPr>
            <a:spLocks noGrp="1" noChangeArrowheads="1"/>
          </p:cNvSpPr>
          <p:nvPr>
            <p:ph sz="half" idx="4294967295"/>
          </p:nvPr>
        </p:nvSpPr>
        <p:spPr>
          <a:xfrm>
            <a:off x="0" y="1981200"/>
            <a:ext cx="3810000" cy="4114800"/>
          </a:xfrm>
        </p:spPr>
        <p:txBody>
          <a:bodyPr/>
          <a:lstStyle/>
          <a:p>
            <a:pPr eaLnBrk="1" hangingPunct="1"/>
            <a:r>
              <a:rPr lang="ru-RU" sz="2800" smtClean="0"/>
              <a:t> </a:t>
            </a:r>
          </a:p>
        </p:txBody>
      </p:sp>
      <p:pic>
        <p:nvPicPr>
          <p:cNvPr id="54286" name="Picture 14" descr="891b483b50e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3563" y="620713"/>
            <a:ext cx="360838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ChangeArrowheads="1"/>
          </p:cNvSpPr>
          <p:nvPr/>
        </p:nvSpPr>
        <p:spPr bwMode="auto">
          <a:xfrm>
            <a:off x="250825" y="115888"/>
            <a:ext cx="8642350" cy="1512887"/>
          </a:xfrm>
          <a:prstGeom prst="plaque">
            <a:avLst>
              <a:gd name="adj" fmla="val 16667"/>
            </a:avLst>
          </a:prstGeom>
          <a:solidFill>
            <a:srgbClr val="008000">
              <a:alpha val="47842"/>
            </a:srgbClr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368425"/>
          </a:xfrm>
        </p:spPr>
        <p:txBody>
          <a:bodyPr/>
          <a:lstStyle/>
          <a:p>
            <a:pPr eaLnBrk="1" hangingPunct="1">
              <a:defRPr/>
            </a:pPr>
            <a:r>
              <a:rPr lang="ru-RU" b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Общечеловеческие ценности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5041900"/>
          </a:xfrm>
        </p:spPr>
        <p:txBody>
          <a:bodyPr/>
          <a:lstStyle/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Любовь к матери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Патриотизм. Любовь к Родине 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Свобода воли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Добро и зло 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Самовоспитание 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Добродетель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Совесть</a:t>
            </a:r>
          </a:p>
          <a:p>
            <a:pPr marL="1343025" indent="-447675" eaLnBrk="1" hangingPunct="1">
              <a:buClr>
                <a:srgbClr val="CCFFCC"/>
              </a:buClr>
              <a:buSzPct val="130000"/>
              <a:buFont typeface="Wingdings" pitchFamily="2" charset="2"/>
              <a:buChar char="§"/>
              <a:defRPr/>
            </a:pPr>
            <a:r>
              <a:rPr lang="ru-RU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Надежда </a:t>
            </a:r>
          </a:p>
          <a:p>
            <a:pPr marL="1343025" indent="-447675" eaLnBrk="1" hangingPunct="1">
              <a:defRPr/>
            </a:pPr>
            <a:endParaRPr lang="ru-RU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9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9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9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9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9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nimBg="1"/>
      <p:bldP spid="39939" grpId="0"/>
      <p:bldP spid="3994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ChangeArrowheads="1"/>
          </p:cNvSpPr>
          <p:nvPr/>
        </p:nvSpPr>
        <p:spPr bwMode="auto">
          <a:xfrm>
            <a:off x="827088" y="620713"/>
            <a:ext cx="7777162" cy="57610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051050" y="1412875"/>
            <a:ext cx="6049963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Нравственность</a:t>
            </a:r>
            <a:r>
              <a:rPr lang="ru-RU" sz="2400" b="1"/>
              <a:t> </a:t>
            </a:r>
            <a:r>
              <a:rPr lang="ru-RU" sz="2400"/>
              <a:t>– это правила, определяющие поведение; духовные и душевные качества, необходимые человеку в обществе, а также выполнение этих правил, поведение.</a:t>
            </a:r>
          </a:p>
          <a:p>
            <a:endParaRPr lang="ru-RU" sz="2400"/>
          </a:p>
          <a:p>
            <a:r>
              <a:rPr lang="ru-RU" sz="2400"/>
              <a:t> </a:t>
            </a:r>
            <a:r>
              <a:rPr lang="ru-RU" sz="2800" b="1"/>
              <a:t>Духовный </a:t>
            </a:r>
            <a:r>
              <a:rPr lang="ru-RU" sz="2800"/>
              <a:t>–</a:t>
            </a:r>
            <a:r>
              <a:rPr lang="ru-RU" sz="2400"/>
              <a:t> 1) относящийся к умственной деятельности, к области духа;  </a:t>
            </a:r>
          </a:p>
          <a:p>
            <a:r>
              <a:rPr lang="ru-RU" sz="2400"/>
              <a:t>                            2) церковный.</a:t>
            </a:r>
          </a:p>
          <a:p>
            <a:r>
              <a:rPr lang="ru-RU" sz="2400"/>
              <a:t>                                   </a:t>
            </a:r>
          </a:p>
          <a:p>
            <a:r>
              <a:rPr lang="ru-RU" sz="2400"/>
              <a:t>                                   Словарь С.И. Ожегова</a:t>
            </a:r>
          </a:p>
        </p:txBody>
      </p:sp>
      <p:pic>
        <p:nvPicPr>
          <p:cNvPr id="10244" name="Picture 4" descr="book023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333375"/>
            <a:ext cx="1873250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4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6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260350"/>
            <a:ext cx="8497888" cy="6381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38200" y="188913"/>
            <a:ext cx="8007350" cy="63357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  <a:latin typeface="Comic Sans MS" pitchFamily="66" charset="0"/>
              </a:rPr>
              <a:t>Ответственность</a:t>
            </a:r>
            <a:r>
              <a:rPr lang="ru-RU" sz="2800" smtClean="0">
                <a:solidFill>
                  <a:schemeClr val="tx2"/>
                </a:solidFill>
                <a:latin typeface="Comic Sans MS" pitchFamily="66" charset="0"/>
              </a:rPr>
              <a:t>—необходимость, обязанность отдавать  отчет в своих действиях, поступках.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  <a:latin typeface="Comic Sans MS" pitchFamily="66" charset="0"/>
              </a:rPr>
              <a:t>Милосердие</a:t>
            </a:r>
            <a:r>
              <a:rPr lang="ru-RU" sz="2800" smtClean="0">
                <a:latin typeface="Comic Sans MS" pitchFamily="66" charset="0"/>
              </a:rPr>
              <a:t>—готовность помочь  или простить из сострадания, человеколюбия.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  <a:latin typeface="Comic Sans MS" pitchFamily="66" charset="0"/>
              </a:rPr>
              <a:t>Сострадание</a:t>
            </a:r>
            <a:r>
              <a:rPr lang="ru-RU" sz="2800" smtClean="0">
                <a:latin typeface="Comic Sans MS" pitchFamily="66" charset="0"/>
              </a:rPr>
              <a:t>—жалость, сочувствие, вызываемое чьим- нибудь  несчастьем, горем.</a:t>
            </a:r>
            <a:r>
              <a:rPr lang="ru-RU" sz="2800" i="1" smtClean="0">
                <a:latin typeface="Comic Sans MS" pitchFamily="66" charset="0"/>
              </a:rPr>
              <a:t>  </a:t>
            </a:r>
            <a:endParaRPr lang="ru-RU" sz="2800" smtClean="0"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  <a:latin typeface="Comic Sans MS" pitchFamily="66" charset="0"/>
              </a:rPr>
              <a:t>Сочувствие</a:t>
            </a:r>
            <a:r>
              <a:rPr lang="ru-RU" sz="2800" smtClean="0">
                <a:latin typeface="Comic Sans MS" pitchFamily="66" charset="0"/>
              </a:rPr>
              <a:t>- отзывчивое, участливое отношение к переживаниям, несчастью других.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FF0000"/>
                </a:solidFill>
                <a:latin typeface="Comic Sans MS" pitchFamily="66" charset="0"/>
              </a:rPr>
              <a:t>Гуманный</a:t>
            </a:r>
            <a:r>
              <a:rPr lang="ru-RU" sz="2800" smtClean="0">
                <a:latin typeface="Comic Sans MS" pitchFamily="66" charset="0"/>
              </a:rPr>
              <a:t>- направленный на благо других; человеколюбивый и отзывчивый.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( Толковый словарь русского языка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smtClean="0">
                <a:solidFill>
                  <a:srgbClr val="002060"/>
                </a:solidFill>
                <a:latin typeface="Comic Sans MS" pitchFamily="66" charset="0"/>
              </a:rPr>
              <a:t>                   С.И. Ожегова)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KBORD">
  <a:themeElements>
    <a:clrScheme name="CORKBORD 1">
      <a:dk1>
        <a:srgbClr val="663300"/>
      </a:dk1>
      <a:lt1>
        <a:srgbClr val="FFFFFF"/>
      </a:lt1>
      <a:dk2>
        <a:srgbClr val="ECB87E"/>
      </a:dk2>
      <a:lt2>
        <a:srgbClr val="FFFFFF"/>
      </a:lt2>
      <a:accent1>
        <a:srgbClr val="FF6633"/>
      </a:accent1>
      <a:accent2>
        <a:srgbClr val="FF9933"/>
      </a:accent2>
      <a:accent3>
        <a:srgbClr val="F4D8C0"/>
      </a:accent3>
      <a:accent4>
        <a:srgbClr val="DADADA"/>
      </a:accent4>
      <a:accent5>
        <a:srgbClr val="FFB8AD"/>
      </a:accent5>
      <a:accent6>
        <a:srgbClr val="E78A2D"/>
      </a:accent6>
      <a:hlink>
        <a:srgbClr val="FFCC00"/>
      </a:hlink>
      <a:folHlink>
        <a:srgbClr val="CC6600"/>
      </a:folHlink>
    </a:clrScheme>
    <a:fontScheme name="CORKBO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KBORD 1">
        <a:dk1>
          <a:srgbClr val="663300"/>
        </a:dk1>
        <a:lt1>
          <a:srgbClr val="FFFFFF"/>
        </a:lt1>
        <a:dk2>
          <a:srgbClr val="ECB87E"/>
        </a:dk2>
        <a:lt2>
          <a:srgbClr val="FFFFFF"/>
        </a:lt2>
        <a:accent1>
          <a:srgbClr val="FF6633"/>
        </a:accent1>
        <a:accent2>
          <a:srgbClr val="FF9933"/>
        </a:accent2>
        <a:accent3>
          <a:srgbClr val="F4D8C0"/>
        </a:accent3>
        <a:accent4>
          <a:srgbClr val="DADADA"/>
        </a:accent4>
        <a:accent5>
          <a:srgbClr val="FFB8AD"/>
        </a:accent5>
        <a:accent6>
          <a:srgbClr val="E78A2D"/>
        </a:accent6>
        <a:hlink>
          <a:srgbClr val="FFCC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KBORD 2">
        <a:dk1>
          <a:srgbClr val="663300"/>
        </a:dk1>
        <a:lt1>
          <a:srgbClr val="FFFFFF"/>
        </a:lt1>
        <a:dk2>
          <a:srgbClr val="ECB87E"/>
        </a:dk2>
        <a:lt2>
          <a:srgbClr val="FFFFFF"/>
        </a:lt2>
        <a:accent1>
          <a:srgbClr val="FF6633"/>
        </a:accent1>
        <a:accent2>
          <a:srgbClr val="FF9933"/>
        </a:accent2>
        <a:accent3>
          <a:srgbClr val="F4D8C0"/>
        </a:accent3>
        <a:accent4>
          <a:srgbClr val="DADADA"/>
        </a:accent4>
        <a:accent5>
          <a:srgbClr val="FFB8AD"/>
        </a:accent5>
        <a:accent6>
          <a:srgbClr val="E78A2D"/>
        </a:accent6>
        <a:hlink>
          <a:srgbClr val="FFFF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KBORD 3">
        <a:dk1>
          <a:srgbClr val="393939"/>
        </a:dk1>
        <a:lt1>
          <a:srgbClr val="FFFFFF"/>
        </a:lt1>
        <a:dk2>
          <a:srgbClr val="B2B2B2"/>
        </a:dk2>
        <a:lt2>
          <a:srgbClr val="FFFFFF"/>
        </a:lt2>
        <a:accent1>
          <a:srgbClr val="CBCBCB"/>
        </a:accent1>
        <a:accent2>
          <a:srgbClr val="5F5F5F"/>
        </a:accent2>
        <a:accent3>
          <a:srgbClr val="D5D5D5"/>
        </a:accent3>
        <a:accent4>
          <a:srgbClr val="DADADA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CORKBORD</Template>
  <TotalTime>723</TotalTime>
  <Words>781</Words>
  <Application>Microsoft Office PowerPoint</Application>
  <PresentationFormat>Экран (4:3)</PresentationFormat>
  <Paragraphs>98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3" baseType="lpstr">
      <vt:lpstr>Times New Roman</vt:lpstr>
      <vt:lpstr>Arial</vt:lpstr>
      <vt:lpstr>StudioScriptCTT</vt:lpstr>
      <vt:lpstr>Palatino Linotype</vt:lpstr>
      <vt:lpstr>Monotype Corsiva</vt:lpstr>
      <vt:lpstr>Georgia</vt:lpstr>
      <vt:lpstr>Impact</vt:lpstr>
      <vt:lpstr>Franklin Gothic Medium</vt:lpstr>
      <vt:lpstr>Tahoma</vt:lpstr>
      <vt:lpstr>Wingdings</vt:lpstr>
      <vt:lpstr>Comic Sans MS</vt:lpstr>
      <vt:lpstr>Academia</vt:lpstr>
      <vt:lpstr>CORKBORD</vt:lpstr>
      <vt:lpstr> Духовно-нравственное воспитание обучающихся на уроках русского языка  и литературы </vt:lpstr>
      <vt:lpstr>Актуальность проблемы  духовно-нравственного воспитания</vt:lpstr>
      <vt:lpstr>            </vt:lpstr>
      <vt:lpstr>Слайд 4</vt:lpstr>
      <vt:lpstr>Слайд 5</vt:lpstr>
      <vt:lpstr>Общечеловеческие ценности</vt:lpstr>
      <vt:lpstr>Слайд 7</vt:lpstr>
      <vt:lpstr>Слайд 8</vt:lpstr>
      <vt:lpstr>Слайд 9</vt:lpstr>
      <vt:lpstr>А.П. ПЛАТОНОВА «ЮШКА»</vt:lpstr>
      <vt:lpstr>Слайд 11</vt:lpstr>
      <vt:lpstr>Л. Андреев.</vt:lpstr>
      <vt:lpstr>Уроки доброты  (по произведению Валентина Григорьевича Распутина «Уроки французского»).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Прекрасное в человеке</dc:title>
  <dc:creator>Lara</dc:creator>
  <cp:lastModifiedBy>Пользователь</cp:lastModifiedBy>
  <cp:revision>71</cp:revision>
  <dcterms:created xsi:type="dcterms:W3CDTF">2007-11-09T11:52:13Z</dcterms:created>
  <dcterms:modified xsi:type="dcterms:W3CDTF">2021-04-19T18:34:55Z</dcterms:modified>
</cp:coreProperties>
</file>