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notesMasterIdLst>
    <p:notesMasterId r:id="rId24"/>
  </p:notesMasterIdLst>
  <p:sldIdLst>
    <p:sldId id="256" r:id="rId2"/>
    <p:sldId id="281" r:id="rId3"/>
    <p:sldId id="257" r:id="rId4"/>
    <p:sldId id="291" r:id="rId5"/>
    <p:sldId id="290" r:id="rId6"/>
    <p:sldId id="286" r:id="rId7"/>
    <p:sldId id="292" r:id="rId8"/>
    <p:sldId id="284" r:id="rId9"/>
    <p:sldId id="267" r:id="rId10"/>
    <p:sldId id="285" r:id="rId11"/>
    <p:sldId id="271" r:id="rId12"/>
    <p:sldId id="273" r:id="rId13"/>
    <p:sldId id="272" r:id="rId14"/>
    <p:sldId id="293" r:id="rId15"/>
    <p:sldId id="277" r:id="rId16"/>
    <p:sldId id="278" r:id="rId17"/>
    <p:sldId id="280" r:id="rId18"/>
    <p:sldId id="265" r:id="rId19"/>
    <p:sldId id="266" r:id="rId20"/>
    <p:sldId id="260" r:id="rId21"/>
    <p:sldId id="26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05920-60C2-4640-B935-2965AAB9B6AC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91312-3AB4-415D-BC23-018BAD429A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6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1312-3AB4-415D-BC23-018BAD429A8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ayer.myshared.ru/1256691/data/images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53599"/>
            <a:ext cx="6048672" cy="44875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2492896"/>
            <a:ext cx="3096344" cy="2160240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accent6">
                    <a:lumMod val="50000"/>
                  </a:schemeClr>
                </a:solidFill>
              </a:rPr>
              <a:t>Речевой этикет</a:t>
            </a:r>
            <a:br>
              <a:rPr lang="ru-RU" sz="5400" i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5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437112"/>
            <a:ext cx="3096344" cy="2160240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4900" dirty="0"/>
              <a:t>                                                                                                                                </a:t>
            </a:r>
            <a:r>
              <a:rPr lang="ru-RU" sz="4900" b="1" dirty="0"/>
              <a:t>Подготовила:</a:t>
            </a:r>
          </a:p>
          <a:p>
            <a:pPr algn="just">
              <a:lnSpc>
                <a:spcPct val="120000"/>
              </a:lnSpc>
            </a:pPr>
            <a:r>
              <a:rPr lang="ru-RU" sz="4900" b="1" dirty="0"/>
              <a:t>Группа: </a:t>
            </a:r>
          </a:p>
          <a:p>
            <a:pPr algn="just">
              <a:lnSpc>
                <a:spcPct val="120000"/>
              </a:lnSpc>
            </a:pPr>
            <a:r>
              <a:rPr lang="ru-RU" sz="4900" b="1" dirty="0"/>
              <a:t>Проверил(а): </a:t>
            </a:r>
          </a:p>
          <a:p>
            <a:pPr algn="just">
              <a:lnSpc>
                <a:spcPct val="120000"/>
              </a:lnSpc>
            </a:pPr>
            <a:r>
              <a:rPr lang="ru-RU" sz="4900" dirty="0"/>
              <a:t>                                                                                                                                                         </a:t>
            </a:r>
          </a:p>
          <a:p>
            <a:pPr algn="just">
              <a:lnSpc>
                <a:spcPct val="120000"/>
              </a:lnSpc>
            </a:pPr>
            <a:r>
              <a:rPr lang="ru-RU" sz="4900" dirty="0"/>
              <a:t>                                                                                                                             </a:t>
            </a:r>
          </a:p>
          <a:p>
            <a:pPr algn="just"/>
            <a:r>
              <a:rPr lang="ru-RU" sz="4000" dirty="0"/>
              <a:t> </a:t>
            </a: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i="1" dirty="0"/>
              <a:t>Этапы обучения речевому этикету </a:t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br>
              <a:rPr lang="ru-RU" sz="4000" dirty="0"/>
            </a:br>
            <a:r>
              <a:rPr lang="ru-RU" b="1" i="1" dirty="0">
                <a:solidFill>
                  <a:srgbClr val="92D050"/>
                </a:solidFill>
              </a:rPr>
              <a:t>Первый этап  </a:t>
            </a:r>
            <a:r>
              <a:rPr lang="ru-RU" b="1" i="1" dirty="0"/>
              <a:t>–  автоматизация в речи    </a:t>
            </a:r>
          </a:p>
          <a:p>
            <a:pPr>
              <a:buNone/>
            </a:pPr>
            <a:r>
              <a:rPr lang="ru-RU" b="1" i="1" dirty="0"/>
              <a:t>                                  знакомых речевых штампов. </a:t>
            </a:r>
            <a:br>
              <a:rPr lang="ru-RU" b="1" i="1" dirty="0"/>
            </a:br>
            <a:br>
              <a:rPr lang="ru-RU" b="1" i="1" dirty="0"/>
            </a:br>
            <a:r>
              <a:rPr lang="ru-RU" b="1" i="1" dirty="0">
                <a:solidFill>
                  <a:srgbClr val="92D050"/>
                </a:solidFill>
              </a:rPr>
              <a:t>Второй этап  </a:t>
            </a:r>
            <a:r>
              <a:rPr lang="ru-RU" b="1" i="1" dirty="0"/>
              <a:t>–  обогащение формул речевого  </a:t>
            </a:r>
          </a:p>
          <a:p>
            <a:pPr>
              <a:buNone/>
            </a:pPr>
            <a:r>
              <a:rPr lang="ru-RU" b="1" i="1" dirty="0"/>
              <a:t>                                  этикета.</a:t>
            </a:r>
            <a:br>
              <a:rPr lang="ru-RU" b="1" i="1" dirty="0"/>
            </a:br>
            <a:br>
              <a:rPr lang="ru-RU" b="1" i="1" dirty="0"/>
            </a:br>
            <a:r>
              <a:rPr lang="ru-RU" b="1" i="1" dirty="0">
                <a:solidFill>
                  <a:srgbClr val="92D050"/>
                </a:solidFill>
              </a:rPr>
              <a:t>Третий  этап  </a:t>
            </a:r>
            <a:r>
              <a:rPr lang="ru-RU" b="1" i="1" dirty="0"/>
              <a:t>–  обучение  детей  проявлению  </a:t>
            </a:r>
          </a:p>
          <a:p>
            <a:pPr>
              <a:buNone/>
            </a:pPr>
            <a:r>
              <a:rPr lang="ru-RU" b="1" i="1" dirty="0"/>
              <a:t>                                  доброжелательности         </a:t>
            </a:r>
          </a:p>
          <a:p>
            <a:pPr>
              <a:buNone/>
            </a:pPr>
            <a:r>
              <a:rPr lang="ru-RU" b="1" i="1" dirty="0"/>
              <a:t>                                 посредством  интонации,    </a:t>
            </a:r>
          </a:p>
          <a:p>
            <a:pPr>
              <a:buNone/>
            </a:pPr>
            <a:r>
              <a:rPr lang="ru-RU" b="1" i="1" dirty="0"/>
              <a:t>                                 мимики.</a:t>
            </a:r>
            <a:br>
              <a:rPr lang="ru-RU" b="1" i="1" dirty="0"/>
            </a:b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u="sng" dirty="0"/>
              <a:t>Первый этап  </a:t>
            </a:r>
            <a:r>
              <a:rPr lang="ru-RU" sz="3200" i="1" dirty="0"/>
              <a:t>–  автоматизация формул речевого этикета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928670"/>
            <a:ext cx="8786842" cy="47091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i="1" dirty="0"/>
          </a:p>
          <a:p>
            <a:pPr>
              <a:buFont typeface="Wingdings" pitchFamily="2" charset="2"/>
              <a:buChar char="q"/>
            </a:pPr>
            <a:r>
              <a:rPr lang="ru-RU" sz="2000" i="1" dirty="0"/>
              <a:t> Многократное восприятие детьми формул речевого этикета происходит, прежде всего, в повседневной жизни. Необходимо использовать любую возможность, чтобы проговаривать вслух речевые шаблоны.</a:t>
            </a:r>
          </a:p>
          <a:p>
            <a:pPr>
              <a:buFont typeface="Wingdings" pitchFamily="2" charset="2"/>
              <a:buChar char="q"/>
            </a:pPr>
            <a:r>
              <a:rPr lang="ru-RU" sz="2000" i="1" dirty="0"/>
              <a:t> В любой коммуникативной ситуации ребёнку необходимо подсказывать (например, как ему, предложить игрушку, или пригласить сверстника для совместной игры). </a:t>
            </a:r>
          </a:p>
          <a:p>
            <a:pPr>
              <a:buFont typeface="Wingdings" pitchFamily="2" charset="2"/>
              <a:buChar char="q"/>
            </a:pPr>
            <a:r>
              <a:rPr lang="ru-RU" sz="2000" i="1" dirty="0"/>
              <a:t>Взрослым обязательно нужно поощрять попытки ребенка в использовании формул речевого этикета.</a:t>
            </a:r>
          </a:p>
          <a:p>
            <a:pPr>
              <a:buFont typeface="Wingdings" pitchFamily="2" charset="2"/>
              <a:buChar char="q"/>
            </a:pPr>
            <a:r>
              <a:rPr lang="ru-RU" sz="2000" i="1" dirty="0"/>
              <a:t> Для реализации поставленной задачи можно   использовать художественную литературу, просмотр инсценировок, игровые ситуации</a:t>
            </a:r>
          </a:p>
          <a:p>
            <a:pPr>
              <a:buFont typeface="Wingdings" pitchFamily="2" charset="2"/>
              <a:buChar char="q"/>
            </a:pPr>
            <a:endParaRPr lang="ru-RU" sz="2000" i="1" dirty="0"/>
          </a:p>
        </p:txBody>
      </p:sp>
      <p:pic>
        <p:nvPicPr>
          <p:cNvPr id="43010" name="Picture 2" descr="вывес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701" y="4929198"/>
            <a:ext cx="2819885" cy="19288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4786314" y="5715016"/>
            <a:ext cx="1500198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</p:txBody>
      </p:sp>
      <p:sp>
        <p:nvSpPr>
          <p:cNvPr id="9" name="Прямоугольник 8"/>
          <p:cNvSpPr/>
          <p:nvPr/>
        </p:nvSpPr>
        <p:spPr>
          <a:xfrm rot="571700">
            <a:off x="6244151" y="5760710"/>
            <a:ext cx="58541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Будьте</a:t>
            </a:r>
          </a:p>
          <a:p>
            <a:pPr algn="ctr"/>
            <a:r>
              <a:rPr lang="ru-RU" sz="1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добры</a:t>
            </a:r>
            <a:endParaRPr lang="ru-RU" sz="1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01024" y="5429264"/>
            <a:ext cx="114297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Очень </a:t>
            </a:r>
          </a:p>
          <a:p>
            <a:pPr algn="ctr"/>
            <a:r>
              <a:rPr lang="ru-RU" sz="1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рада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i="1" u="sng" dirty="0"/>
              <a:t>Второй этап  </a:t>
            </a:r>
            <a:r>
              <a:rPr lang="ru-RU" i="1" dirty="0"/>
              <a:t>–  обогащение формул речевого этикета </a:t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3629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     </a:t>
            </a:r>
            <a:r>
              <a:rPr lang="ru-RU" i="1" dirty="0"/>
              <a:t>На  этом этапе  для активизации в речи, воспроизведения формул  речевого этикета используется система игр и упражнений, побуждающих детей к многократному</a:t>
            </a:r>
          </a:p>
          <a:p>
            <a:pPr algn="ctr">
              <a:buNone/>
            </a:pPr>
            <a:r>
              <a:rPr lang="ru-RU" i="1" dirty="0"/>
              <a:t>проговариванию и расширению формул речевого</a:t>
            </a:r>
          </a:p>
          <a:p>
            <a:pPr algn="ctr">
              <a:buNone/>
            </a:pPr>
            <a:r>
              <a:rPr lang="ru-RU" i="1" dirty="0"/>
              <a:t>этикета в разных ситуациях общения.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00570"/>
            <a:ext cx="8045403" cy="1882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i="1" u="sng" dirty="0"/>
              <a:t>Третий  этап  </a:t>
            </a:r>
            <a:r>
              <a:rPr lang="ru-RU" i="1" dirty="0"/>
              <a:t>–  обучение  детей  проявлению  доброжелательности  посредством  интонации,  мимики</a:t>
            </a:r>
            <a:br>
              <a:rPr lang="ru-RU" sz="4000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00372"/>
            <a:ext cx="8229600" cy="201280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          </a:t>
            </a:r>
            <a:r>
              <a:rPr lang="ru-RU" i="1" dirty="0"/>
              <a:t>Этикет выражается в самых разных сторонах нашего поведения. Этикетное значение могут иметь разнообразные движения человека, позы, положения, интонация , мимика, которые использует человек. </a:t>
            </a:r>
          </a:p>
          <a:p>
            <a:pPr>
              <a:buNone/>
            </a:pPr>
            <a:r>
              <a:rPr lang="ru-RU" dirty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1988" name="Picture 4" descr="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25144"/>
            <a:ext cx="4762500" cy="1762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/>
              <a:t>        Для обучения проявлению доброжелательности используются игры и этюды: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Игра «Физиономисты».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Этюд «Эмоции».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Этюд «Пантомимы».</a:t>
            </a:r>
            <a:br>
              <a:rPr lang="ru-RU" i="1" dirty="0"/>
            </a:br>
            <a:endParaRPr lang="ru-RU" i="1" dirty="0"/>
          </a:p>
          <a:p>
            <a:pPr lvl="0">
              <a:buNone/>
            </a:pPr>
            <a:r>
              <a:rPr lang="ru-RU" i="1" dirty="0"/>
              <a:t>        Положительные эмоциональные проявления тона и  мимики закрепляются во всех видах игр и заданий, используемых в процессе обучения и в повседневном общении с окружающими людьми.</a:t>
            </a:r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/>
              <a:t>Принципы речевого этикета: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23434"/>
          </a:xfrm>
        </p:spPr>
        <p:txBody>
          <a:bodyPr/>
          <a:lstStyle/>
          <a:p>
            <a:pPr algn="r">
              <a:buNone/>
            </a:pPr>
            <a:r>
              <a:rPr lang="ru-RU" dirty="0"/>
              <a:t> </a:t>
            </a:r>
          </a:p>
          <a:p>
            <a:pPr algn="r">
              <a:buFont typeface="Wingdings" pitchFamily="2" charset="2"/>
              <a:buChar char="q"/>
            </a:pPr>
            <a:r>
              <a:rPr lang="ru-RU" i="1" dirty="0"/>
              <a:t> кому говоришь</a:t>
            </a:r>
          </a:p>
          <a:p>
            <a:pPr algn="r">
              <a:buFont typeface="Wingdings" pitchFamily="2" charset="2"/>
              <a:buChar char="q"/>
            </a:pPr>
            <a:r>
              <a:rPr lang="ru-RU" i="1" dirty="0"/>
              <a:t>что говоришь</a:t>
            </a:r>
          </a:p>
          <a:p>
            <a:pPr algn="r">
              <a:buFont typeface="Wingdings" pitchFamily="2" charset="2"/>
              <a:buChar char="q"/>
            </a:pPr>
            <a:r>
              <a:rPr lang="ru-RU" i="1" dirty="0"/>
              <a:t> где говоришь</a:t>
            </a:r>
          </a:p>
          <a:p>
            <a:pPr algn="r">
              <a:buFont typeface="Wingdings" pitchFamily="2" charset="2"/>
              <a:buChar char="q"/>
            </a:pPr>
            <a:r>
              <a:rPr lang="ru-RU" i="1" dirty="0"/>
              <a:t> зачем говоришь</a:t>
            </a:r>
          </a:p>
          <a:p>
            <a:pPr algn="r">
              <a:buFont typeface="Wingdings" pitchFamily="2" charset="2"/>
              <a:buChar char="q"/>
            </a:pPr>
            <a:r>
              <a:rPr lang="ru-RU" i="1" dirty="0"/>
              <a:t> какие из этого будут последствия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4" name="Picture 2" descr="вывес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2229818" cy="4710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3500438"/>
            <a:ext cx="24288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Думай,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857364"/>
            <a:ext cx="5643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Меньше говори, больше слушай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igslide.ru/images/22/21502/960/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 для развития речевого этикета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Подвижная игра «Остановимся – познакомимся»</a:t>
            </a:r>
          </a:p>
          <a:p>
            <a:r>
              <a:rPr lang="ru-RU" dirty="0"/>
              <a:t>Цель: Активизировать в речи детей различные варианты приветствия.</a:t>
            </a:r>
          </a:p>
          <a:p>
            <a:r>
              <a:rPr lang="ru-RU" dirty="0"/>
              <a:t>Материал. Игрушки на всех детей.</a:t>
            </a:r>
          </a:p>
          <a:p>
            <a:r>
              <a:rPr lang="ru-RU" dirty="0"/>
              <a:t>Предварительная  работа.  Каждый  ребенок  дает  своей  кукле  имя.  С  целью </a:t>
            </a:r>
          </a:p>
          <a:p>
            <a:r>
              <a:rPr lang="ru-RU" dirty="0"/>
              <a:t>расширения активного словаря детей, педагог может помочь детям в придумывании </a:t>
            </a:r>
          </a:p>
          <a:p>
            <a:r>
              <a:rPr lang="ru-RU" dirty="0"/>
              <a:t>имени  своему  персонажу  (например,  дедушку  из  кукольного  театра  можно  назвать </a:t>
            </a:r>
          </a:p>
          <a:p>
            <a:r>
              <a:rPr lang="ru-RU" dirty="0"/>
              <a:t>Антон Николаевич, а игрушечному котенку можно дать имя  котенка из мультфильма </a:t>
            </a:r>
          </a:p>
          <a:p>
            <a:r>
              <a:rPr lang="ru-RU" dirty="0"/>
              <a:t>– Гав). </a:t>
            </a:r>
          </a:p>
          <a:p>
            <a:r>
              <a:rPr lang="ru-RU" dirty="0"/>
              <a:t>Ход игры</a:t>
            </a:r>
          </a:p>
          <a:p>
            <a:r>
              <a:rPr lang="ru-RU" dirty="0"/>
              <a:t>Дети  образуют  два  круга  –  большой  и  маленький.  С  куклами,  или  другими </a:t>
            </a:r>
          </a:p>
          <a:p>
            <a:r>
              <a:rPr lang="ru-RU" dirty="0"/>
              <a:t>игрушками в руках они перемещаются в двух кругах </a:t>
            </a:r>
            <a:r>
              <a:rPr lang="ru-RU" dirty="0" err="1"/>
              <a:t>противоходом</a:t>
            </a:r>
            <a:r>
              <a:rPr lang="ru-RU" dirty="0"/>
              <a:t> и хором говорят </a:t>
            </a:r>
          </a:p>
          <a:p>
            <a:r>
              <a:rPr lang="ru-RU" dirty="0"/>
              <a:t>слова: </a:t>
            </a:r>
          </a:p>
          <a:p>
            <a:r>
              <a:rPr lang="ru-RU" dirty="0"/>
              <a:t>Мы бежим, бежим, бежим, потому, что мы спешим. </a:t>
            </a:r>
          </a:p>
          <a:p>
            <a:r>
              <a:rPr lang="ru-RU" dirty="0"/>
              <a:t>А теперь мы остановимся и друг с другом познакомимся.</a:t>
            </a:r>
          </a:p>
          <a:p>
            <a:r>
              <a:rPr lang="ru-RU" dirty="0"/>
              <a:t>Дети малого круга знакомят своих кукол с соседями из большого круга:</a:t>
            </a:r>
          </a:p>
          <a:p>
            <a:r>
              <a:rPr lang="ru-RU" dirty="0"/>
              <a:t>- Здравствуй, меня зовут лиса Алиса. А тебя?</a:t>
            </a:r>
          </a:p>
          <a:p>
            <a:r>
              <a:rPr lang="ru-RU" dirty="0"/>
              <a:t>- А мое имя – кукла Маша. Очень приятно познакомиться.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Дидактическая игра «Передай письмо»</a:t>
            </a:r>
          </a:p>
          <a:p>
            <a:r>
              <a:rPr lang="ru-RU" dirty="0"/>
              <a:t>Цель. Активизировать в речи детей различные варианты выражения просьбы.</a:t>
            </a:r>
          </a:p>
          <a:p>
            <a:r>
              <a:rPr lang="ru-RU" dirty="0"/>
              <a:t>Материал. Разноцветные конверты, набор картинок.</a:t>
            </a:r>
          </a:p>
          <a:p>
            <a:r>
              <a:rPr lang="ru-RU" dirty="0"/>
              <a:t>Ход игры.</a:t>
            </a:r>
          </a:p>
          <a:p>
            <a:r>
              <a:rPr lang="ru-RU" dirty="0"/>
              <a:t>В  игре  участвуют  5—7  детей.  Они  сидят  на  стульчиках  в  ряд.  Ребенок-почтальон вынимает из сумки конверт и говорит «Передай письмо Светлане </a:t>
            </a:r>
            <a:r>
              <a:rPr lang="ru-RU" dirty="0" err="1"/>
              <a:t>Анато-льевне</a:t>
            </a:r>
            <a:r>
              <a:rPr lang="ru-RU" dirty="0"/>
              <a:t>».  Ребенок  передает  конверт  по  цепочке  со  словами:  «Будь  добр  передай </a:t>
            </a:r>
          </a:p>
          <a:p>
            <a:r>
              <a:rPr lang="ru-RU" dirty="0"/>
              <a:t>письмо  Светлане  Анатольевне»  или  «Ты  не  сможешь  передать  письмо  Светлане </a:t>
            </a:r>
          </a:p>
          <a:p>
            <a:r>
              <a:rPr lang="ru-RU" dirty="0"/>
              <a:t>Анатольевне?» и т.п. Дети по цепочке передают письмо, повторяя сказанную </a:t>
            </a:r>
            <a:r>
              <a:rPr lang="ru-RU" dirty="0" err="1"/>
              <a:t>ребен-ком</a:t>
            </a:r>
            <a:r>
              <a:rPr lang="ru-RU" dirty="0"/>
              <a:t> фразу. Получивший письмо благодарит. Игра продолжается. Из детей </a:t>
            </a:r>
            <a:r>
              <a:rPr lang="ru-RU" dirty="0" err="1"/>
              <a:t>выбира-ется</a:t>
            </a:r>
            <a:r>
              <a:rPr lang="ru-RU" dirty="0"/>
              <a:t>  другой  почтальон.  Почтальон  передает  письмо  теперь  кому-нибудь  из  детей. </a:t>
            </a:r>
          </a:p>
          <a:p>
            <a:r>
              <a:rPr lang="ru-RU" dirty="0"/>
              <a:t>Воспитатель может поменять варианты выражении просьбы.</a:t>
            </a:r>
          </a:p>
          <a:p>
            <a:r>
              <a:rPr lang="ru-RU" dirty="0"/>
              <a:t>Усложнение.  В дальнейшем игра предполагает присоединение к фразе </a:t>
            </a:r>
            <a:r>
              <a:rPr lang="ru-RU" dirty="0" err="1"/>
              <a:t>рече-вого</a:t>
            </a:r>
            <a:r>
              <a:rPr lang="ru-RU" dirty="0"/>
              <a:t> этикета обращения: «Вера, я тебя очень прошу, передай письмо...».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r>
              <a:rPr lang="ru-RU" sz="4800" i="1" dirty="0">
                <a:solidFill>
                  <a:schemeClr val="accent3">
                    <a:lumMod val="75000"/>
                  </a:schemeClr>
                </a:solidFill>
              </a:rPr>
              <a:t>Речевой этикет –</a:t>
            </a:r>
            <a:br>
              <a:rPr lang="ru-RU" sz="4800" i="1" dirty="0">
                <a:solidFill>
                  <a:schemeClr val="accent3">
                    <a:lumMod val="75000"/>
                  </a:schemeClr>
                </a:solidFill>
              </a:rPr>
            </a:br>
            <a:br>
              <a:rPr lang="ru-RU" dirty="0">
                <a:solidFill>
                  <a:srgbClr val="92D050"/>
                </a:solidFill>
              </a:rPr>
            </a:br>
            <a:r>
              <a:rPr lang="ru-RU" sz="4400" i="1" dirty="0">
                <a:solidFill>
                  <a:schemeClr val="accent3">
                    <a:lumMod val="75000"/>
                  </a:schemeClr>
                </a:solidFill>
              </a:rPr>
              <a:t>это система правил речевого поведения и устойчивых формул вежливого общения.</a:t>
            </a:r>
            <a:br>
              <a:rPr lang="ru-RU" sz="4000" i="1" dirty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285728"/>
            <a:ext cx="5929354" cy="521497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 </a:t>
            </a:r>
          </a:p>
          <a:p>
            <a:pPr algn="l"/>
            <a:r>
              <a:rPr lang="ru-RU" dirty="0"/>
              <a:t>      </a:t>
            </a:r>
            <a:r>
              <a:rPr lang="ru-RU" dirty="0">
                <a:solidFill>
                  <a:schemeClr val="tx1"/>
                </a:solidFill>
              </a:rPr>
              <a:t>Воспитание речевого этикета проводится при соблюдении педагогических и этикетных принципов: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Принципы обучения: научность, энциклопедичность, наглядность, систематичность, сознательность, активность детей, прочность обучения, индивидуализация развития воспитанников.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     Принципы речевого этикета: разумность и необходимость поведенческих правил, доброжелательность и дружелюбие, прочность и красота манеры поведения, отсутствие мелочей, уважение национальных традиций.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200" b="1" u="sng" dirty="0"/>
              <a:t>Работа в паре:</a:t>
            </a:r>
            <a:endParaRPr lang="ru-RU" sz="3200" dirty="0"/>
          </a:p>
          <a:p>
            <a:pPr lvl="0"/>
            <a:r>
              <a:rPr lang="ru-RU" sz="3200" b="1" dirty="0"/>
              <a:t>вспомните и назовите вежливые слова</a:t>
            </a:r>
            <a:endParaRPr lang="ru-RU" sz="3200" dirty="0"/>
          </a:p>
          <a:p>
            <a:pPr lvl="0"/>
            <a:r>
              <a:rPr lang="ru-RU" sz="3200" b="1" dirty="0"/>
              <a:t>придумать и разыграть сценки, используя вежливые слова. Д/</a:t>
            </a:r>
            <a:r>
              <a:rPr lang="ru-RU" sz="3200" b="1" dirty="0" err="1"/>
              <a:t>з</a:t>
            </a:r>
            <a:r>
              <a:rPr lang="ru-RU" sz="3200" b="1" dirty="0"/>
              <a:t>.</a:t>
            </a:r>
            <a:endParaRPr lang="ru-RU" sz="3200" dirty="0"/>
          </a:p>
          <a:p>
            <a:r>
              <a:rPr lang="ru-RU" sz="3200" b="1" dirty="0"/>
              <a:t>Подумайте, можно ли каждого из вас назвать вежливым человеком?</a:t>
            </a:r>
            <a:endParaRPr lang="ru-RU" sz="3200" dirty="0"/>
          </a:p>
          <a:p>
            <a:r>
              <a:rPr lang="ru-RU" sz="3200" b="1" u="sng" dirty="0"/>
              <a:t>Работа по букварю</a:t>
            </a:r>
            <a:r>
              <a:rPr lang="ru-RU" sz="3200" b="1" dirty="0"/>
              <a:t> стр. 80</a:t>
            </a:r>
            <a:endParaRPr lang="ru-RU" sz="3200" dirty="0"/>
          </a:p>
          <a:p>
            <a:pPr lvl="0"/>
            <a:r>
              <a:rPr lang="ru-RU" sz="3200" b="1" dirty="0"/>
              <a:t>Прочитайте предложения.</a:t>
            </a:r>
            <a:endParaRPr lang="ru-RU" sz="3200" dirty="0"/>
          </a:p>
          <a:p>
            <a:pPr lvl="1"/>
            <a:r>
              <a:rPr lang="ru-RU" sz="2800" b="1" dirty="0"/>
              <a:t>Надуть губы</a:t>
            </a:r>
            <a:endParaRPr lang="ru-RU" sz="2800" dirty="0"/>
          </a:p>
          <a:p>
            <a:pPr lvl="1"/>
            <a:r>
              <a:rPr lang="ru-RU" sz="2800" b="1" dirty="0"/>
              <a:t>Унести ноги</a:t>
            </a:r>
            <a:endParaRPr lang="ru-RU" sz="2800" dirty="0"/>
          </a:p>
          <a:p>
            <a:pPr lvl="1"/>
            <a:r>
              <a:rPr lang="ru-RU" sz="2800" b="1" dirty="0"/>
              <a:t>Найти общий язык</a:t>
            </a:r>
            <a:endParaRPr lang="ru-RU" sz="2800" dirty="0"/>
          </a:p>
          <a:p>
            <a:pPr lvl="1"/>
            <a:r>
              <a:rPr lang="ru-RU" sz="2800" b="1" dirty="0"/>
              <a:t>Совать нос</a:t>
            </a:r>
            <a:endParaRPr lang="ru-RU" sz="2800" dirty="0"/>
          </a:p>
          <a:p>
            <a:pPr lvl="1"/>
            <a:r>
              <a:rPr lang="ru-RU" sz="2800" b="1" dirty="0"/>
              <a:t>Задирать нос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Речевой этикет предусматривает правила речевого поведения в стандартизированных (типизированных, однотипных) ситуациях речевого общения. Таких стандартизированных речевых ситуаций общения выделяется несколько:</a:t>
            </a:r>
          </a:p>
          <a:p>
            <a:pPr lvl="0"/>
            <a:r>
              <a:rPr lang="ru-RU" b="1" dirty="0"/>
              <a:t>обращение и привлечение внимания;</a:t>
            </a:r>
          </a:p>
          <a:p>
            <a:pPr lvl="0"/>
            <a:r>
              <a:rPr lang="ru-RU" b="1" dirty="0"/>
              <a:t>приветствие;</a:t>
            </a:r>
          </a:p>
          <a:p>
            <a:pPr lvl="0"/>
            <a:r>
              <a:rPr lang="ru-RU" b="1" dirty="0"/>
              <a:t>знакомство;</a:t>
            </a:r>
          </a:p>
          <a:p>
            <a:pPr lvl="0"/>
            <a:r>
              <a:rPr lang="ru-RU" b="1" dirty="0"/>
              <a:t>прощание;</a:t>
            </a:r>
          </a:p>
          <a:p>
            <a:pPr lvl="0"/>
            <a:r>
              <a:rPr lang="ru-RU" b="1" dirty="0"/>
              <a:t>извинение;</a:t>
            </a:r>
          </a:p>
          <a:p>
            <a:pPr lvl="0"/>
            <a:r>
              <a:rPr lang="ru-RU" b="1" dirty="0"/>
              <a:t>благодарность;</a:t>
            </a:r>
          </a:p>
          <a:p>
            <a:pPr lvl="0"/>
            <a:r>
              <a:rPr lang="ru-RU" b="1" dirty="0"/>
              <a:t>поздравление;</a:t>
            </a:r>
          </a:p>
          <a:p>
            <a:pPr lvl="0"/>
            <a:r>
              <a:rPr lang="ru-RU" b="1" dirty="0"/>
              <a:t>пожелание;</a:t>
            </a:r>
          </a:p>
          <a:p>
            <a:pPr lvl="0"/>
            <a:r>
              <a:rPr lang="ru-RU" b="1" dirty="0"/>
              <a:t>соболезнование;</a:t>
            </a:r>
          </a:p>
          <a:p>
            <a:pPr lvl="0"/>
            <a:r>
              <a:rPr lang="ru-RU" b="1" dirty="0"/>
              <a:t>сочувствие;</a:t>
            </a:r>
          </a:p>
          <a:p>
            <a:pPr lvl="0"/>
            <a:r>
              <a:rPr lang="ru-RU" b="1" dirty="0"/>
              <a:t>приглашение;</a:t>
            </a:r>
          </a:p>
          <a:p>
            <a:pPr lvl="0"/>
            <a:r>
              <a:rPr lang="ru-RU" b="1" dirty="0"/>
              <a:t>просьба;</a:t>
            </a:r>
          </a:p>
          <a:p>
            <a:pPr lvl="0"/>
            <a:r>
              <a:rPr lang="ru-RU" b="1" dirty="0"/>
              <a:t>совет;</a:t>
            </a:r>
          </a:p>
          <a:p>
            <a:pPr lvl="0"/>
            <a:r>
              <a:rPr lang="ru-RU" b="1" dirty="0"/>
              <a:t>одобрение;</a:t>
            </a:r>
          </a:p>
          <a:p>
            <a:pPr lvl="0"/>
            <a:r>
              <a:rPr lang="ru-RU" b="1" dirty="0"/>
              <a:t>комплимент.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00105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/>
              <a:t>Речь человека </a:t>
            </a:r>
            <a:r>
              <a:rPr lang="ru-RU" sz="3200" i="1" dirty="0"/>
              <a:t>- это  визитная карточка, которая свидетельствует об его уровне образованности,  культуре, воспитанности.</a:t>
            </a:r>
          </a:p>
          <a:p>
            <a:pPr algn="ctr"/>
            <a:endParaRPr lang="ru-RU" sz="4400" i="1" dirty="0"/>
          </a:p>
          <a:p>
            <a:pPr algn="ctr"/>
            <a:endParaRPr lang="ru-RU" sz="2000" i="1" dirty="0"/>
          </a:p>
          <a:p>
            <a:pPr algn="ctr"/>
            <a:r>
              <a:rPr lang="ru-RU" sz="3200" b="1" i="1" dirty="0"/>
              <a:t>Речевой  этикет </a:t>
            </a:r>
            <a:r>
              <a:rPr lang="ru-RU" sz="3200" i="1" dirty="0"/>
              <a:t>- сознательное, целенаправленное, мастерское использование языковых выразительных средств в процессе речевого общения и  регулирование  поведения в зависимости от цели и ситуации общения. 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24578" name="Picture 2" descr="де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0950" y="260648"/>
            <a:ext cx="15430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/>
              <a:t>Компоненты речевого  этикета</a:t>
            </a:r>
            <a:r>
              <a:rPr lang="ru-RU" sz="4000" dirty="0"/>
              <a:t> (или успех общения) </a:t>
            </a:r>
            <a:r>
              <a:rPr lang="ru-RU" sz="4000" i="1" dirty="0"/>
              <a:t>:</a:t>
            </a:r>
            <a:br>
              <a:rPr lang="ru-RU" sz="4000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70916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i="1" dirty="0"/>
              <a:t>Вежливость речи. Внимание, тактичность, доброжелательность и </a:t>
            </a:r>
          </a:p>
          <a:p>
            <a:pPr algn="just">
              <a:buNone/>
            </a:pPr>
            <a:r>
              <a:rPr lang="ru-RU" i="1" dirty="0"/>
              <a:t>       приветливость по отношению к собеседнику.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Точность, понятность, грамотность и уместность речевого  </a:t>
            </a:r>
          </a:p>
          <a:p>
            <a:pPr algn="just">
              <a:buNone/>
            </a:pPr>
            <a:r>
              <a:rPr lang="ru-RU" i="1" dirty="0"/>
              <a:t>      высказывания.      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 Чистота  речи: отсутствие жаргонов, сленгов  и    слов-  паразитов;       правильное    звукопроизношение и   ударение.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Выразительность речи.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Соблюдение субординации по возрасту.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Поддержание внимания слушателя и интереса во  время всего </a:t>
            </a:r>
          </a:p>
          <a:p>
            <a:pPr algn="just">
              <a:buNone/>
            </a:pPr>
            <a:r>
              <a:rPr lang="ru-RU" i="1" dirty="0"/>
              <a:t>      разговора.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Учёт ответной реакции собеседника.</a:t>
            </a:r>
          </a:p>
          <a:p>
            <a:pPr algn="just">
              <a:buFont typeface="Wingdings" pitchFamily="2" charset="2"/>
              <a:buChar char="q"/>
            </a:pPr>
            <a:r>
              <a:rPr lang="ru-RU" i="1" dirty="0"/>
              <a:t> Разговор на тему, предложенную собеседником, преимущественное  </a:t>
            </a:r>
          </a:p>
          <a:p>
            <a:pPr algn="just">
              <a:buNone/>
            </a:pPr>
            <a:r>
              <a:rPr lang="ru-RU" i="1" dirty="0"/>
              <a:t>       выслушивание собеседника, а не говорение.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143668"/>
          </a:xfrm>
        </p:spPr>
        <p:txBody>
          <a:bodyPr>
            <a:normAutofit fontScale="90000"/>
          </a:bodyPr>
          <a:lstStyle/>
          <a:p>
            <a:pPr algn="l"/>
            <a:br>
              <a:rPr lang="ru-RU" sz="5300" i="1" dirty="0"/>
            </a:br>
            <a:br>
              <a:rPr lang="ru-RU" sz="5300" i="1" dirty="0"/>
            </a:br>
            <a:br>
              <a:rPr lang="ru-RU" sz="5300" i="1" dirty="0"/>
            </a:br>
            <a:r>
              <a:rPr lang="ru-RU" sz="5300" i="1" dirty="0"/>
              <a:t>Пословицы и поговорки</a:t>
            </a:r>
            <a:br>
              <a:rPr lang="ru-RU" dirty="0"/>
            </a:br>
            <a:br>
              <a:rPr lang="ru-RU" dirty="0"/>
            </a:br>
            <a:r>
              <a:rPr lang="ru-RU" sz="2700" b="0" i="1" dirty="0">
                <a:solidFill>
                  <a:schemeClr val="tx1"/>
                </a:solidFill>
              </a:rPr>
              <a:t>1. Умный не говорит, а невежда не даёт  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    говорить.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2. Язык один, уха два – один раз скажи, два  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    раза послушай.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3. Язык мой – враг мой.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4. Слово – стрела, выпустишь – не вернёшь.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5. Слово – не воробей, хотя тоже бывает  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    сереньким.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6. Невысказанное высказать можно, высказанное   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   возвратить  нельзя. Лучше недосказать, чем  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   пересказать.</a:t>
            </a:r>
            <a:br>
              <a:rPr lang="ru-RU" sz="2700" b="0" i="1" dirty="0">
                <a:solidFill>
                  <a:schemeClr val="tx1"/>
                </a:solidFill>
              </a:rPr>
            </a:br>
            <a:r>
              <a:rPr lang="ru-RU" sz="2700" b="0" i="1" dirty="0">
                <a:solidFill>
                  <a:schemeClr val="tx1"/>
                </a:solidFill>
              </a:rPr>
              <a:t>7. Мелет с утра до вечера, а послушать нечего.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i="1" dirty="0"/>
              <a:t>Речевые ситуации общения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643050"/>
            <a:ext cx="707236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800" i="1" dirty="0"/>
              <a:t>приветствие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/>
              <a:t>прощание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/>
              <a:t>просьба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/>
              <a:t>благодарность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/>
              <a:t>приглашение(предложение)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i="1" dirty="0"/>
              <a:t>извинение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/>
              <a:t>знакомство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/>
              <a:t>соболезнование, сочувствие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/>
              <a:t>комплимент</a:t>
            </a:r>
          </a:p>
          <a:p>
            <a:pPr lvl="0"/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00042"/>
            <a:ext cx="4357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И царевна к ним сошла,</a:t>
            </a:r>
          </a:p>
          <a:p>
            <a:r>
              <a:rPr lang="ru-RU" sz="2000" b="1" i="1" dirty="0"/>
              <a:t>Честь </a:t>
            </a:r>
            <a:r>
              <a:rPr lang="ru-RU" sz="2000" b="1" i="1" dirty="0" err="1"/>
              <a:t>хозяям</a:t>
            </a:r>
            <a:r>
              <a:rPr lang="ru-RU" sz="2000" b="1" i="1" dirty="0"/>
              <a:t> отдала,</a:t>
            </a:r>
          </a:p>
          <a:p>
            <a:r>
              <a:rPr lang="ru-RU" sz="2000" b="1" i="1" dirty="0"/>
              <a:t>В пояс низко поклонилась;</a:t>
            </a:r>
          </a:p>
          <a:p>
            <a:r>
              <a:rPr lang="ru-RU" sz="2000" b="1" i="1" dirty="0"/>
              <a:t>Закрасневшись, извинилась,</a:t>
            </a:r>
          </a:p>
          <a:p>
            <a:r>
              <a:rPr lang="ru-RU" sz="2000" b="1" i="1" dirty="0"/>
              <a:t>Что-де в гости к ним зашла, </a:t>
            </a:r>
          </a:p>
          <a:p>
            <a:r>
              <a:rPr lang="ru-RU" sz="2000" b="1" i="1" dirty="0"/>
              <a:t>Хоть звана и не была.</a:t>
            </a:r>
          </a:p>
          <a:p>
            <a:r>
              <a:rPr lang="ru-RU" sz="2000" b="1" i="1" dirty="0"/>
              <a:t>Вмиг </a:t>
            </a:r>
            <a:r>
              <a:rPr lang="ru-RU" sz="2000" b="1" i="1" u="sng" dirty="0"/>
              <a:t>по речи </a:t>
            </a:r>
            <a:r>
              <a:rPr lang="ru-RU" sz="2000" b="1" i="1" dirty="0"/>
              <a:t>те </a:t>
            </a:r>
            <a:r>
              <a:rPr lang="ru-RU" sz="2000" b="1" i="1" dirty="0" err="1"/>
              <a:t>спознали</a:t>
            </a:r>
            <a:r>
              <a:rPr lang="ru-RU" sz="2000" b="1" i="1" dirty="0"/>
              <a:t>,</a:t>
            </a:r>
          </a:p>
          <a:p>
            <a:r>
              <a:rPr lang="ru-RU" sz="2000" b="1" i="1" dirty="0"/>
              <a:t>Что царевну принимали</a:t>
            </a:r>
            <a:endParaRPr lang="ru-RU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500042"/>
            <a:ext cx="2571768" cy="251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http://volna.org/wp-content/uploads/2014/11/riechievoi_etikiet_sposoby_obshchieniia_liudiei_v_niestandartnykh_situatsiiakh6.png"/>
          <p:cNvPicPr>
            <a:picLocks noChangeAspect="1" noChangeArrowheads="1"/>
          </p:cNvPicPr>
          <p:nvPr/>
        </p:nvPicPr>
        <p:blipFill>
          <a:blip r:embed="rId3"/>
          <a:srcRect l="-756" t="52550"/>
          <a:stretch>
            <a:fillRect/>
          </a:stretch>
        </p:blipFill>
        <p:spPr bwMode="auto">
          <a:xfrm>
            <a:off x="69274" y="3434259"/>
            <a:ext cx="9074726" cy="2842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Что влияет на культуру речи ребёнка</a:t>
            </a:r>
          </a:p>
        </p:txBody>
      </p:sp>
      <p:pic>
        <p:nvPicPr>
          <p:cNvPr id="4" name="Содержимое 3" descr="http://900igr.net/datai/doshkolnoe-obrazovanie/Razvitie-rechi-v-DOU/0005-008-Struktura-edinogo-rechevogo-rezhima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800105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де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0648"/>
            <a:ext cx="7392821" cy="55446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3573016"/>
            <a:ext cx="5148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92D050"/>
                </a:solidFill>
              </a:rPr>
              <a:t>Этапы обучения речевому этикету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1412776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/>
          </a:p>
          <a:p>
            <a:pPr algn="ctr"/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3929</TotalTime>
  <Words>1158</Words>
  <Application>Microsoft Office PowerPoint</Application>
  <PresentationFormat>Экран (4:3)</PresentationFormat>
  <Paragraphs>150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Речевой этикет </vt:lpstr>
      <vt:lpstr>Речевой этикет –  это система правил речевого поведения и устойчивых формул вежливого общения. </vt:lpstr>
      <vt:lpstr>Презентация PowerPoint</vt:lpstr>
      <vt:lpstr>Компоненты речевого  этикета (или успех общения) : </vt:lpstr>
      <vt:lpstr>   Пословицы и поговорки  1. Умный не говорит, а невежда не даёт       говорить. 2. Язык один, уха два – один раз скажи, два       раза послушай. 3. Язык мой – враг мой. 4. Слово – стрела, выпустишь – не вернёшь. 5. Слово – не воробей, хотя тоже бывает       сереньким. 6. Невысказанное высказать можно, высказанное       возвратить  нельзя. Лучше недосказать, чем      пересказать. 7. Мелет с утра до вечера, а послушать нечего.      </vt:lpstr>
      <vt:lpstr>Речевые ситуации общения</vt:lpstr>
      <vt:lpstr>Презентация PowerPoint</vt:lpstr>
      <vt:lpstr>Что влияет на культуру речи ребёнка</vt:lpstr>
      <vt:lpstr>Презентация PowerPoint</vt:lpstr>
      <vt:lpstr>Этапы обучения речевому этикету  </vt:lpstr>
      <vt:lpstr>Первый этап  –  автоматизация формул речевого этикета </vt:lpstr>
      <vt:lpstr>Второй этап  –  обогащение формул речевого этикета  </vt:lpstr>
      <vt:lpstr>Третий  этап  –  обучение  детей  проявлению  доброжелательности  посредством  интонации,  мимики </vt:lpstr>
      <vt:lpstr>Презентация PowerPoint</vt:lpstr>
      <vt:lpstr>Презентация PowerPoint</vt:lpstr>
      <vt:lpstr>Принципы речевого этикета:</vt:lpstr>
      <vt:lpstr>Презентация PowerPoint</vt:lpstr>
      <vt:lpstr>Игра для развития речевого этикета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Виктория Кляйн</cp:lastModifiedBy>
  <cp:revision>219</cp:revision>
  <dcterms:created xsi:type="dcterms:W3CDTF">2015-08-10T16:11:58Z</dcterms:created>
  <dcterms:modified xsi:type="dcterms:W3CDTF">2020-11-22T18:18:47Z</dcterms:modified>
</cp:coreProperties>
</file>