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25" autoAdjust="0"/>
    <p:restoredTop sz="94660"/>
  </p:normalViewPr>
  <p:slideViewPr>
    <p:cSldViewPr>
      <p:cViewPr varScale="1">
        <p:scale>
          <a:sx n="83" d="100"/>
          <a:sy n="83" d="100"/>
        </p:scale>
        <p:origin x="1766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B8A459-F331-45DC-AFC6-33A8CBE2FAB6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04FC458-C427-4709-B980-2689B25E3A5C}">
      <dgm:prSet phldrT="[Текст]"/>
      <dgm:spPr/>
      <dgm:t>
        <a:bodyPr/>
        <a:lstStyle/>
        <a:p>
          <a:r>
            <a: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Подготовка</a:t>
          </a:r>
        </a:p>
        <a:p>
          <a:r>
            <a: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</a:t>
          </a:r>
          <a:r>
            <a:rPr lang="ru-RU" b="1" i="1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психогимнастика</a:t>
          </a:r>
          <a:r>
            <a: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развитие  мелкой  моторики) </a:t>
          </a:r>
          <a:endParaRPr lang="ru-RU" b="1" i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4E15402-6FBA-454D-8240-559014061982}" type="parTrans" cxnId="{DE17FA2B-AC5B-40E3-B72F-A754FFD0970E}">
      <dgm:prSet/>
      <dgm:spPr/>
      <dgm:t>
        <a:bodyPr/>
        <a:lstStyle/>
        <a:p>
          <a:endParaRPr lang="ru-RU"/>
        </a:p>
      </dgm:t>
    </dgm:pt>
    <dgm:pt modelId="{CED13A68-D095-4A5F-B63D-CB2AEA4C4523}" type="sibTrans" cxnId="{DE17FA2B-AC5B-40E3-B72F-A754FFD0970E}">
      <dgm:prSet/>
      <dgm:spPr/>
      <dgm:t>
        <a:bodyPr/>
        <a:lstStyle/>
        <a:p>
          <a:endParaRPr lang="ru-RU"/>
        </a:p>
      </dgm:t>
    </dgm:pt>
    <dgm:pt modelId="{EEF32C2A-6697-4352-896C-72B3655EE416}">
      <dgm:prSet phldrT="[Текст]"/>
      <dgm:spPr/>
      <dgm:t>
        <a:bodyPr/>
        <a:lstStyle/>
        <a:p>
          <a:r>
            <a: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Введение </a:t>
          </a:r>
        </a:p>
        <a:p>
          <a:r>
            <a: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(сказочный  сюжет)</a:t>
          </a:r>
        </a:p>
      </dgm:t>
    </dgm:pt>
    <dgm:pt modelId="{AD757781-852D-4226-A53F-A72CFA411C9C}" type="parTrans" cxnId="{537681E5-B4AB-4C0C-9658-4ECB3D246557}">
      <dgm:prSet/>
      <dgm:spPr/>
      <dgm:t>
        <a:bodyPr/>
        <a:lstStyle/>
        <a:p>
          <a:endParaRPr lang="ru-RU"/>
        </a:p>
      </dgm:t>
    </dgm:pt>
    <dgm:pt modelId="{079F8D70-60F0-4C24-9AD6-F987BED7C584}" type="sibTrans" cxnId="{537681E5-B4AB-4C0C-9658-4ECB3D246557}">
      <dgm:prSet/>
      <dgm:spPr/>
      <dgm:t>
        <a:bodyPr/>
        <a:lstStyle/>
        <a:p>
          <a:endParaRPr lang="ru-RU"/>
        </a:p>
      </dgm:t>
    </dgm:pt>
    <dgm:pt modelId="{ED8F129B-371B-4F33-8ADF-28746DB093A3}">
      <dgm:prSet phldrT="[Текст]"/>
      <dgm:spPr/>
      <dgm:t>
        <a:bodyPr/>
        <a:lstStyle/>
        <a:p>
          <a:r>
            <a: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Основная  часть</a:t>
          </a:r>
        </a:p>
        <a:p>
          <a:r>
            <a: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(рисование  песком  под музыку,  элементы сказкотерапия)</a:t>
          </a:r>
        </a:p>
      </dgm:t>
    </dgm:pt>
    <dgm:pt modelId="{9841AF01-FAE3-446F-A98E-60DC1ABCD54D}" type="parTrans" cxnId="{E3908CB4-D160-4048-A346-FDC0FAB53156}">
      <dgm:prSet/>
      <dgm:spPr/>
      <dgm:t>
        <a:bodyPr/>
        <a:lstStyle/>
        <a:p>
          <a:endParaRPr lang="ru-RU"/>
        </a:p>
      </dgm:t>
    </dgm:pt>
    <dgm:pt modelId="{C7A3255E-D44C-4C5D-8235-4B4DAD6952D0}" type="sibTrans" cxnId="{E3908CB4-D160-4048-A346-FDC0FAB53156}">
      <dgm:prSet/>
      <dgm:spPr/>
      <dgm:t>
        <a:bodyPr/>
        <a:lstStyle/>
        <a:p>
          <a:endParaRPr lang="ru-RU"/>
        </a:p>
      </dgm:t>
    </dgm:pt>
    <dgm:pt modelId="{B7F1DD0D-E977-4D6C-A788-50AFFE1BA477}">
      <dgm:prSet phldrT="[Текст]"/>
      <dgm:spPr/>
      <dgm:t>
        <a:bodyPr/>
        <a:lstStyle/>
        <a:p>
          <a:r>
            <a: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Итог</a:t>
          </a:r>
        </a:p>
        <a:p>
          <a:r>
            <a: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(раскрытие  творческого  замысла, рефлексия) </a:t>
          </a:r>
        </a:p>
      </dgm:t>
    </dgm:pt>
    <dgm:pt modelId="{FED4CA3A-8F24-4A73-83F9-BEFD7442EDBB}" type="parTrans" cxnId="{490C66A4-7733-4270-BAC2-EC50F5BB0438}">
      <dgm:prSet/>
      <dgm:spPr/>
      <dgm:t>
        <a:bodyPr/>
        <a:lstStyle/>
        <a:p>
          <a:endParaRPr lang="ru-RU"/>
        </a:p>
      </dgm:t>
    </dgm:pt>
    <dgm:pt modelId="{D3CDFD26-4825-4C07-B38B-1D1CFA9A04C2}" type="sibTrans" cxnId="{490C66A4-7733-4270-BAC2-EC50F5BB0438}">
      <dgm:prSet/>
      <dgm:spPr/>
      <dgm:t>
        <a:bodyPr/>
        <a:lstStyle/>
        <a:p>
          <a:endParaRPr lang="ru-RU"/>
        </a:p>
      </dgm:t>
    </dgm:pt>
    <dgm:pt modelId="{E8894E6B-7A9E-4754-9E02-BFE708786DED}" type="pres">
      <dgm:prSet presAssocID="{37B8A459-F331-45DC-AFC6-33A8CBE2FAB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23C13A-B00A-4D3C-886D-52C17314E53B}" type="pres">
      <dgm:prSet presAssocID="{C04FC458-C427-4709-B980-2689B25E3A5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B43E24-C0BD-44EB-8948-FD8BF31795C1}" type="pres">
      <dgm:prSet presAssocID="{CED13A68-D095-4A5F-B63D-CB2AEA4C4523}" presName="sibTrans" presStyleCnt="0"/>
      <dgm:spPr/>
    </dgm:pt>
    <dgm:pt modelId="{BFF8F0EB-2501-44C7-8145-4DEEBFCA496C}" type="pres">
      <dgm:prSet presAssocID="{EEF32C2A-6697-4352-896C-72B3655EE41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659154-17DD-4949-834B-F242601C229A}" type="pres">
      <dgm:prSet presAssocID="{079F8D70-60F0-4C24-9AD6-F987BED7C584}" presName="sibTrans" presStyleCnt="0"/>
      <dgm:spPr/>
    </dgm:pt>
    <dgm:pt modelId="{0FCEDFF3-4DB2-4259-B6B6-6FF4FF1EB437}" type="pres">
      <dgm:prSet presAssocID="{ED8F129B-371B-4F33-8ADF-28746DB093A3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AC8C9B-8C36-4605-8C00-397A587BED07}" type="pres">
      <dgm:prSet presAssocID="{C7A3255E-D44C-4C5D-8235-4B4DAD6952D0}" presName="sibTrans" presStyleCnt="0"/>
      <dgm:spPr/>
    </dgm:pt>
    <dgm:pt modelId="{55219301-7DF0-4677-BA87-B53781F1ABBC}" type="pres">
      <dgm:prSet presAssocID="{B7F1DD0D-E977-4D6C-A788-50AFFE1BA477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5CFA9D-BDC9-4F3B-B8B5-BBB19D776D61}" type="presOf" srcId="{C04FC458-C427-4709-B980-2689B25E3A5C}" destId="{6D23C13A-B00A-4D3C-886D-52C17314E53B}" srcOrd="0" destOrd="0" presId="urn:microsoft.com/office/officeart/2005/8/layout/default"/>
    <dgm:cxn modelId="{DE17FA2B-AC5B-40E3-B72F-A754FFD0970E}" srcId="{37B8A459-F331-45DC-AFC6-33A8CBE2FAB6}" destId="{C04FC458-C427-4709-B980-2689B25E3A5C}" srcOrd="0" destOrd="0" parTransId="{B4E15402-6FBA-454D-8240-559014061982}" sibTransId="{CED13A68-D095-4A5F-B63D-CB2AEA4C4523}"/>
    <dgm:cxn modelId="{52BC39CA-19D7-436F-AB38-66D2B92FC386}" type="presOf" srcId="{EEF32C2A-6697-4352-896C-72B3655EE416}" destId="{BFF8F0EB-2501-44C7-8145-4DEEBFCA496C}" srcOrd="0" destOrd="0" presId="urn:microsoft.com/office/officeart/2005/8/layout/default"/>
    <dgm:cxn modelId="{1C12F08B-4BF6-491B-BB34-5DE10DE9F126}" type="presOf" srcId="{B7F1DD0D-E977-4D6C-A788-50AFFE1BA477}" destId="{55219301-7DF0-4677-BA87-B53781F1ABBC}" srcOrd="0" destOrd="0" presId="urn:microsoft.com/office/officeart/2005/8/layout/default"/>
    <dgm:cxn modelId="{490C66A4-7733-4270-BAC2-EC50F5BB0438}" srcId="{37B8A459-F331-45DC-AFC6-33A8CBE2FAB6}" destId="{B7F1DD0D-E977-4D6C-A788-50AFFE1BA477}" srcOrd="3" destOrd="0" parTransId="{FED4CA3A-8F24-4A73-83F9-BEFD7442EDBB}" sibTransId="{D3CDFD26-4825-4C07-B38B-1D1CFA9A04C2}"/>
    <dgm:cxn modelId="{5E4FF180-4115-4759-8674-9612BD858878}" type="presOf" srcId="{37B8A459-F331-45DC-AFC6-33A8CBE2FAB6}" destId="{E8894E6B-7A9E-4754-9E02-BFE708786DED}" srcOrd="0" destOrd="0" presId="urn:microsoft.com/office/officeart/2005/8/layout/default"/>
    <dgm:cxn modelId="{E3908CB4-D160-4048-A346-FDC0FAB53156}" srcId="{37B8A459-F331-45DC-AFC6-33A8CBE2FAB6}" destId="{ED8F129B-371B-4F33-8ADF-28746DB093A3}" srcOrd="2" destOrd="0" parTransId="{9841AF01-FAE3-446F-A98E-60DC1ABCD54D}" sibTransId="{C7A3255E-D44C-4C5D-8235-4B4DAD6952D0}"/>
    <dgm:cxn modelId="{537681E5-B4AB-4C0C-9658-4ECB3D246557}" srcId="{37B8A459-F331-45DC-AFC6-33A8CBE2FAB6}" destId="{EEF32C2A-6697-4352-896C-72B3655EE416}" srcOrd="1" destOrd="0" parTransId="{AD757781-852D-4226-A53F-A72CFA411C9C}" sibTransId="{079F8D70-60F0-4C24-9AD6-F987BED7C584}"/>
    <dgm:cxn modelId="{11F598E7-EBDF-4A4B-9DE7-09A6684A6141}" type="presOf" srcId="{ED8F129B-371B-4F33-8ADF-28746DB093A3}" destId="{0FCEDFF3-4DB2-4259-B6B6-6FF4FF1EB437}" srcOrd="0" destOrd="0" presId="urn:microsoft.com/office/officeart/2005/8/layout/default"/>
    <dgm:cxn modelId="{49AE3040-AA14-4857-AEB5-074328CE7912}" type="presParOf" srcId="{E8894E6B-7A9E-4754-9E02-BFE708786DED}" destId="{6D23C13A-B00A-4D3C-886D-52C17314E53B}" srcOrd="0" destOrd="0" presId="urn:microsoft.com/office/officeart/2005/8/layout/default"/>
    <dgm:cxn modelId="{8E7702E3-CFFD-47C3-B987-D95B170B2E03}" type="presParOf" srcId="{E8894E6B-7A9E-4754-9E02-BFE708786DED}" destId="{EDB43E24-C0BD-44EB-8948-FD8BF31795C1}" srcOrd="1" destOrd="0" presId="urn:microsoft.com/office/officeart/2005/8/layout/default"/>
    <dgm:cxn modelId="{40AE1BB4-50F4-42E6-9F3F-19FD4D8DA2E2}" type="presParOf" srcId="{E8894E6B-7A9E-4754-9E02-BFE708786DED}" destId="{BFF8F0EB-2501-44C7-8145-4DEEBFCA496C}" srcOrd="2" destOrd="0" presId="urn:microsoft.com/office/officeart/2005/8/layout/default"/>
    <dgm:cxn modelId="{9B2F0B2C-2453-4E2E-A7D9-BD2A40AD40CF}" type="presParOf" srcId="{E8894E6B-7A9E-4754-9E02-BFE708786DED}" destId="{41659154-17DD-4949-834B-F242601C229A}" srcOrd="3" destOrd="0" presId="urn:microsoft.com/office/officeart/2005/8/layout/default"/>
    <dgm:cxn modelId="{10912FE2-993E-435F-865D-F6EE2F0B4AAE}" type="presParOf" srcId="{E8894E6B-7A9E-4754-9E02-BFE708786DED}" destId="{0FCEDFF3-4DB2-4259-B6B6-6FF4FF1EB437}" srcOrd="4" destOrd="0" presId="urn:microsoft.com/office/officeart/2005/8/layout/default"/>
    <dgm:cxn modelId="{9EF539E3-8CC7-4040-9A46-097F3795E492}" type="presParOf" srcId="{E8894E6B-7A9E-4754-9E02-BFE708786DED}" destId="{A1AC8C9B-8C36-4605-8C00-397A587BED07}" srcOrd="5" destOrd="0" presId="urn:microsoft.com/office/officeart/2005/8/layout/default"/>
    <dgm:cxn modelId="{1A2FCF96-FAFF-484B-B85E-AAE94FE704D9}" type="presParOf" srcId="{E8894E6B-7A9E-4754-9E02-BFE708786DED}" destId="{55219301-7DF0-4677-BA87-B53781F1ABBC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23C13A-B00A-4D3C-886D-52C17314E53B}">
      <dsp:nvSpPr>
        <dsp:cNvPr id="0" name=""/>
        <dsp:cNvSpPr/>
      </dsp:nvSpPr>
      <dsp:spPr>
        <a:xfrm>
          <a:off x="460905" y="1047"/>
          <a:ext cx="3479899" cy="208793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Подготовка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</a:t>
          </a:r>
          <a:r>
            <a:rPr lang="ru-RU" sz="2500" b="1" i="1" kern="1200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психогимнастика</a:t>
          </a:r>
          <a:r>
            <a:rPr lang="ru-RU" sz="2500" b="1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, развитие  мелкой  моторики) </a:t>
          </a:r>
          <a:endParaRPr lang="ru-RU" sz="2500" b="1" i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60905" y="1047"/>
        <a:ext cx="3479899" cy="2087939"/>
      </dsp:txXfrm>
    </dsp:sp>
    <dsp:sp modelId="{BFF8F0EB-2501-44C7-8145-4DEEBFCA496C}">
      <dsp:nvSpPr>
        <dsp:cNvPr id="0" name=""/>
        <dsp:cNvSpPr/>
      </dsp:nvSpPr>
      <dsp:spPr>
        <a:xfrm>
          <a:off x="4288794" y="1047"/>
          <a:ext cx="3479899" cy="2087939"/>
        </a:xfrm>
        <a:prstGeom prst="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Введение 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(сказочный  сюжет)</a:t>
          </a:r>
        </a:p>
      </dsp:txBody>
      <dsp:txXfrm>
        <a:off x="4288794" y="1047"/>
        <a:ext cx="3479899" cy="2087939"/>
      </dsp:txXfrm>
    </dsp:sp>
    <dsp:sp modelId="{0FCEDFF3-4DB2-4259-B6B6-6FF4FF1EB437}">
      <dsp:nvSpPr>
        <dsp:cNvPr id="0" name=""/>
        <dsp:cNvSpPr/>
      </dsp:nvSpPr>
      <dsp:spPr>
        <a:xfrm>
          <a:off x="460905" y="2436976"/>
          <a:ext cx="3479899" cy="2087939"/>
        </a:xfrm>
        <a:prstGeom prst="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Основная  часть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(рисование  песком  под музыку,  элементы сказкотерапия)</a:t>
          </a:r>
        </a:p>
      </dsp:txBody>
      <dsp:txXfrm>
        <a:off x="460905" y="2436976"/>
        <a:ext cx="3479899" cy="2087939"/>
      </dsp:txXfrm>
    </dsp:sp>
    <dsp:sp modelId="{55219301-7DF0-4677-BA87-B53781F1ABBC}">
      <dsp:nvSpPr>
        <dsp:cNvPr id="0" name=""/>
        <dsp:cNvSpPr/>
      </dsp:nvSpPr>
      <dsp:spPr>
        <a:xfrm>
          <a:off x="4288794" y="2436976"/>
          <a:ext cx="3479899" cy="2087939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Итог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(раскрытие  творческого  замысла, рефлексия) </a:t>
          </a:r>
        </a:p>
      </dsp:txBody>
      <dsp:txXfrm>
        <a:off x="4288794" y="2436976"/>
        <a:ext cx="3479899" cy="20879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C18AC6-CDC8-4687-9DD8-2824B036DF4D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933CE9-FC62-49EB-8C0B-A4DD4D5CC86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933CE9-FC62-49EB-8C0B-A4DD4D5CC86C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55000" b="-5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2686051"/>
          </a:xfrm>
          <a:prstGeom prst="round2DiagRect">
            <a:avLst/>
          </a:prstGeom>
          <a:solidFill>
            <a:srgbClr val="92D050">
              <a:alpha val="38000"/>
            </a:srgbClr>
          </a:solidFill>
          <a:ln w="76200"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/>
              <a:t>Рисование песком в детском  саду как  один  из вариантов  песочной  терапии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886200"/>
            <a:ext cx="6400800" cy="2438400"/>
          </a:xfrm>
          <a:prstGeom prst="roundRect">
            <a:avLst/>
          </a:prstGeom>
          <a:solidFill>
            <a:srgbClr val="92D050">
              <a:alpha val="36000"/>
            </a:srgbClr>
          </a:solidFill>
        </p:spPr>
        <p:txBody>
          <a:bodyPr>
            <a:normAutofit fontScale="85000" lnSpcReduction="20000"/>
          </a:bodyPr>
          <a:lstStyle/>
          <a:p>
            <a:r>
              <a:rPr lang="ru-RU" sz="3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 одном мгновении видеть вечность, Огромный мир - в зерне песка, единой горсти – бесконечность и небо - в чашечке цветка. </a:t>
            </a:r>
            <a:br>
              <a:rPr lang="ru-RU" sz="3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sz="3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Уильям Блейк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Цели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0" y="1447800"/>
            <a:ext cx="4497388" cy="4678363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dirty="0" smtClean="0"/>
              <a:t>стимулирование самостоятельности и творчества детей в изобразительной деятельности с помощью техники рисования песком;</a:t>
            </a:r>
            <a:endParaRPr lang="ru-RU" dirty="0" smtClean="0"/>
          </a:p>
          <a:p>
            <a:pPr lvl="0"/>
            <a:r>
              <a:rPr lang="ru-RU" b="1" dirty="0" smtClean="0"/>
              <a:t>гармонизация психоэмоционального состояния дошкольников;</a:t>
            </a:r>
            <a:endParaRPr lang="ru-RU" dirty="0" smtClean="0"/>
          </a:p>
          <a:p>
            <a:pPr lvl="0"/>
            <a:r>
              <a:rPr lang="ru-RU" b="1" dirty="0" smtClean="0"/>
              <a:t>развитие зрительно-моторной координации;</a:t>
            </a:r>
            <a:endParaRPr lang="ru-RU" dirty="0" smtClean="0"/>
          </a:p>
          <a:p>
            <a:pPr lvl="0"/>
            <a:r>
              <a:rPr lang="ru-RU" b="1" dirty="0" smtClean="0"/>
              <a:t>свободное владение кистями обеих рук.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979487"/>
          </a:xfr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Коллективная  работа </a:t>
            </a:r>
          </a:p>
          <a:p>
            <a:pPr algn="ctr"/>
            <a:r>
              <a:rPr lang="ru-RU" dirty="0" smtClean="0"/>
              <a:t>«У моря»</a:t>
            </a:r>
            <a:endParaRPr lang="ru-RU" dirty="0"/>
          </a:p>
        </p:txBody>
      </p:sp>
      <p:pic>
        <p:nvPicPr>
          <p:cNvPr id="5" name="Содержимое 4" descr="SAM_4856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419601" y="2634853"/>
            <a:ext cx="4637088" cy="347781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Задачи: </a:t>
            </a:r>
            <a:b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endParaRPr lang="ru-RU" sz="40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0" y="1447800"/>
            <a:ext cx="4497388" cy="52578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/>
              <a:t>развитие умения передавать форму, строение предмета и его частей, правильные пропорции частей, используя разные оттенки света и тени;</a:t>
            </a:r>
            <a:endParaRPr lang="ru-RU" dirty="0" smtClean="0"/>
          </a:p>
          <a:p>
            <a:pPr lvl="0"/>
            <a:r>
              <a:rPr lang="ru-RU" b="1" dirty="0" smtClean="0"/>
              <a:t>обучение созданию статичных песочных картин с учетом ритма, симметрии;</a:t>
            </a:r>
            <a:endParaRPr lang="ru-RU" dirty="0" smtClean="0"/>
          </a:p>
          <a:p>
            <a:pPr lvl="0"/>
            <a:r>
              <a:rPr lang="ru-RU" b="1" dirty="0" smtClean="0"/>
              <a:t>развитие композиционных умений при изображении групп предметов или сюжета;</a:t>
            </a:r>
            <a:endParaRPr lang="ru-RU" dirty="0" smtClean="0"/>
          </a:p>
          <a:p>
            <a:pPr lvl="0"/>
            <a:r>
              <a:rPr lang="ru-RU" b="1" dirty="0" smtClean="0"/>
              <a:t>упражнение пальцев и кистей рук;</a:t>
            </a:r>
            <a:endParaRPr lang="ru-RU" dirty="0" smtClean="0"/>
          </a:p>
          <a:p>
            <a:pPr lvl="0"/>
            <a:r>
              <a:rPr lang="ru-RU" b="1" dirty="0" smtClean="0"/>
              <a:t>развитие художественно-эстетического вкуса.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 fontScale="92500" lnSpcReduction="20000"/>
          </a:bodyPr>
          <a:lstStyle/>
          <a:p>
            <a:pPr algn="ctr"/>
            <a:r>
              <a:rPr lang="ru-RU" dirty="0" err="1" smtClean="0">
                <a:solidFill>
                  <a:schemeClr val="dk1"/>
                </a:solidFill>
              </a:rPr>
              <a:t>Гонушак</a:t>
            </a:r>
            <a:r>
              <a:rPr lang="ru-RU" dirty="0" smtClean="0">
                <a:solidFill>
                  <a:schemeClr val="dk1"/>
                </a:solidFill>
              </a:rPr>
              <a:t> </a:t>
            </a:r>
            <a:r>
              <a:rPr lang="ru-RU" dirty="0" err="1" smtClean="0">
                <a:solidFill>
                  <a:schemeClr val="dk1"/>
                </a:solidFill>
              </a:rPr>
              <a:t>Полина«Дерево</a:t>
            </a:r>
            <a:r>
              <a:rPr lang="ru-RU" dirty="0" smtClean="0">
                <a:solidFill>
                  <a:schemeClr val="dk1"/>
                </a:solidFill>
              </a:rPr>
              <a:t> </a:t>
            </a:r>
            <a:r>
              <a:rPr lang="ru-RU" dirty="0" smtClean="0">
                <a:solidFill>
                  <a:schemeClr val="dk1"/>
                </a:solidFill>
              </a:rPr>
              <a:t>Дружбы»</a:t>
            </a:r>
          </a:p>
        </p:txBody>
      </p:sp>
      <p:pic>
        <p:nvPicPr>
          <p:cNvPr id="8" name="Содержимое 7" descr="SAM_4857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419600" y="2286000"/>
            <a:ext cx="4513263" cy="399454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Особенности  рисования песком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0" y="1524000"/>
            <a:ext cx="4497388" cy="53340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/>
              <a:t> направленность образовательной деятельности на развитие ребенка, а не на сообщение ему суммы знаний. </a:t>
            </a:r>
            <a:endParaRPr lang="ru-RU" dirty="0" smtClean="0"/>
          </a:p>
          <a:p>
            <a:pPr lvl="0"/>
            <a:r>
              <a:rPr lang="ru-RU" b="1" dirty="0" smtClean="0"/>
              <a:t>создание доброжелательной, творческой атмосферы, чтобы дошкольник мог высказать свои мысли вслух, не боясь критики. </a:t>
            </a:r>
            <a:endParaRPr lang="ru-RU" dirty="0" smtClean="0"/>
          </a:p>
          <a:p>
            <a:pPr lvl="0"/>
            <a:r>
              <a:rPr lang="ru-RU" b="1" dirty="0" smtClean="0"/>
              <a:t>образовательный процесс строится с использованием игр и игровых упражнений, направленных на развитие творческих способностей, активности и самостоятельности в изобразительной деятельности.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ru-RU" dirty="0" err="1" smtClean="0">
                <a:solidFill>
                  <a:schemeClr val="dk1"/>
                </a:solidFill>
              </a:rPr>
              <a:t>Пленкина</a:t>
            </a:r>
            <a:r>
              <a:rPr lang="ru-RU" dirty="0" smtClean="0">
                <a:solidFill>
                  <a:schemeClr val="dk1"/>
                </a:solidFill>
              </a:rPr>
              <a:t> Фрося </a:t>
            </a:r>
            <a:r>
              <a:rPr lang="ru-RU" dirty="0" smtClean="0">
                <a:solidFill>
                  <a:schemeClr val="dk1"/>
                </a:solidFill>
              </a:rPr>
              <a:t>«Букет»</a:t>
            </a:r>
          </a:p>
        </p:txBody>
      </p:sp>
      <p:pic>
        <p:nvPicPr>
          <p:cNvPr id="5" name="Содержимое 4" descr="SAM_4859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184179" y="2174874"/>
            <a:ext cx="3512344" cy="4683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olidFill>
            <a:srgbClr val="92D050"/>
          </a:solidFill>
        </p:spPr>
        <p:txBody>
          <a:bodyPr vert="horz" lIns="91440" tIns="45720" rIns="91440" bIns="45720" rtlCol="0" anchor="ctr">
            <a:normAutofit fontScale="90000"/>
          </a:bodyPr>
          <a:lstStyle/>
          <a:p>
            <a:pPr lvl="0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Четыре  этапа  обучения</a:t>
            </a:r>
            <a:b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10200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Cambria" pitchFamily="18" charset="0"/>
              </a:rPr>
              <a:t>На подготовительном этапе (в летний период) проводится наблюдение за самостоятельной продуктивной деятельностью детей старшего дошкольного возраста с целью выявления у них склонности к изобразительному искусству, творческих  способностей. 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Cambria" pitchFamily="18" charset="0"/>
              </a:rPr>
              <a:t>Диагностическое обследование уровня развития у детей творческого мышления, воображения, восприятия, мелкой моторики пальцев рук в начале учебного года обеспечивается на втором этапе (приложение 1). 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Cambria" pitchFamily="18" charset="0"/>
              </a:rPr>
              <a:t>Третий этап представляет собой обучение непосредственно рисованию линий, точек, завитков; использование геометрических фигур; добавление песка для насыщенности цвета; создание рисунков на основе геометрических фигур: круга, овала, квадрата, прямоугольника, треугольника; сюжетное рисование по предлагаемым темам и замыслу; "раскрашивание" рисунков. </a:t>
            </a:r>
          </a:p>
          <a:p>
            <a:pPr>
              <a:buFont typeface="Wingdings" pitchFamily="2" charset="2"/>
              <a:buChar char="v"/>
            </a:pPr>
            <a:r>
              <a:rPr lang="ru-RU" b="1" i="1" dirty="0" smtClean="0">
                <a:solidFill>
                  <a:srgbClr val="002060"/>
                </a:solidFill>
                <a:latin typeface="Cambria" pitchFamily="18" charset="0"/>
              </a:rPr>
              <a:t>Заключительный этап - подведение итогов работы по данной методической разработке, итоговая диагностика по определенным критериям (приложение 2). 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Части занятия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"Поющая тишина морских глубин" + Релаксация</a:t>
            </a:r>
            <a:endParaRPr lang="ru-RU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ru-RU" dirty="0" smtClean="0">
                <a:solidFill>
                  <a:schemeClr val="dk1"/>
                </a:solidFill>
              </a:rPr>
              <a:t>Бурков </a:t>
            </a:r>
            <a:r>
              <a:rPr lang="ru-RU" dirty="0" err="1" smtClean="0">
                <a:solidFill>
                  <a:schemeClr val="dk1"/>
                </a:solidFill>
              </a:rPr>
              <a:t>Максим«Осьминог</a:t>
            </a:r>
            <a:r>
              <a:rPr lang="ru-RU" dirty="0" smtClean="0">
                <a:solidFill>
                  <a:schemeClr val="dk1"/>
                </a:solidFill>
              </a:rPr>
              <a:t>»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 fontScale="92500" lnSpcReduction="20000"/>
          </a:bodyPr>
          <a:lstStyle/>
          <a:p>
            <a:pPr algn="ctr"/>
            <a:r>
              <a:rPr lang="ru-RU" dirty="0" smtClean="0">
                <a:solidFill>
                  <a:schemeClr val="dk1"/>
                </a:solidFill>
              </a:rPr>
              <a:t>Егоров </a:t>
            </a:r>
            <a:r>
              <a:rPr lang="ru-RU" dirty="0" err="1" smtClean="0">
                <a:solidFill>
                  <a:schemeClr val="dk1"/>
                </a:solidFill>
              </a:rPr>
              <a:t>Юрий«Медузы</a:t>
            </a:r>
            <a:r>
              <a:rPr lang="ru-RU" dirty="0" smtClean="0">
                <a:solidFill>
                  <a:schemeClr val="dk1"/>
                </a:solidFill>
              </a:rPr>
              <a:t>  </a:t>
            </a:r>
            <a:r>
              <a:rPr lang="ru-RU" dirty="0" smtClean="0">
                <a:solidFill>
                  <a:schemeClr val="dk1"/>
                </a:solidFill>
              </a:rPr>
              <a:t>и водоросли»</a:t>
            </a:r>
          </a:p>
        </p:txBody>
      </p:sp>
      <p:pic>
        <p:nvPicPr>
          <p:cNvPr id="10" name="Содержимое 9" descr="SAM_4861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953000" y="2743200"/>
            <a:ext cx="4041775" cy="3031331"/>
          </a:xfrm>
        </p:spPr>
      </p:pic>
      <p:pic>
        <p:nvPicPr>
          <p:cNvPr id="12" name="Содержимое 11" descr="SAM_4860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228600" y="2819400"/>
            <a:ext cx="4589098" cy="30669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«Радуга  над  городом» + Дыхательные  упражнения</a:t>
            </a:r>
          </a:p>
        </p:txBody>
      </p:sp>
      <p:pic>
        <p:nvPicPr>
          <p:cNvPr id="9" name="Содержимое 8" descr="SAM_486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3400" y="2743200"/>
            <a:ext cx="4614069" cy="3460552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33401" y="1535113"/>
            <a:ext cx="8153400" cy="639762"/>
          </a:xfr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 fontScale="92500" lnSpcReduction="20000"/>
          </a:bodyPr>
          <a:lstStyle/>
          <a:p>
            <a:pPr algn="ctr"/>
            <a:r>
              <a:rPr lang="ru-RU" dirty="0" err="1" smtClean="0">
                <a:solidFill>
                  <a:schemeClr val="dk1"/>
                </a:solidFill>
              </a:rPr>
              <a:t>Ошурко</a:t>
            </a:r>
            <a:r>
              <a:rPr lang="ru-RU" dirty="0" smtClean="0">
                <a:solidFill>
                  <a:schemeClr val="dk1"/>
                </a:solidFill>
              </a:rPr>
              <a:t> Милана(Трафаретное  </a:t>
            </a:r>
            <a:r>
              <a:rPr lang="ru-RU" dirty="0" smtClean="0">
                <a:solidFill>
                  <a:schemeClr val="dk1"/>
                </a:solidFill>
              </a:rPr>
              <a:t>рисование, </a:t>
            </a:r>
            <a:r>
              <a:rPr lang="ru-RU" dirty="0" smtClean="0"/>
              <a:t>выдувание  своего  имени</a:t>
            </a:r>
            <a:r>
              <a:rPr lang="ru-RU" dirty="0" smtClean="0">
                <a:solidFill>
                  <a:schemeClr val="dk1"/>
                </a:solidFill>
              </a:rPr>
              <a:t>)</a:t>
            </a:r>
          </a:p>
        </p:txBody>
      </p:sp>
      <p:pic>
        <p:nvPicPr>
          <p:cNvPr id="10" name="Содержимое 9" descr="SAM_4864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410200" y="2895600"/>
            <a:ext cx="4041775" cy="303133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2228850"/>
          </a:xfrm>
          <a:prstGeom prst="flowChartPunchedTape">
            <a:avLst/>
          </a:prstGeom>
          <a:solidFill>
            <a:srgbClr val="92D050"/>
          </a:solidFill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 внимание!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421</Words>
  <Application>Microsoft Office PowerPoint</Application>
  <PresentationFormat>Экран (4:3)</PresentationFormat>
  <Paragraphs>42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</vt:lpstr>
      <vt:lpstr>Wingdings</vt:lpstr>
      <vt:lpstr>Office Theme</vt:lpstr>
      <vt:lpstr>Рисование песком в детском  саду как  один  из вариантов  песочной  терапии </vt:lpstr>
      <vt:lpstr>Цели</vt:lpstr>
      <vt:lpstr>Задачи:  </vt:lpstr>
      <vt:lpstr>Особенности  рисования песком</vt:lpstr>
      <vt:lpstr>Четыре  этапа  обучения </vt:lpstr>
      <vt:lpstr>Части занятия</vt:lpstr>
      <vt:lpstr>"Поющая тишина морских глубин" + Релаксация</vt:lpstr>
      <vt:lpstr>«Радуга  над  городом» + Дыхательные  упражнения</vt:lpstr>
      <vt:lpstr>Спасибо за 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 песком в детском  саду как  один  из вариантов  песочной  терапии</dc:title>
  <dc:creator>днс</dc:creator>
  <cp:lastModifiedBy>ДС76</cp:lastModifiedBy>
  <cp:revision>2</cp:revision>
  <dcterms:created xsi:type="dcterms:W3CDTF">2013-01-16T20:18:51Z</dcterms:created>
  <dcterms:modified xsi:type="dcterms:W3CDTF">2021-04-19T06:01:41Z</dcterms:modified>
</cp:coreProperties>
</file>