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7" r:id="rId5"/>
    <p:sldId id="269" r:id="rId6"/>
    <p:sldId id="264" r:id="rId7"/>
    <p:sldId id="259" r:id="rId8"/>
    <p:sldId id="262" r:id="rId9"/>
    <p:sldId id="263" r:id="rId10"/>
    <p:sldId id="270" r:id="rId11"/>
    <p:sldId id="258" r:id="rId12"/>
    <p:sldId id="27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701C"/>
    <a:srgbClr val="2072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153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06613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Эмоциональное выгорание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emocionalnoe-vygoranie-250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852936"/>
            <a:ext cx="6264696" cy="3860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F82685-45B8-4140-A64A-8632EFDE3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44624"/>
            <a:ext cx="8219256" cy="137301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F0"/>
                </a:solidFill>
              </a:rPr>
              <a:t>На зарядку становись!!!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7A6B2F7-3036-4D56-9E57-AEA9198751A1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t="14984"/>
          <a:stretch/>
        </p:blipFill>
        <p:spPr>
          <a:xfrm>
            <a:off x="734570" y="1484784"/>
            <a:ext cx="7952230" cy="506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149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F:\документы\к МО 2015-16\по выгоранию\psihosomatika-nasmor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708920"/>
            <a:ext cx="3024336" cy="3998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Литература по </a:t>
            </a:r>
            <a:r>
              <a:rPr lang="ru-RU" dirty="0" err="1"/>
              <a:t>психосоматике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(связь души и тела)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916832"/>
            <a:ext cx="7772400" cy="3240360"/>
          </a:xfrm>
        </p:spPr>
        <p:txBody>
          <a:bodyPr>
            <a:normAutofit lnSpcReduction="10000"/>
          </a:bodyPr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Лиз </a:t>
            </a:r>
            <a:r>
              <a:rPr lang="ru-RU" b="1" i="1" dirty="0" err="1">
                <a:solidFill>
                  <a:schemeClr val="accent2">
                    <a:lumMod val="75000"/>
                  </a:schemeClr>
                </a:solidFill>
              </a:rPr>
              <a:t>Бурбо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 «Твое тело говорит: Люби себя!»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Екатерина </a:t>
            </a:r>
            <a:r>
              <a:rPr lang="ru-RU" b="1" i="1" dirty="0" err="1">
                <a:solidFill>
                  <a:schemeClr val="accent2">
                    <a:lumMod val="75000"/>
                  </a:schemeClr>
                </a:solidFill>
              </a:rPr>
              <a:t>Шморгун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,</a:t>
            </a:r>
          </a:p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 Валерий Синельников.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Луиза </a:t>
            </a:r>
            <a:r>
              <a:rPr lang="ru-RU" b="1" i="1" dirty="0" err="1">
                <a:solidFill>
                  <a:schemeClr val="accent2">
                    <a:lumMod val="75000"/>
                  </a:schemeClr>
                </a:solidFill>
              </a:rPr>
              <a:t>Хей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 «Исцели Себя Сам»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Юлия Зотова – Конспект </a:t>
            </a:r>
          </a:p>
          <a:p>
            <a:pPr>
              <a:buNone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обучающих лекции </a:t>
            </a:r>
          </a:p>
          <a:p>
            <a:pPr>
              <a:buNone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по </a:t>
            </a:r>
            <a:r>
              <a:rPr lang="ru-RU" b="1" i="1" dirty="0" err="1">
                <a:solidFill>
                  <a:schemeClr val="accent2">
                    <a:lumMod val="75000"/>
                  </a:schemeClr>
                </a:solidFill>
              </a:rPr>
              <a:t>психосоматике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/>
              <a:t>Несколько важных советов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8348464" cy="446449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НЕ скрывайте свои чувства. Научитесь выражать их культурным образом. Учитесь обсуждать их вместе со своим наставником или теми коллегами, которым доверяете. Однако именно обсуждайте, чтобы найти выход, а не жалуйтесь.</a:t>
            </a:r>
          </a:p>
          <a:p>
            <a:pPr lvl="0"/>
            <a:r>
              <a:rPr lang="ru-RU" dirty="0"/>
              <a:t>НЕ избегайте говорить о неприятных для Вас ситуациях, но при этом не забывайте рассказывать об успехах и достижениях. Используйте каждую возможность пересмотреть свой опыт наедине с собой или вместе с другими.</a:t>
            </a:r>
          </a:p>
          <a:p>
            <a:pPr lvl="0"/>
            <a:r>
              <a:rPr lang="ru-RU" dirty="0"/>
              <a:t>НЕ стесняйтесь попросить о помощи и принять её.</a:t>
            </a:r>
          </a:p>
          <a:p>
            <a:pPr lvl="0"/>
            <a:r>
              <a:rPr lang="ru-RU" dirty="0"/>
              <a:t>НЕ позволяйте чувствам стеснения. Неловкости или почти подростковому «Я сам!» останавливать Вас, когда другие предоставляют Вам шанс говорить или предлагают помощь.</a:t>
            </a:r>
          </a:p>
          <a:p>
            <a:pPr lvl="0"/>
            <a:r>
              <a:rPr lang="ru-RU" dirty="0"/>
              <a:t>НЕ ожидайте, что тяжёлые состояния, характерные для выгорания, уйдут сами по себе. Если не предпринимать мер, они будут только углубляться.</a:t>
            </a:r>
          </a:p>
          <a:p>
            <a:pPr lvl="0"/>
            <a:r>
              <a:rPr lang="ru-RU" dirty="0"/>
              <a:t>Выделяйте достаточное время для сна, отдыха, размышлений.</a:t>
            </a:r>
          </a:p>
          <a:p>
            <a:pPr lvl="0"/>
            <a:r>
              <a:rPr lang="ru-RU" dirty="0"/>
              <a:t>Постарайтесь сохранить нормальный распорядок жизни, насколько это возможно.</a:t>
            </a:r>
          </a:p>
          <a:p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391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C3F5733E-BD35-41B4-BC90-89751C4FCD36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53773" y="89806"/>
            <a:ext cx="7906659" cy="592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305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301006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b="1" dirty="0"/>
              <a:t>Что  такое СЭВ?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b="1" dirty="0"/>
          </a:p>
          <a:p>
            <a:pPr marL="514350" indent="-514350" algn="just">
              <a:buNone/>
            </a:pPr>
            <a:r>
              <a:rPr lang="ru-RU" b="1" dirty="0"/>
              <a:t>Синдром эмоционального выгорания</a:t>
            </a:r>
            <a:r>
              <a:rPr lang="ru-RU" dirty="0"/>
              <a:t> </a:t>
            </a:r>
          </a:p>
          <a:p>
            <a:pPr marL="514350" indent="-514350" algn="just">
              <a:buNone/>
            </a:pPr>
            <a:r>
              <a:rPr lang="ru-RU" dirty="0"/>
              <a:t>– это комплекс симптомов, характеризующийся постепенной утратой эмоциональной вовлеченности в деятельность, нарастанием умственной и физической усталости, личностной отстраненности от содержания труда.</a:t>
            </a:r>
            <a:br>
              <a:rPr lang="ru-RU" dirty="0"/>
            </a:b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8964488" cy="5760640"/>
          </a:xfrm>
        </p:spPr>
        <p:txBody>
          <a:bodyPr>
            <a:normAutofit/>
          </a:bodyPr>
          <a:lstStyle/>
          <a:p>
            <a:pPr marL="268288" indent="-268288"/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2400" dirty="0">
                <a:solidFill>
                  <a:schemeClr val="accent2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AF0A13-7740-42FE-96F2-FD9212E4B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63228"/>
            <a:ext cx="8352928" cy="562858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/>
              <a:t>Признаки выгорания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EBD1222-00B7-4CDE-A254-F427B5E12518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t="13409"/>
          <a:stretch/>
        </p:blipFill>
        <p:spPr>
          <a:xfrm>
            <a:off x="611560" y="1417639"/>
            <a:ext cx="8227454" cy="534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326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/>
              <a:t>Причины выгорания</a:t>
            </a:r>
          </a:p>
        </p:txBody>
      </p:sp>
      <p:pic>
        <p:nvPicPr>
          <p:cNvPr id="1028" name="Picture 4" descr="https://cloud.prezentacii.org/18/11/102578/images/screen4.jpg">
            <a:extLst>
              <a:ext uri="{FF2B5EF4-FFF2-40B4-BE49-F238E27FC236}">
                <a16:creationId xmlns:a16="http://schemas.microsoft.com/office/drawing/2014/main" id="{60C687F0-68F6-447C-98FF-93B3D4B5F889}"/>
              </a:ext>
            </a:extLst>
          </p:cNvPr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94" t="24434" r="2957" b="10620"/>
          <a:stretch/>
        </p:blipFill>
        <p:spPr bwMode="auto">
          <a:xfrm>
            <a:off x="1187624" y="1772816"/>
            <a:ext cx="766936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356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6DB0F92-CF0B-45AB-9953-DE856A8332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00" b="8000"/>
          <a:stretch/>
        </p:blipFill>
        <p:spPr>
          <a:xfrm>
            <a:off x="0" y="548680"/>
            <a:ext cx="9144000" cy="57606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окументы\к МО 2015-16\по выгоранию\105762_539470b4bf052539470b4bf08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9596" y="2492897"/>
            <a:ext cx="4020875" cy="381642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712968" cy="5039072"/>
          </a:xfrm>
        </p:spPr>
        <p:txBody>
          <a:bodyPr>
            <a:normAutofit/>
          </a:bodyPr>
          <a:lstStyle/>
          <a:p>
            <a:pPr marL="88900" indent="-88900">
              <a:buNone/>
            </a:pPr>
            <a:r>
              <a:rPr lang="ru-RU" sz="3200" dirty="0">
                <a:solidFill>
                  <a:schemeClr val="accent3">
                    <a:lumMod val="75000"/>
                  </a:schemeClr>
                </a:solidFill>
              </a:rPr>
              <a:t>     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Методы и способы преодолеть: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снятие психоэмоционального напряжения;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формирование саморегуляции, координации эмоционально-волевой;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развитие самопознания. 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/>
              <a:t>Поиск ресурсов изменения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916832"/>
            <a:ext cx="8348464" cy="324036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Анализ профессиональной деятельности;</a:t>
            </a:r>
          </a:p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Самоанализ, самоисследование;</a:t>
            </a:r>
          </a:p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Использование личностно-ориентированных методик;</a:t>
            </a:r>
          </a:p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Использование </a:t>
            </a:r>
            <a:r>
              <a:rPr lang="ru-RU" b="1" i="1" dirty="0" err="1">
                <a:solidFill>
                  <a:schemeClr val="accent2">
                    <a:lumMod val="75000"/>
                  </a:schemeClr>
                </a:solidFill>
              </a:rPr>
              <a:t>арт-терапевтических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 техник;</a:t>
            </a:r>
          </a:p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Аутогенные тренировки;</a:t>
            </a:r>
          </a:p>
          <a:p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Техники самовнушения, </a:t>
            </a:r>
            <a:r>
              <a:rPr lang="ru-RU" b="1" i="1" dirty="0" err="1">
                <a:solidFill>
                  <a:schemeClr val="accent2">
                    <a:lumMod val="75000"/>
                  </a:schemeClr>
                </a:solidFill>
              </a:rPr>
              <a:t>самоубеждения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i="1" dirty="0" err="1">
                <a:solidFill>
                  <a:schemeClr val="accent2">
                    <a:lumMod val="75000"/>
                  </a:schemeClr>
                </a:solidFill>
              </a:rPr>
              <a:t>самоподкрепления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/>
              <a:t>Что поможет избежать выгорания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E92E43D-BC23-4C25-AA36-3BE73C8DDEA9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/>
          <a:srcRect t="13409" r="19494"/>
          <a:stretch/>
        </p:blipFill>
        <p:spPr>
          <a:xfrm>
            <a:off x="395536" y="1363788"/>
            <a:ext cx="7344816" cy="575074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4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59B03A"/>
      </a:accent1>
      <a:accent2>
        <a:srgbClr val="3F803A"/>
      </a:accent2>
      <a:accent3>
        <a:srgbClr val="42842B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385</TotalTime>
  <Words>261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</vt:lpstr>
      <vt:lpstr>Franklin Gothic Book</vt:lpstr>
      <vt:lpstr>Perpetua</vt:lpstr>
      <vt:lpstr>Wingdings 2</vt:lpstr>
      <vt:lpstr>Справедливость</vt:lpstr>
      <vt:lpstr>Эмоциональное выгорание</vt:lpstr>
      <vt:lpstr>Что  такое СЭВ?</vt:lpstr>
      <vt:lpstr>     </vt:lpstr>
      <vt:lpstr>Признаки выгорания</vt:lpstr>
      <vt:lpstr>Причины выгорания</vt:lpstr>
      <vt:lpstr>Презентация PowerPoint</vt:lpstr>
      <vt:lpstr>Презентация PowerPoint</vt:lpstr>
      <vt:lpstr>Поиск ресурсов изменения</vt:lpstr>
      <vt:lpstr>Что поможет избежать выгорания</vt:lpstr>
      <vt:lpstr>На зарядку становись!!!</vt:lpstr>
      <vt:lpstr>Литература по психосоматике  (связь души и тела)</vt:lpstr>
      <vt:lpstr>Несколько важных советов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помощь по преодолению синдрома  профессионального выгорания педагогов</dc:title>
  <dc:creator>Юлия Найденова</dc:creator>
  <cp:lastModifiedBy>Дмитрий Найденов</cp:lastModifiedBy>
  <cp:revision>33</cp:revision>
  <dcterms:created xsi:type="dcterms:W3CDTF">2017-04-25T04:34:56Z</dcterms:created>
  <dcterms:modified xsi:type="dcterms:W3CDTF">2021-04-05T16:51:07Z</dcterms:modified>
</cp:coreProperties>
</file>