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30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0000CC"/>
    <a:srgbClr val="FFFF99"/>
    <a:srgbClr val="CCECFF"/>
    <a:srgbClr val="CCFF99"/>
    <a:srgbClr val="FFFFCC"/>
    <a:srgbClr val="000099"/>
    <a:srgbClr val="FFFF00"/>
    <a:srgbClr val="3333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3" autoAdjust="0"/>
    <p:restoredTop sz="94660"/>
  </p:normalViewPr>
  <p:slideViewPr>
    <p:cSldViewPr>
      <p:cViewPr varScale="1">
        <p:scale>
          <a:sx n="82" d="100"/>
          <a:sy n="82" d="100"/>
        </p:scale>
        <p:origin x="140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068AC67-568E-42E7-9235-0B342BD944BF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2743E1-F6AA-4BA5-906B-6258AD949C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3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6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5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azka.uz/uploads/posts/2010-11/1289682103_43508.jpg" TargetMode="External"/><Relationship Id="rId2" Type="http://schemas.openxmlformats.org/officeDocument/2006/relationships/hyperlink" Target="http://vyatmama.ru/skazki/12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4500570"/>
            <a:ext cx="5786478" cy="178595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  <a:spcBef>
                <a:spcPts val="0"/>
              </a:spcBef>
            </a:pPr>
            <a:endParaRPr lang="ru-RU" sz="1300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</a:pPr>
            <a:endParaRPr lang="ru-RU" sz="1400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9933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714620"/>
            <a:ext cx="7772400" cy="100013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Своя игра</a:t>
            </a:r>
            <a:endParaRPr lang="ru-RU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33 года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Сколько времени прожили старик со старухой у самого синего моря?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Сказки</a:t>
            </a:r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принцесса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071678"/>
            <a:ext cx="75724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 в русских сказках обычно называют дочь царя: </a:t>
            </a:r>
          </a:p>
          <a:p>
            <a:pPr algn="just"/>
            <a:r>
              <a:rPr lang="ru-RU" sz="3600" dirty="0"/>
              <a:t>                 царь-девица </a:t>
            </a:r>
          </a:p>
          <a:p>
            <a:pPr algn="just"/>
            <a:r>
              <a:rPr lang="ru-RU" sz="3600" dirty="0"/>
              <a:t>                 царица</a:t>
            </a:r>
          </a:p>
          <a:p>
            <a:pPr algn="just"/>
            <a:r>
              <a:rPr lang="ru-RU" sz="3600" dirty="0"/>
              <a:t>                 царевна </a:t>
            </a:r>
          </a:p>
          <a:p>
            <a:pPr algn="just"/>
            <a:r>
              <a:rPr lang="ru-RU" sz="3600" dirty="0"/>
              <a:t>                 королевна </a:t>
            </a:r>
          </a:p>
          <a:p>
            <a:pPr algn="just"/>
            <a:r>
              <a:rPr lang="ru-RU" sz="3600" dirty="0"/>
              <a:t>                 принцесса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Сказки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5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Аленький цветочек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143116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Какую из этих сказок не написал Г.Х.Андерсен: </a:t>
            </a:r>
          </a:p>
          <a:p>
            <a:pPr algn="just"/>
            <a:r>
              <a:rPr lang="ru-RU" sz="3600" dirty="0"/>
              <a:t>             «</a:t>
            </a:r>
            <a:r>
              <a:rPr lang="ru-RU" sz="3600" dirty="0" err="1"/>
              <a:t>Дюймовочка</a:t>
            </a:r>
            <a:r>
              <a:rPr lang="ru-RU" sz="3600" dirty="0"/>
              <a:t>»</a:t>
            </a:r>
          </a:p>
          <a:p>
            <a:pPr algn="just"/>
            <a:r>
              <a:rPr lang="ru-RU" sz="3600" dirty="0"/>
              <a:t>             «Огниво»</a:t>
            </a:r>
          </a:p>
          <a:p>
            <a:pPr algn="just"/>
            <a:r>
              <a:rPr lang="ru-RU" sz="3600" dirty="0"/>
              <a:t>             «Аленький цветочек» </a:t>
            </a:r>
          </a:p>
          <a:p>
            <a:pPr algn="just"/>
            <a:r>
              <a:rPr lang="ru-RU" sz="3600" dirty="0"/>
              <a:t>             «Снежная королева»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Сказки</a:t>
            </a:r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восклицательный знак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285992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О каком знаке идет речь?</a:t>
            </a:r>
          </a:p>
          <a:p>
            <a:r>
              <a:rPr lang="ru-RU" sz="3600" dirty="0"/>
              <a:t>            Обычно в предложении</a:t>
            </a:r>
          </a:p>
          <a:p>
            <a:r>
              <a:rPr lang="ru-RU" sz="3600" dirty="0"/>
              <a:t>            Стою я для того,</a:t>
            </a:r>
          </a:p>
          <a:p>
            <a:r>
              <a:rPr lang="ru-RU" sz="3600" dirty="0"/>
              <a:t>            Чтоб выделить волнение,</a:t>
            </a:r>
          </a:p>
          <a:p>
            <a:r>
              <a:rPr lang="ru-RU" sz="3600" dirty="0"/>
              <a:t>            Тревогу, восхищение,</a:t>
            </a:r>
          </a:p>
          <a:p>
            <a:r>
              <a:rPr lang="ru-RU" sz="3600" dirty="0"/>
              <a:t>            Победу, торжество.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32147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Знаки препинания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неправильно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428868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Правильно ли поставлены знаки препинания в конце предложения:</a:t>
            </a:r>
          </a:p>
          <a:p>
            <a:endParaRPr lang="ru-RU" sz="3600" dirty="0"/>
          </a:p>
          <a:p>
            <a:r>
              <a:rPr lang="ru-RU" sz="3600" dirty="0"/>
              <a:t>- Чем ты занимаешься!</a:t>
            </a:r>
          </a:p>
          <a:p>
            <a:r>
              <a:rPr lang="ru-RU" sz="3600" dirty="0"/>
              <a:t>- Изучаю русский язык?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3143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Знаки препинания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! 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Расставьте знаки препинания в конце предложений:</a:t>
            </a:r>
          </a:p>
          <a:p>
            <a:endParaRPr lang="ru-RU" sz="3600" dirty="0"/>
          </a:p>
          <a:p>
            <a:r>
              <a:rPr lang="ru-RU" sz="3600" dirty="0" err="1"/>
              <a:t>Привет_</a:t>
            </a:r>
            <a:r>
              <a:rPr lang="ru-RU" sz="3600" dirty="0"/>
              <a:t> Где ты был на </a:t>
            </a:r>
            <a:r>
              <a:rPr lang="ru-RU" sz="3600" dirty="0" err="1"/>
              <a:t>каникулах_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7146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Знаки препинания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5929330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…в алмазы, жемчуг, серебро.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Поставьте знаки препинания в предложении:</a:t>
            </a:r>
          </a:p>
          <a:p>
            <a:r>
              <a:rPr lang="en-US" sz="3600" dirty="0"/>
              <a:t>     </a:t>
            </a:r>
            <a:r>
              <a:rPr lang="ru-RU" sz="3600" dirty="0"/>
              <a:t>Я царство моё убираю в алмазы жемчуг серебро.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Знаки препинания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5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592933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В магазине продают соки, ягоды, фрукты.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Составьте предложение и расставьте знаки препинания.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/>
              <a:t>    соки, продают, ягоды, в магазине, фрукты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Знаки препинания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трава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В каком слове пишется буква А: </a:t>
            </a:r>
          </a:p>
          <a:p>
            <a:pPr algn="just"/>
            <a:r>
              <a:rPr lang="ru-RU" sz="3600" dirty="0"/>
              <a:t>      </a:t>
            </a:r>
          </a:p>
          <a:p>
            <a:pPr algn="just"/>
            <a:r>
              <a:rPr lang="ru-RU" sz="3600" dirty="0"/>
              <a:t>      </a:t>
            </a:r>
            <a:r>
              <a:rPr lang="ru-RU" sz="3600" dirty="0" err="1"/>
              <a:t>в_да</a:t>
            </a:r>
            <a:r>
              <a:rPr lang="ru-RU" sz="3600" dirty="0"/>
              <a:t>, </a:t>
            </a:r>
            <a:r>
              <a:rPr lang="ru-RU" sz="3600" dirty="0" err="1"/>
              <a:t>к_рова</a:t>
            </a:r>
            <a:r>
              <a:rPr lang="ru-RU" sz="3600" dirty="0"/>
              <a:t>, </a:t>
            </a:r>
            <a:r>
              <a:rPr lang="ru-RU" sz="3600" dirty="0" err="1"/>
              <a:t>тр_ва</a:t>
            </a:r>
            <a:r>
              <a:rPr lang="ru-RU" sz="3600" dirty="0"/>
              <a:t>, </a:t>
            </a:r>
            <a:r>
              <a:rPr lang="ru-RU" sz="3600" dirty="0" err="1"/>
              <a:t>др_ва</a:t>
            </a:r>
            <a:r>
              <a:rPr lang="ru-RU" sz="3600" dirty="0"/>
              <a:t>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7146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Грамматика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жираф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В каком слове все согласные твердые: </a:t>
            </a:r>
          </a:p>
          <a:p>
            <a:pPr algn="just"/>
            <a:r>
              <a:rPr lang="ru-RU" sz="3600" dirty="0"/>
              <a:t>     </a:t>
            </a:r>
          </a:p>
          <a:p>
            <a:pPr algn="just"/>
            <a:r>
              <a:rPr lang="ru-RU" sz="3600" dirty="0"/>
              <a:t>     щука, чутко, руками, жираф?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Грамматика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00CC"/>
              </a:solidFill>
            </a:endParaRPr>
          </a:p>
          <a:p>
            <a:endParaRPr lang="ru-RU" sz="2200" b="1" dirty="0">
              <a:solidFill>
                <a:srgbClr val="0000CC"/>
              </a:solidFill>
            </a:endParaRPr>
          </a:p>
          <a:p>
            <a:pPr algn="ctr"/>
            <a:endParaRPr lang="ru-RU" sz="2200" b="1" dirty="0">
              <a:solidFill>
                <a:srgbClr val="0000CC"/>
              </a:solidFill>
            </a:endParaRPr>
          </a:p>
          <a:p>
            <a:pPr algn="ctr"/>
            <a:endParaRPr lang="ru-RU" sz="2200" b="1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2071679"/>
          <a:ext cx="8501122" cy="2928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35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0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80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8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80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85791"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Имена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3" action="ppaction://hlinksldjump"/>
                        </a:rPr>
                        <a:t>1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4" action="ppaction://hlinksldjump"/>
                        </a:rPr>
                        <a:t>2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5" action="ppaction://hlinksldjump"/>
                        </a:rPr>
                        <a:t>3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" action="ppaction://hlinksldjump"/>
                        </a:rPr>
                        <a:t>4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6" action="ppaction://hlinksldjump"/>
                        </a:rPr>
                        <a:t>5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791"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Сказки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7" action="ppaction://hlinksldjump"/>
                        </a:rPr>
                        <a:t>1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8" action="ppaction://hlinksldjump"/>
                        </a:rPr>
                        <a:t>2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9" action="ppaction://hlinksldjump"/>
                        </a:rPr>
                        <a:t>3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0" action="ppaction://hlinksldjump"/>
                        </a:rPr>
                        <a:t>4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1" action="ppaction://hlinksldjump"/>
                        </a:rPr>
                        <a:t>5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791"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Знаки препинания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2" action="ppaction://hlinksldjump"/>
                        </a:rPr>
                        <a:t>1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3" action="ppaction://hlinksldjump"/>
                        </a:rPr>
                        <a:t>2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4" action="ppaction://hlinksldjump"/>
                        </a:rPr>
                        <a:t>3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5" action="ppaction://hlinksldjump"/>
                        </a:rPr>
                        <a:t>4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6" action="ppaction://hlinksldjump"/>
                        </a:rPr>
                        <a:t>5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5791"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Грамматика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7" action="ppaction://hlinksldjump"/>
                        </a:rPr>
                        <a:t>1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8" action="ppaction://hlinksldjump"/>
                        </a:rPr>
                        <a:t>2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19" action="ppaction://hlinksldjump"/>
                        </a:rPr>
                        <a:t>3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0" action="ppaction://hlinksldjump"/>
                        </a:rPr>
                        <a:t>4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1" action="ppaction://hlinksldjump"/>
                        </a:rPr>
                        <a:t>5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5791"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rgbClr val="000099"/>
                          </a:solidFill>
                          <a:latin typeface="Arial" pitchFamily="34" charset="0"/>
                          <a:cs typeface="Arial" pitchFamily="34" charset="0"/>
                        </a:rPr>
                        <a:t>Ребусы, загадки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2" action="ppaction://hlinksldjump"/>
                        </a:rPr>
                        <a:t>1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3" action="ppaction://hlinksldjump"/>
                        </a:rPr>
                        <a:t>2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4" action="ppaction://hlinksldjump"/>
                        </a:rPr>
                        <a:t>3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5" action="ppaction://hlinksldjump"/>
                        </a:rPr>
                        <a:t>4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  <a:hlinkClick r:id="rId26" action="ppaction://hlinksldjump"/>
                        </a:rPr>
                        <a:t>5</a:t>
                      </a:r>
                      <a:endParaRPr lang="ru-RU" sz="2800" b="1" i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err="1">
                <a:solidFill>
                  <a:srgbClr val="FF0000"/>
                </a:solidFill>
              </a:rPr>
              <a:t>осе-нью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7867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 можно перенести с одной строки на другую слово </a:t>
            </a:r>
            <a:r>
              <a:rPr lang="ru-RU" sz="3600" i="1" dirty="0"/>
              <a:t>ОСЕНЬ</a:t>
            </a:r>
            <a:r>
              <a:rPr lang="ru-RU" sz="3600" dirty="0"/>
              <a:t>: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dirty="0" err="1"/>
              <a:t>о-сенью</a:t>
            </a:r>
            <a:r>
              <a:rPr lang="ru-RU" sz="3600" dirty="0"/>
              <a:t>, </a:t>
            </a:r>
            <a:r>
              <a:rPr lang="ru-RU" sz="3600" dirty="0" err="1"/>
              <a:t>осе-нью</a:t>
            </a:r>
            <a:r>
              <a:rPr lang="ru-RU" sz="3600" dirty="0"/>
              <a:t>, </a:t>
            </a:r>
            <a:r>
              <a:rPr lang="ru-RU" sz="3600" dirty="0" err="1"/>
              <a:t>осень-ю</a:t>
            </a:r>
            <a:r>
              <a:rPr lang="ru-RU" sz="3600" dirty="0"/>
              <a:t>, </a:t>
            </a:r>
            <a:r>
              <a:rPr lang="ru-RU" sz="3600" dirty="0" err="1"/>
              <a:t>осен-ью</a:t>
            </a:r>
            <a:r>
              <a:rPr lang="ru-RU" sz="3600" dirty="0"/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Грамматика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русский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Какое слово может называть и человека, и язык:</a:t>
            </a:r>
          </a:p>
          <a:p>
            <a:pPr algn="just"/>
            <a:r>
              <a:rPr lang="ru-RU" sz="3600" dirty="0"/>
              <a:t>немец, русский, латыш, татарин, белорус?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5003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Грамматика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Захар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428868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Какое из этих слов станет бессмысленным, если его написать с маленькой буквы: </a:t>
            </a:r>
          </a:p>
          <a:p>
            <a:pPr algn="just"/>
            <a:endParaRPr lang="ru-RU" sz="3600" dirty="0"/>
          </a:p>
          <a:p>
            <a:pPr algn="just"/>
            <a:r>
              <a:rPr lang="ru-RU" sz="3600" i="1" dirty="0"/>
              <a:t>Вера, Надежда, Любовь, Захар, Роман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Грамматика</a:t>
            </a:r>
          </a:p>
        </p:txBody>
      </p:sp>
      <p:sp>
        <p:nvSpPr>
          <p:cNvPr id="17" name="Управляющая кнопка: домой 16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витрина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Ребусы, загадки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3000372"/>
            <a:ext cx="1024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2500306"/>
            <a:ext cx="75693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29256" y="3000372"/>
            <a:ext cx="108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на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19" name="Управляющая кнопка: домой 18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книга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Не  куст, а с листочками</a:t>
            </a:r>
          </a:p>
          <a:p>
            <a:r>
              <a:rPr lang="ru-RU" sz="3600" dirty="0"/>
              <a:t>Не рубашка, а сшита.</a:t>
            </a:r>
          </a:p>
          <a:p>
            <a:r>
              <a:rPr lang="ru-RU" sz="3600" dirty="0"/>
              <a:t>Не человек, а рассказывает.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Ребусы, загадки</a:t>
            </a:r>
          </a:p>
        </p:txBody>
      </p:sp>
      <p:pic>
        <p:nvPicPr>
          <p:cNvPr id="16" name="Рисунок 15" descr="BOOK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857760"/>
            <a:ext cx="1785950" cy="679257"/>
          </a:xfrm>
          <a:prstGeom prst="rect">
            <a:avLst/>
          </a:prstGeom>
          <a:noFill/>
        </p:spPr>
      </p:pic>
      <p:sp>
        <p:nvSpPr>
          <p:cNvPr id="18" name="Управляющая кнопка: домой 17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коньки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Есть, ребята, у меня</a:t>
            </a:r>
          </a:p>
          <a:p>
            <a:r>
              <a:rPr lang="ru-RU" sz="3600" dirty="0"/>
              <a:t>Два серебряных коня.</a:t>
            </a:r>
          </a:p>
          <a:p>
            <a:r>
              <a:rPr lang="ru-RU" sz="3600" dirty="0"/>
              <a:t>Езжу сразу на обоих!</a:t>
            </a:r>
          </a:p>
          <a:p>
            <a:r>
              <a:rPr lang="ru-RU" sz="3600" dirty="0"/>
              <a:t>Что за кони у меня?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Ребусы, загадки</a:t>
            </a:r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286256"/>
            <a:ext cx="1762412" cy="156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портфель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Ребусы, загадки</a:t>
            </a:r>
          </a:p>
        </p:txBody>
      </p:sp>
      <p:sp>
        <p:nvSpPr>
          <p:cNvPr id="16" name="WordArt 3"/>
          <p:cNvSpPr>
            <a:spLocks noChangeArrowheads="1" noChangeShapeType="1" noTextEdit="1"/>
          </p:cNvSpPr>
          <p:nvPr/>
        </p:nvSpPr>
        <p:spPr bwMode="auto">
          <a:xfrm>
            <a:off x="2214546" y="2786058"/>
            <a:ext cx="1643074" cy="17959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FF"/>
                </a:solidFill>
                <a:effectLst/>
                <a:latin typeface="Arial Black"/>
              </a:rPr>
              <a:t>Р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86050" y="2786058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86115" y="3370407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85984" y="3643314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т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85984" y="4071942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57554" y="3071810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28860" y="3286124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85984" y="2857496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86050" y="3571876"/>
            <a:ext cx="44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929058" y="2928934"/>
            <a:ext cx="168324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</a:t>
            </a:r>
            <a:endParaRPr lang="ru-RU" sz="6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Рисунок 25" descr="AG00176_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643182"/>
            <a:ext cx="1643074" cy="1821579"/>
          </a:xfrm>
          <a:prstGeom prst="rect">
            <a:avLst/>
          </a:prstGeom>
          <a:noFill/>
        </p:spPr>
      </p:pic>
      <p:sp>
        <p:nvSpPr>
          <p:cNvPr id="28" name="Управляющая кнопка: домой 27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99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5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кресло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Ребусы, загадки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500431" y="3458196"/>
            <a:ext cx="1956511" cy="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500431" y="3601072"/>
            <a:ext cx="1956511" cy="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500431" y="3743948"/>
            <a:ext cx="1956511" cy="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500431" y="3886824"/>
            <a:ext cx="1956511" cy="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500431" y="4029700"/>
            <a:ext cx="1956511" cy="6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071670" y="2857496"/>
            <a:ext cx="11005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</a:t>
            </a:r>
          </a:p>
        </p:txBody>
      </p:sp>
      <p:sp>
        <p:nvSpPr>
          <p:cNvPr id="22" name="Овал 21"/>
          <p:cNvSpPr/>
          <p:nvPr/>
        </p:nvSpPr>
        <p:spPr>
          <a:xfrm>
            <a:off x="3929058" y="4071942"/>
            <a:ext cx="366846" cy="2019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>
            <a:endCxn id="22" idx="6"/>
          </p:cNvCxnSpPr>
          <p:nvPr/>
        </p:nvCxnSpPr>
        <p:spPr>
          <a:xfrm rot="16200000" flipH="1">
            <a:off x="4026263" y="3903299"/>
            <a:ext cx="529627" cy="96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286644" y="257174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,</a:t>
            </a:r>
          </a:p>
        </p:txBody>
      </p:sp>
      <p:sp>
        <p:nvSpPr>
          <p:cNvPr id="26" name="Управляющая кнопка: домой 25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928934"/>
            <a:ext cx="1402725" cy="136064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2786058"/>
            <a:ext cx="403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3"/>
                </a:solidFill>
                <a:effectLst/>
              </a:rPr>
              <a:t>Молодцы!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97346"/>
            <a:ext cx="83582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dirty="0"/>
              <a:t>Источники:</a:t>
            </a:r>
          </a:p>
          <a:p>
            <a:pPr marL="342900" indent="-342900" algn="ctr"/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Веселая грамматика:  </a:t>
            </a:r>
            <a:r>
              <a:rPr lang="ru-RU" dirty="0" err="1"/>
              <a:t>дидак</a:t>
            </a:r>
            <a:r>
              <a:rPr lang="ru-RU" dirty="0"/>
              <a:t>. материал к учебнику «Родничок» для 1 </a:t>
            </a:r>
            <a:r>
              <a:rPr lang="ru-RU" dirty="0" err="1"/>
              <a:t>кл.якут.шк</a:t>
            </a:r>
            <a:r>
              <a:rPr lang="ru-RU" dirty="0"/>
              <a:t>./</a:t>
            </a:r>
            <a:r>
              <a:rPr lang="ru-RU" dirty="0" err="1"/>
              <a:t>Ф.В.Габышева</a:t>
            </a:r>
            <a:r>
              <a:rPr lang="ru-RU" dirty="0"/>
              <a:t>, С.Н.Дмитриева; - Якутск: </a:t>
            </a:r>
            <a:r>
              <a:rPr lang="ru-RU" dirty="0" err="1"/>
              <a:t>Бичик</a:t>
            </a:r>
            <a:r>
              <a:rPr lang="ru-RU" dirty="0"/>
              <a:t>, 2010. – 144 с.: ил.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Внеклассные мероприятия: 1 класс. / </a:t>
            </a:r>
            <a:r>
              <a:rPr lang="ru-RU" dirty="0" err="1"/>
              <a:t>Авт.-сост.О.Е.Жиренко</a:t>
            </a:r>
            <a:r>
              <a:rPr lang="ru-RU" dirty="0"/>
              <a:t>, Л.Н.Яровая, Л.Н.Яровая, </a:t>
            </a:r>
            <a:r>
              <a:rPr lang="ru-RU" dirty="0" err="1"/>
              <a:t>Л.П.Барылкина</a:t>
            </a:r>
            <a:r>
              <a:rPr lang="ru-RU" dirty="0"/>
              <a:t>, </a:t>
            </a:r>
            <a:r>
              <a:rPr lang="ru-RU" dirty="0" err="1"/>
              <a:t>Т.И.Цыбина</a:t>
            </a:r>
            <a:r>
              <a:rPr lang="ru-RU" dirty="0"/>
              <a:t>, </a:t>
            </a:r>
            <a:r>
              <a:rPr lang="ru-RU" dirty="0" err="1"/>
              <a:t>Е.Л.Резенова</a:t>
            </a:r>
            <a:r>
              <a:rPr lang="ru-RU" dirty="0"/>
              <a:t>. – 3 </a:t>
            </a:r>
            <a:r>
              <a:rPr lang="ru-RU" dirty="0" err="1"/>
              <a:t>изд.перераб</a:t>
            </a:r>
            <a:r>
              <a:rPr lang="ru-RU" dirty="0"/>
              <a:t>. и доп. – М.: ВАКО, 2006. – 228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Игры и занимательные упражнения на уроках русского языка/</a:t>
            </a:r>
            <a:r>
              <a:rPr lang="ru-RU" dirty="0" err="1"/>
              <a:t>Н.М.Бетенькова</a:t>
            </a:r>
            <a:r>
              <a:rPr lang="ru-RU" dirty="0"/>
              <a:t>, Д.С.Фонин.- М.: 2002. – 279, [2] с. – (Библиотека учителя начальной школы).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Изображение «Коньки» </a:t>
            </a:r>
            <a:r>
              <a:rPr lang="en-US" dirty="0"/>
              <a:t>http</a:t>
            </a:r>
            <a:r>
              <a:rPr lang="ru-RU" dirty="0"/>
              <a:t>://</a:t>
            </a:r>
            <a:r>
              <a:rPr lang="en-US" dirty="0" err="1"/>
              <a:t>i</a:t>
            </a:r>
            <a:r>
              <a:rPr lang="ru-RU" dirty="0"/>
              <a:t>-</a:t>
            </a:r>
            <a:r>
              <a:rPr lang="en-US" dirty="0" err="1"/>
              <a:t>snoubord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/</a:t>
            </a:r>
            <a:r>
              <a:rPr lang="en-US" dirty="0"/>
              <a:t>d</a:t>
            </a:r>
            <a:r>
              <a:rPr lang="ru-RU" dirty="0"/>
              <a:t>/277-1/</a:t>
            </a:r>
            <a:r>
              <a:rPr lang="en-US" dirty="0" err="1"/>
              <a:t>i</a:t>
            </a:r>
            <a:r>
              <a:rPr lang="ru-RU" dirty="0"/>
              <a:t>-</a:t>
            </a:r>
            <a:r>
              <a:rPr lang="en-US" dirty="0" err="1"/>
              <a:t>snoubord</a:t>
            </a:r>
            <a:r>
              <a:rPr lang="ru-RU" dirty="0"/>
              <a:t>29_003.</a:t>
            </a:r>
            <a:r>
              <a:rPr lang="en-US" dirty="0"/>
              <a:t>jpg 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Изображение «Маша и медведь» </a:t>
            </a:r>
            <a:r>
              <a:rPr lang="en-US" u="sng" dirty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</a:t>
            </a:r>
            <a:r>
              <a:rPr lang="en-US" u="sng" dirty="0" err="1">
                <a:hlinkClick r:id="rId2"/>
              </a:rPr>
              <a:t>vyatmama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>
                <a:hlinkClick r:id="rId2"/>
              </a:rPr>
              <a:t>ru</a:t>
            </a:r>
            <a:r>
              <a:rPr lang="ru-RU" u="sng" dirty="0">
                <a:hlinkClick r:id="rId2"/>
              </a:rPr>
              <a:t>/</a:t>
            </a:r>
            <a:r>
              <a:rPr lang="en-US" u="sng" dirty="0" err="1">
                <a:hlinkClick r:id="rId2"/>
              </a:rPr>
              <a:t>skazki</a:t>
            </a:r>
            <a:r>
              <a:rPr lang="ru-RU" u="sng" dirty="0">
                <a:hlinkClick r:id="rId2"/>
              </a:rPr>
              <a:t>/12.</a:t>
            </a:r>
            <a:r>
              <a:rPr lang="en-US" u="sng" dirty="0">
                <a:hlinkClick r:id="rId2"/>
              </a:rPr>
              <a:t>jpg</a:t>
            </a:r>
            <a:endParaRPr lang="ru-RU" u="sng" dirty="0"/>
          </a:p>
          <a:p>
            <a:pPr marL="342900" indent="-342900">
              <a:buFont typeface="+mj-lt"/>
              <a:buAutoNum type="arabicPeriod"/>
            </a:pPr>
            <a:r>
              <a:rPr lang="ru-RU" dirty="0"/>
              <a:t>Изображение «Слон» </a:t>
            </a:r>
            <a:r>
              <a:rPr lang="en-US" dirty="0"/>
              <a:t>http</a:t>
            </a:r>
            <a:r>
              <a:rPr lang="ru-RU" dirty="0"/>
              <a:t>://0.</a:t>
            </a:r>
            <a:r>
              <a:rPr lang="en-US" dirty="0" err="1"/>
              <a:t>tqn</a:t>
            </a:r>
            <a:r>
              <a:rPr lang="ru-RU" dirty="0"/>
              <a:t>.</a:t>
            </a:r>
            <a:r>
              <a:rPr lang="en-US" dirty="0"/>
              <a:t>com</a:t>
            </a:r>
            <a:r>
              <a:rPr lang="ru-RU" dirty="0"/>
              <a:t>/</a:t>
            </a:r>
            <a:r>
              <a:rPr lang="en-US" dirty="0"/>
              <a:t>d</a:t>
            </a:r>
            <a:r>
              <a:rPr lang="ru-RU" dirty="0"/>
              <a:t>/</a:t>
            </a:r>
            <a:r>
              <a:rPr lang="en-US" dirty="0" err="1"/>
              <a:t>drawsketch</a:t>
            </a:r>
            <a:r>
              <a:rPr lang="ru-RU" dirty="0"/>
              <a:t>/1/0/</a:t>
            </a:r>
            <a:r>
              <a:rPr lang="en-US" dirty="0"/>
              <a:t>B</a:t>
            </a:r>
            <a:r>
              <a:rPr lang="ru-RU" dirty="0"/>
              <a:t>/</a:t>
            </a:r>
            <a:r>
              <a:rPr lang="en-US" dirty="0"/>
              <a:t>W</a:t>
            </a:r>
            <a:r>
              <a:rPr lang="ru-RU" dirty="0"/>
              <a:t>/</a:t>
            </a:r>
            <a:r>
              <a:rPr lang="en-US" dirty="0"/>
              <a:t>elephant</a:t>
            </a:r>
            <a:r>
              <a:rPr lang="ru-RU" dirty="0"/>
              <a:t>8.</a:t>
            </a:r>
            <a:r>
              <a:rPr lang="en-US" dirty="0"/>
              <a:t>jpg </a:t>
            </a:r>
            <a:endParaRPr lang="ru-RU" dirty="0"/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Изображение «Три медведя» </a:t>
            </a:r>
            <a:r>
              <a:rPr lang="en-US" u="sng" dirty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en-US" u="sng" dirty="0">
                <a:hlinkClick r:id="rId3"/>
              </a:rPr>
              <a:t>www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skazka</a:t>
            </a:r>
            <a:r>
              <a:rPr lang="ru-RU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uz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uploads</a:t>
            </a:r>
            <a:r>
              <a:rPr lang="ru-RU" u="sng" dirty="0">
                <a:hlinkClick r:id="rId3"/>
              </a:rPr>
              <a:t>/</a:t>
            </a:r>
            <a:r>
              <a:rPr lang="en-US" u="sng" dirty="0">
                <a:hlinkClick r:id="rId3"/>
              </a:rPr>
              <a:t>posts</a:t>
            </a:r>
            <a:r>
              <a:rPr lang="ru-RU" u="sng" dirty="0">
                <a:hlinkClick r:id="rId3"/>
              </a:rPr>
              <a:t>/2010-11/1289682103_43508.</a:t>
            </a:r>
            <a:r>
              <a:rPr lang="en-US" u="sng" dirty="0">
                <a:hlinkClick r:id="rId3"/>
              </a:rPr>
              <a:t>jpg</a:t>
            </a:r>
            <a:r>
              <a:rPr lang="ru-RU" dirty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Материалы конкурса «Русский медвежонок - 2005, 2006, 2008». 2-3 классы.</a:t>
            </a:r>
          </a:p>
          <a:p>
            <a:pPr marL="342900" indent="-342900"/>
            <a:endParaRPr lang="ru-RU" dirty="0"/>
          </a:p>
          <a:p>
            <a:pPr marL="342900" lvl="0" indent="-3429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Имена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Алиса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Кто из литературных героев, путешествовал в стране Чудес?</a:t>
            </a:r>
          </a:p>
        </p:txBody>
      </p:sp>
      <p:sp>
        <p:nvSpPr>
          <p:cNvPr id="15" name="Управляющая кнопка: домой 14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Имена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Кому принадлежат эти слова: «Сим-сим, открой дверь!»?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Али Баба</a:t>
            </a:r>
          </a:p>
        </p:txBody>
      </p:sp>
      <p:sp>
        <p:nvSpPr>
          <p:cNvPr id="15" name="Управляющая кнопка: домой 14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3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Имена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Как звали медведя из сказки «</a:t>
            </a:r>
            <a:r>
              <a:rPr lang="ru-RU" sz="3600" dirty="0" err="1"/>
              <a:t>Маугли</a:t>
            </a:r>
            <a:r>
              <a:rPr lang="ru-RU" sz="3600" dirty="0"/>
              <a:t>»?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Балу</a:t>
            </a: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Имена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Продолжи правило: «Имена, фамилии …»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пишутся с большой буквы</a:t>
            </a:r>
          </a:p>
        </p:txBody>
      </p:sp>
      <p:sp>
        <p:nvSpPr>
          <p:cNvPr id="15" name="Управляющая кнопка: домой 14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99CCFF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Имена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00" y="2285992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Кто автор этих строк?</a:t>
            </a:r>
          </a:p>
          <a:p>
            <a:endParaRPr lang="ru-RU" sz="3600" dirty="0"/>
          </a:p>
          <a:p>
            <a:r>
              <a:rPr lang="ru-RU" sz="3600" dirty="0"/>
              <a:t>                  Белая береза</a:t>
            </a:r>
          </a:p>
          <a:p>
            <a:r>
              <a:rPr lang="ru-RU" sz="3600" dirty="0"/>
              <a:t>                  Под моим окном</a:t>
            </a:r>
          </a:p>
          <a:p>
            <a:r>
              <a:rPr lang="ru-RU" sz="3600" dirty="0"/>
              <a:t>                  Принакрылась снегом</a:t>
            </a:r>
          </a:p>
          <a:p>
            <a:r>
              <a:rPr lang="ru-RU" sz="3600" dirty="0"/>
              <a:t>                  Точно серебром.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Сергей Есенин</a:t>
            </a:r>
          </a:p>
        </p:txBody>
      </p:sp>
      <p:sp>
        <p:nvSpPr>
          <p:cNvPr id="14" name="Управляющая кнопка: домой 13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ru-RU" sz="4000" b="1" dirty="0">
                <a:solidFill>
                  <a:srgbClr val="000099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на пенёк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Куда нельзя было садиться медведю?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Сказки</a:t>
            </a:r>
          </a:p>
        </p:txBody>
      </p:sp>
      <p:pic>
        <p:nvPicPr>
          <p:cNvPr id="16" name="Picture 4" descr="masha_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5" y="4071942"/>
            <a:ext cx="3359097" cy="2476663"/>
          </a:xfrm>
          <a:prstGeom prst="rect">
            <a:avLst/>
          </a:prstGeom>
          <a:noFill/>
        </p:spPr>
      </p:pic>
      <p:sp>
        <p:nvSpPr>
          <p:cNvPr id="18" name="Управляющая кнопка: домой 17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2071670" y="285728"/>
            <a:ext cx="5143536" cy="571504"/>
          </a:xfrm>
          <a:prstGeom prst="roundRect">
            <a:avLst/>
          </a:prstGeom>
          <a:solidFill>
            <a:srgbClr val="FFFF00">
              <a:alpha val="80000"/>
            </a:srgbClr>
          </a:solidFill>
          <a:ln>
            <a:solidFill>
              <a:srgbClr val="FFCC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ungsuh" pitchFamily="18" charset="-127"/>
                <a:ea typeface="Gungsuh" pitchFamily="18" charset="-127"/>
                <a:cs typeface="Aharoni" pitchFamily="2" charset="-79"/>
              </a:rPr>
              <a:t>СВОЯ ИГРА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42844" y="1000108"/>
            <a:ext cx="8858312" cy="5715040"/>
          </a:xfrm>
          <a:prstGeom prst="rect">
            <a:avLst/>
          </a:prstGeom>
          <a:solidFill>
            <a:srgbClr val="FF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  <a:p>
            <a:pPr algn="ctr"/>
            <a:endParaRPr lang="ru-RU" sz="2200" b="1" dirty="0">
              <a:solidFill>
                <a:srgbClr val="00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857892"/>
            <a:ext cx="64472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5643578"/>
            <a:ext cx="5341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5857892"/>
            <a:ext cx="55335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Овал 6"/>
          <p:cNvSpPr/>
          <p:nvPr/>
        </p:nvSpPr>
        <p:spPr>
          <a:xfrm>
            <a:off x="642910" y="6143644"/>
            <a:ext cx="214314" cy="21431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3857620" y="1071546"/>
            <a:ext cx="1428760" cy="944561"/>
          </a:xfrm>
          <a:prstGeom prst="ellipse">
            <a:avLst/>
          </a:prstGeom>
          <a:solidFill>
            <a:srgbClr val="FFC0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endParaRPr kumimoji="0" lang="ru-RU" sz="4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592933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>
                <a:solidFill>
                  <a:srgbClr val="FF0000"/>
                </a:solidFill>
              </a:rPr>
              <a:t>Три медведя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786058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В какой сказке все по три?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121442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Сказки</a:t>
            </a:r>
          </a:p>
        </p:txBody>
      </p:sp>
      <p:pic>
        <p:nvPicPr>
          <p:cNvPr id="16" name="Picture 6" descr="3медвед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000504"/>
            <a:ext cx="3241674" cy="2390088"/>
          </a:xfrm>
          <a:prstGeom prst="rect">
            <a:avLst/>
          </a:prstGeom>
          <a:noFill/>
        </p:spPr>
      </p:pic>
      <p:sp>
        <p:nvSpPr>
          <p:cNvPr id="18" name="Управляющая кнопка: домой 17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855</TotalTime>
  <Words>926</Words>
  <Application>Microsoft Office PowerPoint</Application>
  <PresentationFormat>Экран (4:3)</PresentationFormat>
  <Paragraphs>356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Gungsuh</vt:lpstr>
      <vt:lpstr>Aharoni</vt:lpstr>
      <vt:lpstr>Arial</vt:lpstr>
      <vt:lpstr>Arial Black</vt:lpstr>
      <vt:lpstr>Georgia</vt:lpstr>
      <vt:lpstr>Times New Roman</vt:lpstr>
      <vt:lpstr>Wingdings</vt:lpstr>
      <vt:lpstr>Wingdings 2</vt:lpstr>
      <vt:lpstr>Официальная</vt:lpstr>
      <vt:lpstr>Своя игра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Админ</dc:creator>
  <cp:lastModifiedBy>79243592275</cp:lastModifiedBy>
  <cp:revision>269</cp:revision>
  <dcterms:created xsi:type="dcterms:W3CDTF">2009-11-28T17:22:11Z</dcterms:created>
  <dcterms:modified xsi:type="dcterms:W3CDTF">2021-04-19T14:57:48Z</dcterms:modified>
</cp:coreProperties>
</file>