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47" r:id="rId2"/>
  </p:sldMasterIdLst>
  <p:notesMasterIdLst>
    <p:notesMasterId r:id="rId11"/>
  </p:notesMasterIdLst>
  <p:sldIdLst>
    <p:sldId id="256" r:id="rId3"/>
    <p:sldId id="264" r:id="rId4"/>
    <p:sldId id="265" r:id="rId5"/>
    <p:sldId id="266" r:id="rId6"/>
    <p:sldId id="269" r:id="rId7"/>
    <p:sldId id="267" r:id="rId8"/>
    <p:sldId id="268" r:id="rId9"/>
    <p:sldId id="27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8ECFA"/>
    <a:srgbClr val="DBF7FD"/>
    <a:srgbClr val="D6F9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51" d="100"/>
          <a:sy n="51" d="100"/>
        </p:scale>
        <p:origin x="72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72969-5FDF-49CB-B6AE-8EA37C64B5ED}" type="datetimeFigureOut">
              <a:rPr lang="ru-RU" smtClean="0"/>
              <a:t>19.04.2021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A494E-794F-47E4-9BF8-1325A8935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202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A8A494E-794F-47E4-9BF8-1325A8935BE9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91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N:\Разработка шаблонов\Зимнее утро\Zimnee_utro_mai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01933" y="908720"/>
            <a:ext cx="6732240" cy="1470025"/>
          </a:xfrm>
        </p:spPr>
        <p:txBody>
          <a:bodyPr>
            <a:normAutofit/>
          </a:bodyPr>
          <a:lstStyle>
            <a:lvl1pPr>
              <a:defRPr sz="5400" baseline="0">
                <a:latin typeface="Isadora Cyr " panose="02000500060000020003" pitchFamily="2" charset="0"/>
              </a:defRPr>
            </a:lvl1pPr>
          </a:lstStyle>
          <a:p>
            <a:r>
              <a:rPr lang="ru-RU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581128"/>
            <a:ext cx="5174218" cy="86409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EC7658A-4BA8-4A2B-BD03-06DBE0C99DD5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EAD8C4D4-25C6-4A3F-AC77-EAF52F162C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3B0CE30-BB9D-4550-956D-DB122CD48129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BDEDBF6-FA51-4D85-8EDF-A4EE46D8EC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 useBgFill="1">
        <p:nvSpPr>
          <p:cNvPr id="13" name="Freeform 12"/>
          <p:cNvSpPr/>
          <p:nvPr/>
        </p:nvSpPr>
        <p:spPr>
          <a:xfrm>
            <a:off x="-8467" y="-16933"/>
            <a:ext cx="8754534" cy="6451600"/>
          </a:xfrm>
          <a:custGeom>
            <a:avLst/>
            <a:gdLst/>
            <a:ahLst/>
            <a:cxnLst/>
            <a:rect l="l" t="t" r="r" b="b"/>
            <a:pathLst>
              <a:path w="8754534" h="6451600">
                <a:moveTo>
                  <a:pt x="8373534" y="0"/>
                </a:moveTo>
                <a:lnTo>
                  <a:pt x="8754534" y="5994400"/>
                </a:lnTo>
                <a:lnTo>
                  <a:pt x="0" y="6451600"/>
                </a:lnTo>
                <a:lnTo>
                  <a:pt x="0" y="0"/>
                </a:lnTo>
                <a:lnTo>
                  <a:pt x="8373534" y="0"/>
                </a:lnTo>
                <a:close/>
              </a:path>
            </a:pathLst>
          </a:custGeom>
          <a:ln>
            <a:noFill/>
          </a:ln>
          <a:effectLst>
            <a:outerShdw blurRad="98425" dist="76200" dir="4380000" algn="tl" rotWithShape="0">
              <a:srgbClr val="000000">
                <a:alpha val="68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Freeform 22"/>
          <p:cNvSpPr/>
          <p:nvPr/>
        </p:nvSpPr>
        <p:spPr>
          <a:xfrm>
            <a:off x="-10379" y="4445000"/>
            <a:ext cx="8464695" cy="1715811"/>
          </a:xfrm>
          <a:custGeom>
            <a:avLst/>
            <a:gdLst/>
            <a:ahLst/>
            <a:cxnLst/>
            <a:rect l="l" t="t" r="r" b="b"/>
            <a:pathLst>
              <a:path w="8428428" h="1878553">
                <a:moveTo>
                  <a:pt x="0" y="438229"/>
                </a:moveTo>
                <a:lnTo>
                  <a:pt x="8343246" y="0"/>
                </a:lnTo>
                <a:lnTo>
                  <a:pt x="8428428" y="1424838"/>
                </a:lnTo>
                <a:lnTo>
                  <a:pt x="7515" y="1878553"/>
                </a:lnTo>
                <a:lnTo>
                  <a:pt x="0" y="438229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9" name="Freeform 28"/>
          <p:cNvSpPr/>
          <p:nvPr/>
        </p:nvSpPr>
        <p:spPr>
          <a:xfrm>
            <a:off x="-2864" y="0"/>
            <a:ext cx="5811235" cy="321615"/>
          </a:xfrm>
          <a:custGeom>
            <a:avLst/>
            <a:gdLst/>
            <a:ahLst/>
            <a:cxnLst/>
            <a:rect l="l" t="t" r="r" b="b"/>
            <a:pathLst>
              <a:path w="5811235" h="321615">
                <a:moveTo>
                  <a:pt x="0" y="0"/>
                </a:moveTo>
                <a:lnTo>
                  <a:pt x="5811235" y="0"/>
                </a:lnTo>
                <a:lnTo>
                  <a:pt x="1" y="321615"/>
                </a:lnTo>
                <a:cubicBezTo>
                  <a:pt x="1" y="214410"/>
                  <a:pt x="0" y="107205"/>
                  <a:pt x="0" y="0"/>
                </a:cubicBez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30" name="Freeform 29"/>
          <p:cNvSpPr/>
          <p:nvPr/>
        </p:nvSpPr>
        <p:spPr>
          <a:xfrm rot="21420000">
            <a:off x="-170768" y="213023"/>
            <a:ext cx="8480534" cy="5746008"/>
          </a:xfrm>
          <a:custGeom>
            <a:avLst/>
            <a:gdLst/>
            <a:ahLst/>
            <a:cxnLst/>
            <a:rect l="l" t="t" r="r" b="b"/>
            <a:pathLst>
              <a:path w="11307378" h="5746008">
                <a:moveTo>
                  <a:pt x="11270997" y="0"/>
                </a:moveTo>
                <a:lnTo>
                  <a:pt x="11307378" y="5746008"/>
                </a:lnTo>
                <a:lnTo>
                  <a:pt x="1" y="5743137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451416" y="668338"/>
            <a:ext cx="7533524" cy="2766528"/>
          </a:xfrm>
        </p:spPr>
        <p:txBody>
          <a:bodyPr anchor="b">
            <a:normAutofit/>
          </a:bodyPr>
          <a:lstStyle>
            <a:lvl1pPr algn="r">
              <a:defRPr sz="7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554462" y="3446830"/>
            <a:ext cx="7512060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3669071" y="4714242"/>
            <a:ext cx="4607740" cy="942356"/>
          </a:xfrm>
        </p:spPr>
        <p:txBody>
          <a:bodyPr/>
          <a:lstStyle>
            <a:lvl1pPr algn="ctr">
              <a:defRPr sz="4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9144" y="4956048"/>
            <a:ext cx="2990088" cy="914400"/>
          </a:xfrm>
          <a:noFill/>
        </p:spPr>
        <p:txBody>
          <a:bodyPr wrap="square" rtlCol="0">
            <a:spAutoFit/>
          </a:bodyPr>
          <a:lstStyle>
            <a:lvl1pPr>
              <a:defRPr lang="en-US" sz="4200" dirty="0"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7401518" y="3819948"/>
            <a:ext cx="680390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3" name="5-Point Star 32"/>
          <p:cNvSpPr/>
          <p:nvPr/>
        </p:nvSpPr>
        <p:spPr>
          <a:xfrm rot="21420000">
            <a:off x="3121951" y="5057183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accent1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7667232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1" y="2063396"/>
            <a:ext cx="7796030" cy="331118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9262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3742267"/>
            <a:ext cx="7796030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FFC9A9-B34D-4DAA-8899-4C1D597D6375}" type="datetimeFigureOut">
              <a:rPr lang="ru-RU" smtClean="0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7652FA-90E2-42F4-966A-2AC5D9847A3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79519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7662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514350" y="2063396"/>
            <a:ext cx="3816536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495478" y="2063396"/>
            <a:ext cx="3814904" cy="3311189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8629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7796030" cy="115814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569" y="2063396"/>
            <a:ext cx="3591317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514352" y="2861733"/>
            <a:ext cx="3816534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5340" y="2063396"/>
            <a:ext cx="359667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495477" y="2861733"/>
            <a:ext cx="3816535" cy="2512852"/>
          </a:xfrm>
        </p:spPr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547270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1B67B67-164E-4723-85C8-E9A61324F4AA}" type="datetimeFigureOut">
              <a:rPr lang="ru-RU" smtClean="0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836AE0B-B3CA-4144-B77C-8A3FBAD12D4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11281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0FC5F4-7428-485B-9363-F545F3488EE2}" type="datetimeFigureOut">
              <a:rPr lang="ru-RU" smtClean="0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E36737-4939-4446-A061-22F80308D0F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5280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232" y="685800"/>
            <a:ext cx="3095145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784600" y="685801"/>
            <a:ext cx="4525781" cy="468878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232" y="2709053"/>
            <a:ext cx="3095146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884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0"/>
            <a:ext cx="440817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7740" y="1"/>
            <a:ext cx="3162641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2709053"/>
            <a:ext cx="440817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CCC188E-B77D-4A7D-87D7-3E61386703A0}" type="datetimeFigureOut">
              <a:rPr lang="ru-RU" smtClean="0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D16F4D-4AF3-450F-AE97-1B5A0322E2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09391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106333"/>
            <a:ext cx="7796031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4351" y="685800"/>
            <a:ext cx="7794385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702923"/>
            <a:ext cx="7796046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9084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77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35" y="4106333"/>
            <a:ext cx="7796047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40932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99" y="685800"/>
            <a:ext cx="7143765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162698" y="3610032"/>
            <a:ext cx="6500967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106334"/>
            <a:ext cx="779766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04280" y="88785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97147" y="290648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0392486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1" y="1723855"/>
            <a:ext cx="7796030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14351" y="4247468"/>
            <a:ext cx="7796030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77636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6030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14352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14352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5967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175966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7785" y="206339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27785" y="2639658"/>
            <a:ext cx="2482596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23937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18880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14335" y="2063396"/>
            <a:ext cx="2482596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18880" y="4389288"/>
            <a:ext cx="2482596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17805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176999" y="2063396"/>
            <a:ext cx="2482596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176998" y="4389286"/>
            <a:ext cx="2483655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26708" y="3813025"/>
            <a:ext cx="24825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26614" y="2063394"/>
            <a:ext cx="2482596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26614" y="4389284"/>
            <a:ext cx="2482596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23275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2063396"/>
            <a:ext cx="7796030" cy="331119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1157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1896" y="685801"/>
            <a:ext cx="1698485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514351" y="685801"/>
            <a:ext cx="5928323" cy="4688785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698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82FFC9A9-B34D-4DAA-8899-4C1D597D6375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997652FA-90E2-42F4-966A-2AC5D9847A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096F406C-969E-4EBA-A7EF-0D7E04AA44AC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8F477A4-3D42-494E-936B-A87765A848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7BB5DE6-79D9-46E4-8B05-2FA96E61BA3C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8DED708-91A7-4F55-AF25-44717E00B1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D1B67B67-164E-4723-85C8-E9A61324F4AA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C836AE0B-B3CA-4144-B77C-8A3FBAD12D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50FC5F4-7428-485B-9363-F545F3488EE2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B0E36737-4939-4446-A061-22F80308D0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7E9C5118-EE30-4C19-9ECA-64F8D5778EFB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441E21D3-1063-403C-920F-42D8801F4D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CCC188E-B77D-4A7D-87D7-3E61386703A0}" type="datetimeFigureOut">
              <a:rPr lang="ru-RU"/>
              <a:pPr>
                <a:defRPr/>
              </a:pPr>
              <a:t>19.04.2021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F8D16F4D-4AF3-450F-AE97-1B5A0322E2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18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slideLayout" Target="../slideLayouts/slideLayout28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19" Type="http://schemas.openxmlformats.org/officeDocument/2006/relationships/image" Target="../media/image6.jpg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N:\Разработка шаблонов\Зимнее утро\Zimnee_utro_slide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1835150" y="260350"/>
            <a:ext cx="71501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1835150" y="1600200"/>
            <a:ext cx="7129463" cy="499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1029" name="TextBox 6"/>
          <p:cNvSpPr txBox="1">
            <a:spLocks noChangeArrowheads="1"/>
          </p:cNvSpPr>
          <p:nvPr/>
        </p:nvSpPr>
        <p:spPr bwMode="auto">
          <a:xfrm>
            <a:off x="-26988" y="6513513"/>
            <a:ext cx="1595438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>
                <a:solidFill>
                  <a:schemeClr val="bg1"/>
                </a:solidFill>
                <a:latin typeface="Isadora Cyr " pitchFamily="2" charset="0"/>
              </a:rPr>
              <a:t>ProPowerPoint.Ru</a:t>
            </a:r>
            <a:endParaRPr lang="ru-RU" sz="1400">
              <a:solidFill>
                <a:schemeClr val="bg1"/>
              </a:solidFill>
              <a:latin typeface="Isadora Cyr " pitchFamily="2" charset="0"/>
            </a:endParaRP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Brickwork-SD-R1acrop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19048" y="1"/>
            <a:ext cx="9004013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4351" y="685801"/>
            <a:ext cx="779766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4351" y="2063396"/>
            <a:ext cx="7797662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73562" y="5757334"/>
            <a:ext cx="283845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8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EFE771F4-7008-4050-B1E1-DDAD21B56FAF}" type="datetimeFigureOut">
              <a:rPr lang="en-US" dirty="0"/>
              <a:t>4/19/2021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4351" y="5757334"/>
            <a:ext cx="412478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8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715341" y="5757334"/>
            <a:ext cx="68039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800" cap="all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946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  <p:sldLayoutId id="2147483759" r:id="rId12"/>
    <p:sldLayoutId id="2147483760" r:id="rId13"/>
    <p:sldLayoutId id="2147483761" r:id="rId14"/>
    <p:sldLayoutId id="2147483762" r:id="rId15"/>
    <p:sldLayoutId id="2147483763" r:id="rId16"/>
    <p:sldLayoutId id="2147483764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cap="all" baseline="0">
          <a:solidFill>
            <a:schemeClr val="accent1">
              <a:lumMod val="60000"/>
              <a:lumOff val="4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>
            <a:lumMod val="60000"/>
            <a:lumOff val="40000"/>
          </a:schemeClr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6.jpeg"/><Relationship Id="rId4" Type="http://schemas.openxmlformats.org/officeDocument/2006/relationships/image" Target="../media/image10.png"/><Relationship Id="rId9" Type="http://schemas.openxmlformats.org/officeDocument/2006/relationships/image" Target="../media/image1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1.gif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10" Type="http://schemas.openxmlformats.org/officeDocument/2006/relationships/image" Target="../media/image29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9A81B0-B15D-47BD-943D-C3C11BC5C6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2290" name="Заголовок 1"/>
          <p:cNvSpPr>
            <a:spLocks noGrp="1"/>
          </p:cNvSpPr>
          <p:nvPr>
            <p:ph type="ctrTitle"/>
          </p:nvPr>
        </p:nvSpPr>
        <p:spPr>
          <a:xfrm>
            <a:off x="1835696" y="1196752"/>
            <a:ext cx="6732587" cy="1829395"/>
          </a:xfrm>
        </p:spPr>
        <p:txBody>
          <a:bodyPr>
            <a:noAutofit/>
          </a:bodyPr>
          <a:lstStyle/>
          <a:p>
            <a:r>
              <a:rPr lang="ru-RU" sz="4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Звуковая культура речи: дифференциация звуков Ц – Ч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3429000"/>
            <a:ext cx="4392488" cy="432048"/>
          </a:xfrm>
        </p:spPr>
        <p:txBody>
          <a:bodyPr rtlCol="0">
            <a:normAutofit fontScale="70000" lnSpcReduction="20000"/>
          </a:bodyPr>
          <a:lstStyle/>
          <a:p>
            <a:pPr fontAlgn="auto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Март, занятие 8 по Гербовой В.В.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652120" y="5373216"/>
            <a:ext cx="32403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A8EC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 воспитатель </a:t>
            </a:r>
            <a:r>
              <a:rPr lang="ru-RU" dirty="0" err="1">
                <a:solidFill>
                  <a:srgbClr val="A8EC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ст.группы</a:t>
            </a:r>
            <a:r>
              <a:rPr lang="ru-RU">
                <a:solidFill>
                  <a:srgbClr val="A8EC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ГБДОУ 32 Колпинского р-на СПб</a:t>
            </a:r>
          </a:p>
          <a:p>
            <a:r>
              <a:rPr lang="ru-RU">
                <a:solidFill>
                  <a:srgbClr val="A8ECF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Власова И.И.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9A81B0-B15D-47BD-943D-C3C11BC5C6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237"/>
            <a:ext cx="9125339" cy="6858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96C7B66-2AE8-48AC-B565-78567B845648}"/>
              </a:ext>
            </a:extLst>
          </p:cNvPr>
          <p:cNvSpPr txBox="1"/>
          <p:nvPr/>
        </p:nvSpPr>
        <p:spPr>
          <a:xfrm>
            <a:off x="395536" y="116632"/>
            <a:ext cx="8352928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Звуки Ц и Ч легко перепутать, поэтому нужно научиться различать их. </a:t>
            </a:r>
          </a:p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немного поиграем: я произнесу звук Ц- вы покажете, как белка хвостом махнула (показать рукой);</a:t>
            </a:r>
          </a:p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Ч-тикает будильник (покачать головой)</a:t>
            </a:r>
          </a:p>
          <a:p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жестами покажите, какой звук – ц или ч – вы слышите в словах: чашка, цапля, очки, огурец, цирк, рыцарь, скрипач, одуванчик .</a:t>
            </a:r>
          </a:p>
        </p:txBody>
      </p:sp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F25B2ECE-34C1-4142-B599-5EE18F61E1B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3391" y="2132248"/>
            <a:ext cx="1827109" cy="1479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ABF6761F-D598-48AD-8FA5-C58A80418DC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0762" r="12121"/>
          <a:stretch/>
        </p:blipFill>
        <p:spPr>
          <a:xfrm>
            <a:off x="2317504" y="2132248"/>
            <a:ext cx="1750439" cy="18829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3BC8A1E5-C5FF-40E9-B674-D7655EC466F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9919" y="2236102"/>
            <a:ext cx="2615702" cy="1336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EC897F4-CA3C-40C0-8A5D-751EB212E19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3425" y="2187236"/>
            <a:ext cx="1527183" cy="17944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3638D60-DA2F-45D6-9BA7-84CE2F843A30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8030" y="4199700"/>
            <a:ext cx="1629474" cy="22035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9F315B55-E293-452A-ACDC-00DFC9BB1901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776" y="4491992"/>
            <a:ext cx="1738846" cy="17008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B07E6ABB-DC16-4AD8-A515-657DDDA68234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4572000" y="4183879"/>
            <a:ext cx="1993100" cy="19931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1E73572C-1F4D-455C-9D97-88BE2CA1A58A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08006" y="4468057"/>
            <a:ext cx="2262936" cy="15589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309800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9A81B0-B15D-47BD-943D-C3C11BC5C6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B714FB6-7355-4971-AB0C-3D0308C7DFA5}"/>
              </a:ext>
            </a:extLst>
          </p:cNvPr>
          <p:cNvSpPr txBox="1"/>
          <p:nvPr/>
        </p:nvSpPr>
        <p:spPr>
          <a:xfrm>
            <a:off x="683568" y="476672"/>
            <a:ext cx="8280919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теперь давайте определим позицию звуков в словах (рисуют решетки и ставят фишки в нужные окошки): чудаки, мудрецы, огуречный, симпатичная, ценный, ночь, кирпичный, скворец</a:t>
            </a: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id="{497625A8-94F7-4E33-812C-C7B25837EB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034509"/>
              </p:ext>
            </p:extLst>
          </p:nvPr>
        </p:nvGraphicFramePr>
        <p:xfrm>
          <a:off x="827584" y="2721719"/>
          <a:ext cx="3394663" cy="1152128"/>
        </p:xfrm>
        <a:graphic>
          <a:graphicData uri="http://schemas.openxmlformats.org/drawingml/2006/table">
            <a:tbl>
              <a:tblPr/>
              <a:tblGrid>
                <a:gridCol w="1131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Таблица 7">
            <a:extLst>
              <a:ext uri="{FF2B5EF4-FFF2-40B4-BE49-F238E27FC236}">
                <a16:creationId xmlns:a16="http://schemas.microsoft.com/office/drawing/2014/main" id="{F24CB9D9-A766-4EFA-BD22-5FDF244ACA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9728249"/>
              </p:ext>
            </p:extLst>
          </p:nvPr>
        </p:nvGraphicFramePr>
        <p:xfrm>
          <a:off x="5292080" y="1332081"/>
          <a:ext cx="3394663" cy="1152128"/>
        </p:xfrm>
        <a:graphic>
          <a:graphicData uri="http://schemas.openxmlformats.org/drawingml/2006/table">
            <a:tbl>
              <a:tblPr/>
              <a:tblGrid>
                <a:gridCol w="1131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9" name="Таблица 8">
            <a:extLst>
              <a:ext uri="{FF2B5EF4-FFF2-40B4-BE49-F238E27FC236}">
                <a16:creationId xmlns:a16="http://schemas.microsoft.com/office/drawing/2014/main" id="{11C9BE86-03C4-425B-985A-405A8512AA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689647"/>
              </p:ext>
            </p:extLst>
          </p:nvPr>
        </p:nvGraphicFramePr>
        <p:xfrm>
          <a:off x="5292080" y="2715837"/>
          <a:ext cx="3394663" cy="1152128"/>
        </p:xfrm>
        <a:graphic>
          <a:graphicData uri="http://schemas.openxmlformats.org/drawingml/2006/table">
            <a:tbl>
              <a:tblPr/>
              <a:tblGrid>
                <a:gridCol w="1131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Таблица 9">
            <a:extLst>
              <a:ext uri="{FF2B5EF4-FFF2-40B4-BE49-F238E27FC236}">
                <a16:creationId xmlns:a16="http://schemas.microsoft.com/office/drawing/2014/main" id="{F8F5F359-168D-4D42-A056-56115DD66A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8187219"/>
              </p:ext>
            </p:extLst>
          </p:nvPr>
        </p:nvGraphicFramePr>
        <p:xfrm>
          <a:off x="755576" y="4101059"/>
          <a:ext cx="3394663" cy="1152128"/>
        </p:xfrm>
        <a:graphic>
          <a:graphicData uri="http://schemas.openxmlformats.org/drawingml/2006/table">
            <a:tbl>
              <a:tblPr/>
              <a:tblGrid>
                <a:gridCol w="1131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id="{06FF7EEE-D562-4236-937B-EE9C640FEBD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204754"/>
              </p:ext>
            </p:extLst>
          </p:nvPr>
        </p:nvGraphicFramePr>
        <p:xfrm>
          <a:off x="5292079" y="4099453"/>
          <a:ext cx="3394663" cy="1152128"/>
        </p:xfrm>
        <a:graphic>
          <a:graphicData uri="http://schemas.openxmlformats.org/drawingml/2006/table">
            <a:tbl>
              <a:tblPr/>
              <a:tblGrid>
                <a:gridCol w="1131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2" name="Таблица 11">
            <a:extLst>
              <a:ext uri="{FF2B5EF4-FFF2-40B4-BE49-F238E27FC236}">
                <a16:creationId xmlns:a16="http://schemas.microsoft.com/office/drawing/2014/main" id="{822FC367-1958-4541-AC81-0B7108D207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3503676"/>
              </p:ext>
            </p:extLst>
          </p:nvPr>
        </p:nvGraphicFramePr>
        <p:xfrm>
          <a:off x="755576" y="5426458"/>
          <a:ext cx="3394663" cy="1152128"/>
        </p:xfrm>
        <a:graphic>
          <a:graphicData uri="http://schemas.openxmlformats.org/drawingml/2006/table">
            <a:tbl>
              <a:tblPr/>
              <a:tblGrid>
                <a:gridCol w="1131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3" name="Таблица 12">
            <a:extLst>
              <a:ext uri="{FF2B5EF4-FFF2-40B4-BE49-F238E27FC236}">
                <a16:creationId xmlns:a16="http://schemas.microsoft.com/office/drawing/2014/main" id="{C0C98479-AFD1-4B94-9D55-664664DC3A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97102463"/>
              </p:ext>
            </p:extLst>
          </p:nvPr>
        </p:nvGraphicFramePr>
        <p:xfrm>
          <a:off x="5292079" y="5426458"/>
          <a:ext cx="3394663" cy="1152128"/>
        </p:xfrm>
        <a:graphic>
          <a:graphicData uri="http://schemas.openxmlformats.org/drawingml/2006/table">
            <a:tbl>
              <a:tblPr/>
              <a:tblGrid>
                <a:gridCol w="1131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Овал 13">
            <a:extLst>
              <a:ext uri="{FF2B5EF4-FFF2-40B4-BE49-F238E27FC236}">
                <a16:creationId xmlns:a16="http://schemas.microsoft.com/office/drawing/2014/main" id="{2CA4689B-E888-42F3-8CA1-B0BE039A9C03}"/>
              </a:ext>
            </a:extLst>
          </p:cNvPr>
          <p:cNvSpPr/>
          <p:nvPr/>
        </p:nvSpPr>
        <p:spPr>
          <a:xfrm>
            <a:off x="2062006" y="2832857"/>
            <a:ext cx="925817" cy="86409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5846871B-0390-41DC-81D7-B57F6E7F0CDE}"/>
              </a:ext>
            </a:extLst>
          </p:cNvPr>
          <p:cNvSpPr/>
          <p:nvPr/>
        </p:nvSpPr>
        <p:spPr>
          <a:xfrm>
            <a:off x="2086079" y="5540282"/>
            <a:ext cx="925817" cy="86409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195A1FD5-A263-427D-A57D-79D3B76E0546}"/>
              </a:ext>
            </a:extLst>
          </p:cNvPr>
          <p:cNvSpPr/>
          <p:nvPr/>
        </p:nvSpPr>
        <p:spPr>
          <a:xfrm>
            <a:off x="5436096" y="1507680"/>
            <a:ext cx="925817" cy="86409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9" name="Овал 18">
            <a:extLst>
              <a:ext uri="{FF2B5EF4-FFF2-40B4-BE49-F238E27FC236}">
                <a16:creationId xmlns:a16="http://schemas.microsoft.com/office/drawing/2014/main" id="{F455F126-D224-44D7-A0ED-EB5130074F26}"/>
              </a:ext>
            </a:extLst>
          </p:cNvPr>
          <p:cNvSpPr/>
          <p:nvPr/>
        </p:nvSpPr>
        <p:spPr>
          <a:xfrm>
            <a:off x="7637483" y="2838576"/>
            <a:ext cx="925817" cy="86409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0" name="Овал 19">
            <a:extLst>
              <a:ext uri="{FF2B5EF4-FFF2-40B4-BE49-F238E27FC236}">
                <a16:creationId xmlns:a16="http://schemas.microsoft.com/office/drawing/2014/main" id="{448EAEDF-F310-41E7-8604-DE18511BC96C}"/>
              </a:ext>
            </a:extLst>
          </p:cNvPr>
          <p:cNvSpPr/>
          <p:nvPr/>
        </p:nvSpPr>
        <p:spPr>
          <a:xfrm>
            <a:off x="6526501" y="4166412"/>
            <a:ext cx="925817" cy="86409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21" name="Овал 20">
            <a:extLst>
              <a:ext uri="{FF2B5EF4-FFF2-40B4-BE49-F238E27FC236}">
                <a16:creationId xmlns:a16="http://schemas.microsoft.com/office/drawing/2014/main" id="{564CF88B-99E2-491F-B40F-985E2FE97DFB}"/>
              </a:ext>
            </a:extLst>
          </p:cNvPr>
          <p:cNvSpPr/>
          <p:nvPr/>
        </p:nvSpPr>
        <p:spPr>
          <a:xfrm>
            <a:off x="7668344" y="5498370"/>
            <a:ext cx="925817" cy="86409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graphicFrame>
        <p:nvGraphicFramePr>
          <p:cNvPr id="23" name="Таблица 22">
            <a:extLst>
              <a:ext uri="{FF2B5EF4-FFF2-40B4-BE49-F238E27FC236}">
                <a16:creationId xmlns:a16="http://schemas.microsoft.com/office/drawing/2014/main" id="{62351A0F-A82B-439D-B534-69AD6AED6D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544226"/>
              </p:ext>
            </p:extLst>
          </p:nvPr>
        </p:nvGraphicFramePr>
        <p:xfrm>
          <a:off x="827582" y="1363664"/>
          <a:ext cx="3394663" cy="1152128"/>
        </p:xfrm>
        <a:graphic>
          <a:graphicData uri="http://schemas.openxmlformats.org/drawingml/2006/table">
            <a:tbl>
              <a:tblPr/>
              <a:tblGrid>
                <a:gridCol w="11312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1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3212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15212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950" dirty="0">
                        <a:solidFill>
                          <a:srgbClr val="636363"/>
                        </a:solidFill>
                        <a:latin typeface="Georg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 w="25400" h="25400" prst="angle"/>
                      <a:lightRig rig="flood" dir="t"/>
                    </a:cell3D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5" name="Овал 14">
            <a:extLst>
              <a:ext uri="{FF2B5EF4-FFF2-40B4-BE49-F238E27FC236}">
                <a16:creationId xmlns:a16="http://schemas.microsoft.com/office/drawing/2014/main" id="{3F483324-D30D-4433-8F53-B825AB46BEBB}"/>
              </a:ext>
            </a:extLst>
          </p:cNvPr>
          <p:cNvSpPr/>
          <p:nvPr/>
        </p:nvSpPr>
        <p:spPr>
          <a:xfrm>
            <a:off x="2062006" y="4218104"/>
            <a:ext cx="925817" cy="86409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3976A92F-3EAC-4D4E-B8C8-2C1733E0668B}"/>
              </a:ext>
            </a:extLst>
          </p:cNvPr>
          <p:cNvSpPr/>
          <p:nvPr/>
        </p:nvSpPr>
        <p:spPr>
          <a:xfrm>
            <a:off x="939077" y="1453583"/>
            <a:ext cx="925817" cy="864096"/>
          </a:xfrm>
          <a:prstGeom prst="ellipse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739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9" grpId="0" animBg="1"/>
      <p:bldP spid="20" grpId="0" animBg="1"/>
      <p:bldP spid="21" grpId="0" animBg="1"/>
      <p:bldP spid="15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9A81B0-B15D-47BD-943D-C3C11BC5C6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862FD73-BD26-47F7-8C5C-283FD89CF0F0}"/>
              </a:ext>
            </a:extLst>
          </p:cNvPr>
          <p:cNvSpPr txBox="1"/>
          <p:nvPr/>
        </p:nvSpPr>
        <p:spPr>
          <a:xfrm>
            <a:off x="287524" y="188640"/>
            <a:ext cx="856895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Послушайте отрывок из стихотворения Н. Крандиевской «Колыбельная»:</a:t>
            </a:r>
          </a:p>
          <a:p>
            <a:pPr algn="l"/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Уж ты, ельничек,</a:t>
            </a:r>
          </a:p>
          <a:p>
            <a:pPr algn="l"/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Можжевельничек,</a:t>
            </a:r>
          </a:p>
          <a:p>
            <a:pPr algn="l"/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Весь в иголочках,</a:t>
            </a:r>
          </a:p>
          <a:p>
            <a:pPr algn="l"/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Остроколочках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</a:p>
          <a:p>
            <a:pPr algn="l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Понравилась вам рифма: иголочки- </a:t>
            </a:r>
            <a:r>
              <a:rPr lang="ru-RU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остроколочки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?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l"/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Послушайте еще раз и назовите слова со звуком Ч</a:t>
            </a:r>
            <a:endParaRPr lang="ru-RU" sz="18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3B31A76-5EC1-41F0-BA67-6EB04E96DDC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657" y="2132976"/>
            <a:ext cx="3312368" cy="2485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B9FD79F0-6483-4ACE-B65F-6C177778B79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32908" y="2105380"/>
            <a:ext cx="3528392" cy="24257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7-конечная звезда 17">
            <a:extLst>
              <a:ext uri="{FF2B5EF4-FFF2-40B4-BE49-F238E27FC236}">
                <a16:creationId xmlns:a16="http://schemas.microsoft.com/office/drawing/2014/main" id="{42C76272-D9FE-4C74-B757-EE28628C76F1}"/>
              </a:ext>
            </a:extLst>
          </p:cNvPr>
          <p:cNvSpPr/>
          <p:nvPr/>
        </p:nvSpPr>
        <p:spPr>
          <a:xfrm>
            <a:off x="755576" y="5619588"/>
            <a:ext cx="936104" cy="936104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7-конечная звезда 17">
            <a:extLst>
              <a:ext uri="{FF2B5EF4-FFF2-40B4-BE49-F238E27FC236}">
                <a16:creationId xmlns:a16="http://schemas.microsoft.com/office/drawing/2014/main" id="{8AA81C2E-ACD4-4FE0-97C2-2282F72CD56C}"/>
              </a:ext>
            </a:extLst>
          </p:cNvPr>
          <p:cNvSpPr/>
          <p:nvPr/>
        </p:nvSpPr>
        <p:spPr>
          <a:xfrm>
            <a:off x="2910520" y="5626372"/>
            <a:ext cx="936104" cy="936104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7-конечная звезда 17">
            <a:extLst>
              <a:ext uri="{FF2B5EF4-FFF2-40B4-BE49-F238E27FC236}">
                <a16:creationId xmlns:a16="http://schemas.microsoft.com/office/drawing/2014/main" id="{A37955A3-33B1-4F6B-8E14-98D6772BAE1B}"/>
              </a:ext>
            </a:extLst>
          </p:cNvPr>
          <p:cNvSpPr/>
          <p:nvPr/>
        </p:nvSpPr>
        <p:spPr>
          <a:xfrm>
            <a:off x="5364088" y="5634945"/>
            <a:ext cx="936104" cy="936104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7-конечная звезда 17">
            <a:extLst>
              <a:ext uri="{FF2B5EF4-FFF2-40B4-BE49-F238E27FC236}">
                <a16:creationId xmlns:a16="http://schemas.microsoft.com/office/drawing/2014/main" id="{E1C25353-5349-461E-84D8-FE4CE8DBF49A}"/>
              </a:ext>
            </a:extLst>
          </p:cNvPr>
          <p:cNvSpPr/>
          <p:nvPr/>
        </p:nvSpPr>
        <p:spPr>
          <a:xfrm>
            <a:off x="7511020" y="5619588"/>
            <a:ext cx="936104" cy="936104"/>
          </a:xfrm>
          <a:prstGeom prst="star7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8763BAF-310C-432C-906D-362C06B162F9}"/>
              </a:ext>
            </a:extLst>
          </p:cNvPr>
          <p:cNvSpPr txBox="1"/>
          <p:nvPr/>
        </p:nvSpPr>
        <p:spPr>
          <a:xfrm>
            <a:off x="453388" y="5224608"/>
            <a:ext cx="1324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ельничек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2DB0A6B-55DA-48E9-B5E6-11F0418C1BE3}"/>
              </a:ext>
            </a:extLst>
          </p:cNvPr>
          <p:cNvSpPr txBox="1"/>
          <p:nvPr/>
        </p:nvSpPr>
        <p:spPr>
          <a:xfrm>
            <a:off x="2339752" y="5224608"/>
            <a:ext cx="20838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</a:t>
            </a:r>
            <a:r>
              <a:rPr lang="ru-RU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ожжевельничек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A29FB1B-B8BE-4FAE-96F6-116EF20557CF}"/>
              </a:ext>
            </a:extLst>
          </p:cNvPr>
          <p:cNvSpPr txBox="1"/>
          <p:nvPr/>
        </p:nvSpPr>
        <p:spPr>
          <a:xfrm>
            <a:off x="5169912" y="5221668"/>
            <a:ext cx="13244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иголочках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9E51B74-D816-40A0-B8F6-9EE292F1113E}"/>
              </a:ext>
            </a:extLst>
          </p:cNvPr>
          <p:cNvSpPr txBox="1"/>
          <p:nvPr/>
        </p:nvSpPr>
        <p:spPr>
          <a:xfrm>
            <a:off x="7092280" y="5220168"/>
            <a:ext cx="190051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b="1" dirty="0" err="1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</a:t>
            </a:r>
            <a:r>
              <a:rPr lang="ru-RU" sz="1800" b="1" dirty="0" err="1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строколочках</a:t>
            </a:r>
            <a:endParaRPr lang="ru-RU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524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9A81B0-B15D-47BD-943D-C3C11BC5C6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9D21D54-9390-4B46-8CC1-07AAF13F0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908720"/>
            <a:ext cx="6192688" cy="46445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338294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9A81B0-B15D-47BD-943D-C3C11BC5C66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74EEA15-B63C-4A44-9EF6-631A8A907F8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960" y="2467026"/>
            <a:ext cx="4536504" cy="34023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1">
            <a:extLst>
              <a:ext uri="{FF2B5EF4-FFF2-40B4-BE49-F238E27FC236}">
                <a16:creationId xmlns:a16="http://schemas.microsoft.com/office/drawing/2014/main" id="{03EC9D12-9D73-4C7D-A0C1-FF66B034E8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552" y="458661"/>
            <a:ext cx="7345424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indent="952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400" dirty="0">
                <a:solidFill>
                  <a:schemeClr val="bg1"/>
                </a:solidFill>
                <a:latin typeface="Georgia" panose="02040502050405020303" pitchFamily="18" charset="0"/>
              </a:rPr>
              <a:t>Л. Яхнин        </a:t>
            </a:r>
            <a:endParaRPr lang="ru-RU" altLang="ru-RU" sz="1400" dirty="0">
              <a:solidFill>
                <a:schemeClr val="bg1"/>
              </a:solidFill>
            </a:endParaRPr>
          </a:p>
          <a:p>
            <a:pPr marL="0" marR="0" lvl="0" indent="95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В ГОСТИ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95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Горлица, горлица, Где твоя горница? Горлица, горлица, Где твой дом? Мы к тебе, горлица, В гости придем.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95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Знаете ли вы, кого называют горлицей? Горлица — это небольшая птица, похожая на голубя.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95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А что такое горница!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  <a:p>
            <a:pPr marL="0" marR="0" lvl="0" indent="952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Georgia" panose="02040502050405020303" pitchFamily="18" charset="0"/>
              </a:rPr>
              <a:t>Горница — это чистая комната, раньше так называли чистую половину крестьянской избы.</a:t>
            </a:r>
            <a:endParaRPr kumimoji="0" lang="ru-RU" altLang="ru-RU" sz="14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70967F9-BD07-4BF0-95BC-F886321501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88224" y="2276872"/>
            <a:ext cx="1771650" cy="16383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34A552D-CC67-48FD-84ED-8AB8003F1072}"/>
              </a:ext>
            </a:extLst>
          </p:cNvPr>
          <p:cNvSpPr txBox="1"/>
          <p:nvPr/>
        </p:nvSpPr>
        <p:spPr>
          <a:xfrm>
            <a:off x="611560" y="5877272"/>
            <a:ext cx="77483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вместе повторим скороговорку. Сначала медленно, а потом быстрее.</a:t>
            </a:r>
          </a:p>
          <a:p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Старайтесь четко произносить все звуки.</a:t>
            </a:r>
          </a:p>
        </p:txBody>
      </p:sp>
    </p:spTree>
    <p:extLst>
      <p:ext uri="{BB962C8B-B14F-4D97-AF65-F5344CB8AC3E}">
        <p14:creationId xmlns:p14="http://schemas.microsoft.com/office/powerpoint/2010/main" val="1896100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9A81B0-B15D-47BD-943D-C3C11BC5C6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3320"/>
            <a:ext cx="9144000" cy="68580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1FACF04-83EC-47F9-B1EE-A461780171DF}"/>
              </a:ext>
            </a:extLst>
          </p:cNvPr>
          <p:cNvSpPr txBox="1"/>
          <p:nvPr/>
        </p:nvSpPr>
        <p:spPr>
          <a:xfrm>
            <a:off x="2771800" y="0"/>
            <a:ext cx="46559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Дж. Ривз «Шумный Ба-бах».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C02F9C5F-B911-4EE3-A204-13915A4759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3528" y="1187425"/>
            <a:ext cx="1989017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8ACBD27-5FE3-4A77-A340-E03A2B5AFBC7}"/>
              </a:ext>
            </a:extLst>
          </p:cNvPr>
          <p:cNvSpPr txBox="1"/>
          <p:nvPr/>
        </p:nvSpPr>
        <p:spPr>
          <a:xfrm>
            <a:off x="134051" y="503687"/>
            <a:ext cx="27160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очень громких сапогах</a:t>
            </a:r>
          </a:p>
          <a:p>
            <a:pPr algn="l"/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Ходит по лесу Ба-бах.</a:t>
            </a:r>
          </a:p>
        </p:txBody>
      </p:sp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C4B88640-CAD5-4237-A9DE-839AFAB41A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71800" y="1262204"/>
            <a:ext cx="1800200" cy="2300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E9DC8BCD-B40B-44E3-8706-43077C226717}"/>
              </a:ext>
            </a:extLst>
          </p:cNvPr>
          <p:cNvSpPr txBox="1"/>
          <p:nvPr/>
        </p:nvSpPr>
        <p:spPr>
          <a:xfrm>
            <a:off x="2734173" y="365187"/>
            <a:ext cx="255790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И, услышав этот звук,</a:t>
            </a:r>
          </a:p>
          <a:p>
            <a:pPr algn="l"/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ветках спрятался Тук-тук.</a:t>
            </a:r>
          </a:p>
        </p:txBody>
      </p:sp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9A368970-3302-46D9-98E9-65329D385EB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65971" y="1314296"/>
            <a:ext cx="1924462" cy="21225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BFE59CDF-6419-4DF4-B5C5-B841972202D1}"/>
              </a:ext>
            </a:extLst>
          </p:cNvPr>
          <p:cNvSpPr txBox="1"/>
          <p:nvPr/>
        </p:nvSpPr>
        <p:spPr>
          <a:xfrm>
            <a:off x="5329707" y="382652"/>
            <a:ext cx="140121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На сосну вбежал Цок-цок,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527A442-5BC0-46C1-B66B-E0D121C90370}"/>
              </a:ext>
            </a:extLst>
          </p:cNvPr>
          <p:cNvSpPr txBox="1"/>
          <p:nvPr/>
        </p:nvSpPr>
        <p:spPr>
          <a:xfrm>
            <a:off x="6987160" y="382652"/>
            <a:ext cx="223224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 чащу кинулся Прыг-скок;</a:t>
            </a:r>
          </a:p>
        </p:txBody>
      </p:sp>
      <p:pic>
        <p:nvPicPr>
          <p:cNvPr id="24" name="Рисунок 23">
            <a:extLst>
              <a:ext uri="{FF2B5EF4-FFF2-40B4-BE49-F238E27FC236}">
                <a16:creationId xmlns:a16="http://schemas.microsoft.com/office/drawing/2014/main" id="{64ED9FE6-C376-4437-8A6F-B463E5BB8273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49945" y="1278393"/>
            <a:ext cx="1923678" cy="20515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9626BF9B-C5B6-46C6-9013-AB380EF2D21A}"/>
              </a:ext>
            </a:extLst>
          </p:cNvPr>
          <p:cNvSpPr txBox="1"/>
          <p:nvPr/>
        </p:nvSpPr>
        <p:spPr>
          <a:xfrm>
            <a:off x="318840" y="3656726"/>
            <a:ext cx="191115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Чик-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чирушка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листья – 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порх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E092D83A-A960-4181-8AC3-A74B8365D7E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5536" y="4446578"/>
            <a:ext cx="1584176" cy="17924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3A3DA2EB-CEC5-4D6C-8F62-40A0B26AF55F}"/>
              </a:ext>
            </a:extLst>
          </p:cNvPr>
          <p:cNvSpPr txBox="1"/>
          <p:nvPr/>
        </p:nvSpPr>
        <p:spPr>
          <a:xfrm>
            <a:off x="2633436" y="3718773"/>
            <a:ext cx="18002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Шебуршонок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в норку – </a:t>
            </a:r>
            <a:r>
              <a:rPr lang="ru-RU" sz="1800" dirty="0" err="1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шорх</a:t>
            </a:r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!</a:t>
            </a:r>
          </a:p>
        </p:txBody>
      </p:sp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C3225DDB-C76E-4C62-9DBE-1084B52FFCFF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51217" y="4418159"/>
            <a:ext cx="1776768" cy="17136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4" name="Рисунок 33">
            <a:extLst>
              <a:ext uri="{FF2B5EF4-FFF2-40B4-BE49-F238E27FC236}">
                <a16:creationId xmlns:a16="http://schemas.microsoft.com/office/drawing/2014/main" id="{F1E4DB61-C289-4B8F-8F13-0DAA56BD9EA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4407" y="4375208"/>
            <a:ext cx="1662361" cy="18739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C2BD6432-D886-4000-8217-7CCD6AA4DD22}"/>
              </a:ext>
            </a:extLst>
          </p:cNvPr>
          <p:cNvSpPr txBox="1"/>
          <p:nvPr/>
        </p:nvSpPr>
        <p:spPr>
          <a:xfrm>
            <a:off x="4572000" y="3759655"/>
            <a:ext cx="21864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Тихо-тихо все сидят</a:t>
            </a:r>
          </a:p>
          <a:p>
            <a:pPr algn="l"/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И, хихикая, следят.</a:t>
            </a:r>
          </a:p>
        </p:txBody>
      </p:sp>
      <p:pic>
        <p:nvPicPr>
          <p:cNvPr id="41" name="Рисунок 40">
            <a:extLst>
              <a:ext uri="{FF2B5EF4-FFF2-40B4-BE49-F238E27FC236}">
                <a16:creationId xmlns:a16="http://schemas.microsoft.com/office/drawing/2014/main" id="{2907D091-363A-450F-A101-A39D47531E8D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57454" y="4277980"/>
            <a:ext cx="1662361" cy="19860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CF8C4B83-16B3-4F7B-9076-FB2D01FC8291}"/>
              </a:ext>
            </a:extLst>
          </p:cNvPr>
          <p:cNvSpPr txBox="1"/>
          <p:nvPr/>
        </p:nvSpPr>
        <p:spPr>
          <a:xfrm>
            <a:off x="6719396" y="3338264"/>
            <a:ext cx="2331646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Как шумит в лесу Ба-бах</a:t>
            </a:r>
          </a:p>
          <a:p>
            <a:r>
              <a:rPr lang="ru-RU" sz="16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очень громких сапогах.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063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A79A81B0-B15D-47BD-943D-C3C11BC5C66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897870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ZImnee_utro">
  <a:themeElements>
    <a:clrScheme name="Другая 1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FEFAC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346492"/>
      </a:accent1>
      <a:accent2>
        <a:srgbClr val="6DA5D4"/>
      </a:accent2>
      <a:accent3>
        <a:srgbClr val="538C79"/>
      </a:accent3>
      <a:accent4>
        <a:srgbClr val="93B75D"/>
      </a:accent4>
      <a:accent5>
        <a:srgbClr val="DEB050"/>
      </a:accent5>
      <a:accent6>
        <a:srgbClr val="BB5354"/>
      </a:accent6>
      <a:hlink>
        <a:srgbClr val="3289DD"/>
      </a:hlink>
      <a:folHlink>
        <a:srgbClr val="859EB6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E3530EC-BA5B-407C-9B36-00820F39551C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355</TotalTime>
  <Words>336</Words>
  <Application>Microsoft Office PowerPoint</Application>
  <PresentationFormat>Экран (4:3)</PresentationFormat>
  <Paragraphs>42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6" baseType="lpstr">
      <vt:lpstr>Arial</vt:lpstr>
      <vt:lpstr>Calibri</vt:lpstr>
      <vt:lpstr>Georgia</vt:lpstr>
      <vt:lpstr>Impact</vt:lpstr>
      <vt:lpstr>Isadora Cyr </vt:lpstr>
      <vt:lpstr>Times New Roman</vt:lpstr>
      <vt:lpstr>ZImnee_utro</vt:lpstr>
      <vt:lpstr>Главное мероприятие</vt:lpstr>
      <vt:lpstr>Звуковая культура речи: дифференциация звуков Ц – Ч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Звуковая культура речи: дифференциация звуков с – ш</dc:title>
  <dc:creator>User</dc:creator>
  <dc:description>http://propowerpoint.ru - Бесплатные шаблоны для презентаций. Полезные советы и уроки  PowerPoint .</dc:description>
  <cp:lastModifiedBy>Ирина Власова</cp:lastModifiedBy>
  <cp:revision>38</cp:revision>
  <dcterms:created xsi:type="dcterms:W3CDTF">2020-12-14T18:29:37Z</dcterms:created>
  <dcterms:modified xsi:type="dcterms:W3CDTF">2021-04-19T18:56:10Z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000800c6070000000000010243100207f9000400038000</vt:lpwstr>
  </property>
</Properties>
</file>