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4" r:id="rId1"/>
  </p:sldMasterIdLst>
  <p:sldIdLst>
    <p:sldId id="256" r:id="rId2"/>
    <p:sldId id="257" r:id="rId3"/>
    <p:sldId id="260" r:id="rId4"/>
    <p:sldId id="261" r:id="rId5"/>
    <p:sldId id="264" r:id="rId6"/>
    <p:sldId id="266" r:id="rId7"/>
    <p:sldId id="268" r:id="rId8"/>
    <p:sldId id="273" r:id="rId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1" d="100"/>
          <a:sy n="71" d="100"/>
        </p:scale>
        <p:origin x="810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2628" y="770467"/>
            <a:ext cx="8086725" cy="3352800"/>
          </a:xfrm>
        </p:spPr>
        <p:txBody>
          <a:bodyPr anchor="b">
            <a:noAutofit/>
          </a:bodyPr>
          <a:lstStyle>
            <a:lvl1pPr algn="l">
              <a:lnSpc>
                <a:spcPct val="80000"/>
              </a:lnSpc>
              <a:defRPr sz="8000" spc="-120" baseline="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00634" y="4198409"/>
            <a:ext cx="6921151" cy="1645920"/>
          </a:xfrm>
        </p:spPr>
        <p:txBody>
          <a:bodyPr>
            <a:normAutofit/>
          </a:bodyPr>
          <a:lstStyle>
            <a:lvl1pPr marL="0" indent="0" algn="l">
              <a:buNone/>
              <a:defRPr sz="280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75000"/>
                  </a:srgbClr>
                </a:solidFill>
              </a:defRPr>
            </a:lvl1pPr>
          </a:lstStyle>
          <a:p>
            <a:fld id="{4A24582D-A2DC-4477-8D56-FC11FC4B64C7}" type="datetimeFigureOut">
              <a:rPr lang="ru-RU" smtClean="0"/>
              <a:t>20.04.2021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75000"/>
                  </a:srgbClr>
                </a:solidFill>
              </a:defRPr>
            </a:lvl1pPr>
          </a:lstStyle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20000"/>
                  </a:srgbClr>
                </a:solidFill>
              </a:defRPr>
            </a:lvl1pPr>
          </a:lstStyle>
          <a:p>
            <a:fld id="{631EA805-1EAB-4C96-854A-2A3803F2C2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20400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24582D-A2DC-4477-8D56-FC11FC4B64C7}" type="datetimeFigureOut">
              <a:rPr lang="ru-RU" smtClean="0"/>
              <a:t>20.04.2021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1EA805-1EAB-4C96-854A-2A3803F2C2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84866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7963" y="695325"/>
            <a:ext cx="1971675" cy="480060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78644" y="714376"/>
            <a:ext cx="5800725" cy="540067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24582D-A2DC-4477-8D56-FC11FC4B64C7}" type="datetimeFigureOut">
              <a:rPr lang="ru-RU" smtClean="0"/>
              <a:t>20.04.2021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1EA805-1EAB-4C96-854A-2A3803F2C2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9327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24582D-A2DC-4477-8D56-FC11FC4B64C7}" type="datetimeFigureOut">
              <a:rPr lang="ru-RU" smtClean="0"/>
              <a:t>20.04.2021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1EA805-1EAB-4C96-854A-2A3803F2C2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53582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2628" y="767419"/>
            <a:ext cx="8085582" cy="3355848"/>
          </a:xfrm>
        </p:spPr>
        <p:txBody>
          <a:bodyPr anchor="b">
            <a:normAutofit/>
          </a:bodyPr>
          <a:lstStyle>
            <a:lvl1pPr>
              <a:lnSpc>
                <a:spcPct val="80000"/>
              </a:lnSpc>
              <a:defRPr sz="8000" b="0" baseline="0">
                <a:solidFill>
                  <a:schemeClr val="accent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0634" y="4187275"/>
            <a:ext cx="6919722" cy="1645920"/>
          </a:xfrm>
        </p:spPr>
        <p:txBody>
          <a:bodyPr anchor="t">
            <a:normAutofit/>
          </a:bodyPr>
          <a:lstStyle>
            <a:lvl1pPr marL="0" indent="0">
              <a:buNone/>
              <a:defRPr sz="280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24582D-A2DC-4477-8D56-FC11FC4B64C7}" type="datetimeFigureOut">
              <a:rPr lang="ru-RU" smtClean="0"/>
              <a:t>20.04.2021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1EA805-1EAB-4C96-854A-2A3803F2C2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94065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7492" y="1993392"/>
            <a:ext cx="3806190" cy="3767328"/>
          </a:xfrm>
        </p:spPr>
        <p:txBody>
          <a:bodyPr/>
          <a:lstStyle>
            <a:lvl1pPr>
              <a:defRPr sz="2200"/>
            </a:lvl1pPr>
            <a:lvl2pPr>
              <a:defRPr sz="1900"/>
            </a:lvl2pPr>
            <a:lvl3pPr>
              <a:defRPr sz="1700"/>
            </a:lvl3pPr>
            <a:lvl4pPr>
              <a:defRPr sz="15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7738" y="1993392"/>
            <a:ext cx="3806190" cy="3767328"/>
          </a:xfrm>
        </p:spPr>
        <p:txBody>
          <a:bodyPr/>
          <a:lstStyle>
            <a:lvl1pPr>
              <a:defRPr sz="2200"/>
            </a:lvl1pPr>
            <a:lvl2pPr>
              <a:defRPr sz="1900"/>
            </a:lvl2pPr>
            <a:lvl3pPr>
              <a:defRPr sz="1700"/>
            </a:lvl3pPr>
            <a:lvl4pPr>
              <a:defRPr sz="15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24582D-A2DC-4477-8D56-FC11FC4B64C7}" type="datetimeFigureOut">
              <a:rPr lang="ru-RU" smtClean="0"/>
              <a:t>20.04.2021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1EA805-1EAB-4C96-854A-2A3803F2C2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54330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7492" y="2032000"/>
            <a:ext cx="3806190" cy="723400"/>
          </a:xfrm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2000" b="0" cap="all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7492" y="2736150"/>
            <a:ext cx="3806190" cy="320040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66310" y="2029968"/>
            <a:ext cx="3806190" cy="722376"/>
          </a:xfrm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2000" b="0" cap="all" baseline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66310" y="2734056"/>
            <a:ext cx="3806190" cy="320040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24582D-A2DC-4477-8D56-FC11FC4B64C7}" type="datetimeFigureOut">
              <a:rPr lang="ru-RU" smtClean="0"/>
              <a:t>20.04.2021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1EA805-1EAB-4C96-854A-2A3803F2C2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60607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24582D-A2DC-4477-8D56-FC11FC4B64C7}" type="datetimeFigureOut">
              <a:rPr lang="ru-RU" smtClean="0"/>
              <a:t>20.04.2021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1EA805-1EAB-4C96-854A-2A3803F2C2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08637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24582D-A2DC-4477-8D56-FC11FC4B64C7}" type="datetimeFigureOut">
              <a:rPr lang="ru-RU" smtClean="0"/>
              <a:t>20.04.2021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1EA805-1EAB-4C96-854A-2A3803F2C2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53499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715000" y="0"/>
            <a:ext cx="3429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6196053" y="542282"/>
            <a:ext cx="2537460" cy="1920240"/>
          </a:xfrm>
        </p:spPr>
        <p:txBody>
          <a:bodyPr anchor="b">
            <a:noAutofit/>
          </a:bodyPr>
          <a:lstStyle>
            <a:lvl1pPr>
              <a:lnSpc>
                <a:spcPct val="85000"/>
              </a:lnSpc>
              <a:defRPr sz="360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" y="762000"/>
            <a:ext cx="4572000" cy="4572000"/>
          </a:xfrm>
        </p:spPr>
        <p:txBody>
          <a:bodyPr/>
          <a:lstStyle>
            <a:lvl1pPr>
              <a:defRPr sz="2200"/>
            </a:lvl1pPr>
            <a:lvl2pPr>
              <a:defRPr sz="1900"/>
            </a:lvl2pPr>
            <a:lvl3pPr>
              <a:defRPr sz="1700"/>
            </a:lvl3pPr>
            <a:lvl4pPr>
              <a:defRPr sz="15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06987" y="2511813"/>
            <a:ext cx="2548890" cy="3126987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500">
                <a:solidFill>
                  <a:srgbClr val="404040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4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24582D-A2DC-4477-8D56-FC11FC4B64C7}" type="datetimeFigureOut">
              <a:rPr lang="ru-RU" smtClean="0"/>
              <a:t>20.04.2021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20000"/>
                  </a:srgbClr>
                </a:solidFill>
              </a:defRPr>
            </a:lvl1pPr>
          </a:lstStyle>
          <a:p>
            <a:fld id="{631EA805-1EAB-4C96-854A-2A3803F2C2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24066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6918" y="5418668"/>
            <a:ext cx="8085582" cy="613283"/>
          </a:xfrm>
        </p:spPr>
        <p:txBody>
          <a:bodyPr anchor="b">
            <a:normAutofit/>
          </a:bodyPr>
          <a:lstStyle>
            <a:lvl1pPr>
              <a:lnSpc>
                <a:spcPct val="85000"/>
              </a:lnSpc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9144000" cy="5330952"/>
          </a:xfrm>
          <a:solidFill>
            <a:schemeClr val="accent1">
              <a:lumMod val="40000"/>
              <a:lumOff val="60000"/>
            </a:schemeClr>
          </a:solidFill>
        </p:spPr>
        <p:txBody>
          <a:bodyPr anchor="t"/>
          <a:lstStyle>
            <a:lvl1pPr marL="0" indent="0" algn="ctr">
              <a:spcBef>
                <a:spcPts val="800"/>
              </a:spcBef>
              <a:buNone/>
              <a:defRPr sz="3200">
                <a:solidFill>
                  <a:srgbClr val="4D4D4D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7492" y="5909735"/>
            <a:ext cx="6922008" cy="5334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spcBef>
                <a:spcPts val="1200"/>
              </a:spcBef>
              <a:buNone/>
              <a:defRPr sz="1400">
                <a:solidFill>
                  <a:srgbClr val="262626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75000"/>
                  </a:srgbClr>
                </a:solidFill>
              </a:defRPr>
            </a:lvl1pPr>
          </a:lstStyle>
          <a:p>
            <a:fld id="{4A24582D-A2DC-4477-8D56-FC11FC4B64C7}" type="datetimeFigureOut">
              <a:rPr lang="ru-RU" smtClean="0"/>
              <a:t>20.04.2021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75000"/>
                  </a:srgbClr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20000"/>
                  </a:srgbClr>
                </a:solidFill>
              </a:defRPr>
            </a:lvl1pPr>
          </a:lstStyle>
          <a:p>
            <a:fld id="{631EA805-1EAB-4C96-854A-2A3803F2C2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024208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2919" y="499533"/>
            <a:ext cx="8079581" cy="165819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7206" y="1993393"/>
            <a:ext cx="8065294" cy="376618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4350" y="6412447"/>
            <a:ext cx="30861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50">
                <a:solidFill>
                  <a:schemeClr val="tx1">
                    <a:alpha val="75000"/>
                  </a:schemeClr>
                </a:solidFill>
              </a:defRPr>
            </a:lvl1pPr>
          </a:lstStyle>
          <a:p>
            <a:fld id="{4A24582D-A2DC-4477-8D56-FC11FC4B64C7}" type="datetimeFigureOut">
              <a:rPr lang="ru-RU" smtClean="0"/>
              <a:t>20.04.2021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14350" y="6554697"/>
            <a:ext cx="37719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50" cap="all" baseline="0">
                <a:solidFill>
                  <a:schemeClr val="tx1">
                    <a:alpha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41193" y="5829748"/>
            <a:ext cx="2194560" cy="139703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0" b="0">
                <a:ln>
                  <a:noFill/>
                </a:ln>
                <a:solidFill>
                  <a:schemeClr val="accent1">
                    <a:alpha val="20000"/>
                  </a:schemeClr>
                </a:solidFill>
                <a:latin typeface="+mj-lt"/>
              </a:defRPr>
            </a:lvl1pPr>
          </a:lstStyle>
          <a:p>
            <a:fld id="{631EA805-1EAB-4C96-854A-2A3803F2C2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89893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5" r:id="rId1"/>
    <p:sldLayoutId id="2147483716" r:id="rId2"/>
    <p:sldLayoutId id="2147483717" r:id="rId3"/>
    <p:sldLayoutId id="2147483718" r:id="rId4"/>
    <p:sldLayoutId id="2147483719" r:id="rId5"/>
    <p:sldLayoutId id="2147483720" r:id="rId6"/>
    <p:sldLayoutId id="2147483721" r:id="rId7"/>
    <p:sldLayoutId id="2147483722" r:id="rId8"/>
    <p:sldLayoutId id="2147483723" r:id="rId9"/>
    <p:sldLayoutId id="2147483724" r:id="rId10"/>
    <p:sldLayoutId id="214748372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800" kern="1200" spc="-120" baseline="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85000"/>
        </a:lnSpc>
        <a:spcBef>
          <a:spcPts val="1300"/>
        </a:spcBef>
        <a:buFont typeface="Arial" pitchFamily="34" charset="0"/>
        <a:buChar char=" 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274320" indent="-3429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548640" indent="-54864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2000" i="1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822960" indent="-82296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097280" indent="-109728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2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6pPr>
      <a:lvl7pPr marL="14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7pPr>
      <a:lvl8pPr marL="16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8pPr>
      <a:lvl9pPr marL="18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04DE4731-E95D-43C8-A7AA-A378518D0BF3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" y="430306"/>
            <a:ext cx="8256494" cy="60511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79C7C520-B6C2-4F48-96E6-ED6BA69D3801}"/>
              </a:ext>
            </a:extLst>
          </p:cNvPr>
          <p:cNvSpPr txBox="1"/>
          <p:nvPr/>
        </p:nvSpPr>
        <p:spPr>
          <a:xfrm>
            <a:off x="4975412" y="1079357"/>
            <a:ext cx="3523129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3600" b="1" dirty="0">
                <a:solidFill>
                  <a:schemeClr val="bg1"/>
                </a:solidFill>
              </a:rPr>
              <a:t>12 апреля – День Космонавтики </a:t>
            </a:r>
          </a:p>
        </p:txBody>
      </p:sp>
      <p:sp>
        <p:nvSpPr>
          <p:cNvPr id="7" name="Прямоугольник: скругленные углы 6">
            <a:extLst>
              <a:ext uri="{FF2B5EF4-FFF2-40B4-BE49-F238E27FC236}">
                <a16:creationId xmlns:a16="http://schemas.microsoft.com/office/drawing/2014/main" id="{E6FD2C8C-9851-48A3-81E8-1E28968151B5}"/>
              </a:ext>
            </a:extLst>
          </p:cNvPr>
          <p:cNvSpPr/>
          <p:nvPr/>
        </p:nvSpPr>
        <p:spPr>
          <a:xfrm>
            <a:off x="5365376" y="5778643"/>
            <a:ext cx="3227294" cy="4572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solidFill>
                  <a:schemeClr val="tx1"/>
                </a:solidFill>
              </a:rPr>
              <a:t>Подготовила: </a:t>
            </a:r>
            <a:r>
              <a:rPr lang="ru-RU" sz="2000" b="1" dirty="0" err="1">
                <a:solidFill>
                  <a:schemeClr val="tx1"/>
                </a:solidFill>
              </a:rPr>
              <a:t>Жигайло</a:t>
            </a:r>
            <a:r>
              <a:rPr lang="ru-RU" sz="2000" b="1" dirty="0">
                <a:solidFill>
                  <a:schemeClr val="tx1"/>
                </a:solidFill>
              </a:rPr>
              <a:t> Е.М.</a:t>
            </a:r>
          </a:p>
        </p:txBody>
      </p:sp>
    </p:spTree>
    <p:extLst>
      <p:ext uri="{BB962C8B-B14F-4D97-AF65-F5344CB8AC3E}">
        <p14:creationId xmlns:p14="http://schemas.microsoft.com/office/powerpoint/2010/main" val="28199086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2371351-C3B9-416E-AB53-392944D84B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2919" y="201707"/>
            <a:ext cx="8079581" cy="887506"/>
          </a:xfrm>
        </p:spPr>
        <p:txBody>
          <a:bodyPr>
            <a:normAutofit/>
          </a:bodyPr>
          <a:lstStyle/>
          <a:p>
            <a:pPr algn="ctr"/>
            <a:r>
              <a:rPr lang="ru-RU" sz="1800" b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Люди всегда мечтали о космосе. Их манили небесные просторы, звезды и они очень хотели узнать, есть ли жизнь на других планетах. Люди мечтали побывать в космических далях.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969BDEAF-808B-4A21-98E7-7B6CEB94BE5E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1500" y="1210234"/>
            <a:ext cx="8079581" cy="507626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7208167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FFAD07F-1720-465E-8349-3D5C194670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2919" y="121025"/>
            <a:ext cx="8079581" cy="941294"/>
          </a:xfrm>
        </p:spPr>
        <p:txBody>
          <a:bodyPr>
            <a:normAutofit/>
          </a:bodyPr>
          <a:lstStyle/>
          <a:p>
            <a:pPr algn="ctr"/>
            <a:r>
              <a:rPr lang="ru-RU" sz="1800" b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Мечта человека побывать в космосе сбылась почти 60 лет назад, благодаря Сергею Павловичу Королеву. Он создал космический корабль, который смог подняться в такой загадочный космос.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DAEA7BD0-A810-4479-BFC5-942C52207490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8564" y="1196788"/>
            <a:ext cx="7953936" cy="504018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0042499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1140B0F-8DA9-4EED-B0A7-27BE1BDBC1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2919" y="174812"/>
            <a:ext cx="8079581" cy="833717"/>
          </a:xfrm>
        </p:spPr>
        <p:txBody>
          <a:bodyPr>
            <a:normAutofit fontScale="90000"/>
          </a:bodyPr>
          <a:lstStyle/>
          <a:p>
            <a:pPr algn="ctr"/>
            <a:r>
              <a:rPr lang="ru-RU" sz="1800" b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Вначале наши ученые отправили в космос собак. Это были первые космонавты, которые полетели в космос и звали их: Белка и Стрелка.</a:t>
            </a:r>
            <a:br>
              <a:rPr lang="ru-RU" sz="1800" b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</a:br>
            <a:endParaRPr lang="ru-RU" sz="1800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FACE7607-2544-47EF-B775-B1EC864378F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500" y="1008529"/>
            <a:ext cx="8001000" cy="535193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8167794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3195814-BA9E-49A9-8898-3B64CC4874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2919" y="255494"/>
            <a:ext cx="8079581" cy="1048871"/>
          </a:xfrm>
        </p:spPr>
        <p:txBody>
          <a:bodyPr>
            <a:normAutofit fontScale="90000"/>
          </a:bodyPr>
          <a:lstStyle/>
          <a:p>
            <a:pPr algn="ctr"/>
            <a:r>
              <a:rPr lang="ru-RU" sz="1800" b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12 апреля 1961 г. в космос отправился корабль «Восток» с человеком на борту. Это был первый космонавт и звали его – Юрий Алексеевич Гагарин. Полет начался с его знаменитой фразы: «Поехали!» Он облетел земной шар и вернулся на Землю.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4CBBB7A6-EA75-4922-A65F-5D92E6AB3769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1500" y="1304364"/>
            <a:ext cx="8001000" cy="50426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09494664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26F935E-73FE-44A8-B680-C811F8302D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2919" y="403413"/>
            <a:ext cx="8079581" cy="138504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1800" b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На землю космонавт приземлялся в спускаемом аппарате.                                                                  После 108 минут пребывания в космосе Гагарин успешно приземлился в Саратовской области. </a:t>
            </a:r>
            <a:br>
              <a:rPr lang="ru-RU" sz="1800" b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</a:br>
            <a:r>
              <a:rPr lang="ru-RU" sz="1800" b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Начиная с 12 апреля 1962 года день полёта Гагарина в космос был объявлен праздником — Днём Космонавтики. </a:t>
            </a:r>
            <a:br>
              <a:rPr lang="ru-RU" sz="1800" b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</a:br>
            <a:endParaRPr lang="ru-RU" sz="1800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4EBBAEE6-F285-4215-86C0-6B32EA7172A5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5001" y="1788459"/>
            <a:ext cx="2196493" cy="46661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7B471B4E-D9A6-48C9-9D61-F7A2A943CD9B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89412" y="1788459"/>
            <a:ext cx="6109587" cy="46661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22380499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3C06CB2-4F62-4410-96BC-D485BF30CB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2919" y="309282"/>
            <a:ext cx="8079581" cy="927847"/>
          </a:xfrm>
        </p:spPr>
        <p:txBody>
          <a:bodyPr>
            <a:normAutofit/>
          </a:bodyPr>
          <a:lstStyle/>
          <a:p>
            <a:pPr algn="ctr"/>
            <a:r>
              <a:rPr lang="ru-RU" sz="1800" b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Когда он увидел из космоса нашу Землю, он воскликнул: «Красота-то какая!»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87733616-5B26-4087-8BBC-005E22B85F5B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9282" y="1237129"/>
            <a:ext cx="8511989" cy="50426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26454392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100D682-FDAA-4E47-A31E-945AB5FC3B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2919" y="147919"/>
            <a:ext cx="8079581" cy="1398494"/>
          </a:xfrm>
        </p:spPr>
        <p:txBody>
          <a:bodyPr>
            <a:normAutofit/>
          </a:bodyPr>
          <a:lstStyle/>
          <a:p>
            <a:pPr algn="ctr"/>
            <a:r>
              <a:rPr lang="ru-RU" sz="1800" b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Космос сейчас совсем не такой уж таинственный, каким он казался недавно. И мы, все люди планеты Земля, с огромным уважением и восхищением относимся к Юрию Гагарину, первооткрывателю космоса! 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C645501A-4BAD-4F4C-8894-06AA92A63774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39588" y="1546413"/>
            <a:ext cx="7664824" cy="49081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605554618"/>
      </p:ext>
    </p:extLst>
  </p:cSld>
  <p:clrMapOvr>
    <a:masterClrMapping/>
  </p:clrMapOvr>
</p:sld>
</file>

<file path=ppt/theme/theme1.xml><?xml version="1.0" encoding="utf-8"?>
<a:theme xmlns:a="http://schemas.openxmlformats.org/drawingml/2006/main" name="Метрополия">
  <a:themeElements>
    <a:clrScheme name="Метрополия">
      <a:dk1>
        <a:sysClr val="windowText" lastClr="000000"/>
      </a:dk1>
      <a:lt1>
        <a:sysClr val="window" lastClr="FFFFFF"/>
      </a:lt1>
      <a:dk2>
        <a:srgbClr val="162F33"/>
      </a:dk2>
      <a:lt2>
        <a:srgbClr val="EAF0E0"/>
      </a:lt2>
      <a:accent1>
        <a:srgbClr val="50B4C8"/>
      </a:accent1>
      <a:accent2>
        <a:srgbClr val="A8B97F"/>
      </a:accent2>
      <a:accent3>
        <a:srgbClr val="9B9256"/>
      </a:accent3>
      <a:accent4>
        <a:srgbClr val="657689"/>
      </a:accent4>
      <a:accent5>
        <a:srgbClr val="7A855D"/>
      </a:accent5>
      <a:accent6>
        <a:srgbClr val="84AC9D"/>
      </a:accent6>
      <a:hlink>
        <a:srgbClr val="2370CD"/>
      </a:hlink>
      <a:folHlink>
        <a:srgbClr val="877589"/>
      </a:folHlink>
    </a:clrScheme>
    <a:fontScheme name="Метрополи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Метрополия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00000"/>
                <a:lumMod val="110000"/>
              </a:schemeClr>
            </a:gs>
            <a:gs pos="50000">
              <a:schemeClr val="phClr">
                <a:tint val="75000"/>
                <a:satMod val="101000"/>
                <a:lumMod val="105000"/>
              </a:schemeClr>
            </a:gs>
            <a:gs pos="100000">
              <a:schemeClr val="phClr">
                <a:tint val="82000"/>
                <a:satMod val="104000"/>
                <a:lumMod val="105000"/>
              </a:schemeClr>
            </a:gs>
          </a:gsLst>
          <a:lin ang="2700000" scaled="0"/>
        </a:gradFill>
        <a:gradFill rotWithShape="1">
          <a:gsLst>
            <a:gs pos="0">
              <a:schemeClr val="phClr">
                <a:tint val="97000"/>
                <a:satMod val="100000"/>
                <a:lumMod val="102000"/>
              </a:schemeClr>
            </a:gs>
            <a:gs pos="50000">
              <a:schemeClr val="phClr">
                <a:shade val="100000"/>
                <a:satMod val="100000"/>
                <a:lumMod val="100000"/>
              </a:schemeClr>
            </a:gs>
            <a:gs pos="100000">
              <a:schemeClr val="phClr">
                <a:shade val="80000"/>
                <a:satMod val="100000"/>
                <a:lumMod val="99000"/>
              </a:schemeClr>
            </a:gs>
          </a:gsLst>
          <a:lin ang="27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solidFill>
          <a:schemeClr val="phClr">
            <a:shade val="95000"/>
            <a:satMod val="17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etropolitan" id="{4C5440D6-04D2-4954-96CF-F251137069B2}" vid="{79CFCA13-9412-4290-BB4B-85112F88857B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TM03457491[[fn=Метрополия]]</Template>
  <TotalTime>128</TotalTime>
  <Words>237</Words>
  <Application>Microsoft Office PowerPoint</Application>
  <PresentationFormat>Экран (4:3)</PresentationFormat>
  <Paragraphs>9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2" baseType="lpstr">
      <vt:lpstr>Arial</vt:lpstr>
      <vt:lpstr>Calibri Light</vt:lpstr>
      <vt:lpstr>Verdana</vt:lpstr>
      <vt:lpstr>Метрополия</vt:lpstr>
      <vt:lpstr>Презентация PowerPoint</vt:lpstr>
      <vt:lpstr>Люди всегда мечтали о космосе. Их манили небесные просторы, звезды и они очень хотели узнать, есть ли жизнь на других планетах. Люди мечтали побывать в космических далях.</vt:lpstr>
      <vt:lpstr>Мечта человека побывать в космосе сбылась почти 60 лет назад, благодаря Сергею Павловичу Королеву. Он создал космический корабль, который смог подняться в такой загадочный космос.</vt:lpstr>
      <vt:lpstr>Вначале наши ученые отправили в космос собак. Это были первые космонавты, которые полетели в космос и звали их: Белка и Стрелка. </vt:lpstr>
      <vt:lpstr>12 апреля 1961 г. в космос отправился корабль «Восток» с человеком на борту. Это был первый космонавт и звали его – Юрий Алексеевич Гагарин. Полет начался с его знаменитой фразы: «Поехали!» Он облетел земной шар и вернулся на Землю.</vt:lpstr>
      <vt:lpstr>На землю космонавт приземлялся в спускаемом аппарате.                                                                  После 108 минут пребывания в космосе Гагарин успешно приземлился в Саратовской области.  Начиная с 12 апреля 1962 года день полёта Гагарина в космос был объявлен праздником — Днём Космонавтики.  </vt:lpstr>
      <vt:lpstr>Когда он увидел из космоса нашу Землю, он воскликнул: «Красота-то какая!»</vt:lpstr>
      <vt:lpstr>Космос сейчас совсем не такой уж таинственный, каким он казался недавно. И мы, все люди планеты Земля, с огромным уважением и восхищением относимся к Юрию Гагарину, первооткрывателю космоса!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Елена Ж</dc:creator>
  <cp:lastModifiedBy>User</cp:lastModifiedBy>
  <cp:revision>20</cp:revision>
  <dcterms:created xsi:type="dcterms:W3CDTF">2021-04-05T07:18:51Z</dcterms:created>
  <dcterms:modified xsi:type="dcterms:W3CDTF">2021-04-20T08:53:41Z</dcterms:modified>
</cp:coreProperties>
</file>