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77" r:id="rId8"/>
    <p:sldId id="278" r:id="rId9"/>
    <p:sldId id="266" r:id="rId10"/>
    <p:sldId id="268" r:id="rId11"/>
    <p:sldId id="267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49504-AA72-469F-A443-4382FA7E51BB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B867E-C06F-4018-BC12-608829CDA7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4588" y="695325"/>
            <a:ext cx="4568825" cy="3427413"/>
          </a:xfrm>
          <a:ln/>
        </p:spPr>
      </p:sp>
      <p:sp>
        <p:nvSpPr>
          <p:cNvPr id="3" name="Notes Placeholder 2"/>
          <p:cNvSpPr>
            <a:spLocks noGrp="1" noRot="1" noChangeAspect="1"/>
          </p:cNvSpPr>
          <p:nvPr>
            <p:ph type="body" idx="1"/>
          </p:nvPr>
        </p:nvSpPr>
        <p:spPr>
          <a:xfrm>
            <a:off x="685830" y="4343322"/>
            <a:ext cx="5485656" cy="4036977"/>
          </a:xfrm>
          <a:noFill/>
          <a:ln>
            <a:solidFill>
              <a:srgbClr val="000000"/>
            </a:solidFill>
          </a:ln>
        </p:spPr>
        <p:txBody>
          <a:bodyPr wrap="square" lIns="78903" tIns="39452" rIns="78903" bIns="39452" anchorCtr="0"/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B867E-C06F-4018-BC12-608829CDA71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461D-A0F3-41CC-82F1-4DA2F5B01C4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DF9BF-DBE9-48BD-94A7-8612FFC53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461D-A0F3-41CC-82F1-4DA2F5B01C4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DF9BF-DBE9-48BD-94A7-8612FFC53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461D-A0F3-41CC-82F1-4DA2F5B01C4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DF9BF-DBE9-48BD-94A7-8612FFC53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461D-A0F3-41CC-82F1-4DA2F5B01C4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DF9BF-DBE9-48BD-94A7-8612FFC53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461D-A0F3-41CC-82F1-4DA2F5B01C4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DF9BF-DBE9-48BD-94A7-8612FFC53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461D-A0F3-41CC-82F1-4DA2F5B01C4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DF9BF-DBE9-48BD-94A7-8612FFC53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461D-A0F3-41CC-82F1-4DA2F5B01C4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DF9BF-DBE9-48BD-94A7-8612FFC53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461D-A0F3-41CC-82F1-4DA2F5B01C4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DF9BF-DBE9-48BD-94A7-8612FFC53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461D-A0F3-41CC-82F1-4DA2F5B01C4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DF9BF-DBE9-48BD-94A7-8612FFC53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461D-A0F3-41CC-82F1-4DA2F5B01C4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DF9BF-DBE9-48BD-94A7-8612FFC53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B461D-A0F3-41CC-82F1-4DA2F5B01C4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DF9BF-DBE9-48BD-94A7-8612FFC53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B461D-A0F3-41CC-82F1-4DA2F5B01C4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DF9BF-DBE9-48BD-94A7-8612FFC53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42908" y="0"/>
            <a:ext cx="9715568" cy="360045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МУНИЦИПАЛЬНАЯ  УЧЕБНО-ИССЛЕДОВАТЕЛЬСКАЯ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КОНФЕРЕНЦИЯ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«Юный исследователь»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Направление 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Биология</a:t>
            </a: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Эфирное </a:t>
            </a:r>
            <a: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масло сосны обыкновенной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2643182"/>
            <a:ext cx="4572032" cy="3852874"/>
          </a:xfrm>
        </p:spPr>
        <p:txBody>
          <a:bodyPr>
            <a:noAutofit/>
          </a:bodyPr>
          <a:lstStyle/>
          <a:p>
            <a:pPr algn="l">
              <a:spcBef>
                <a:spcPct val="0"/>
              </a:spcBef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Выполнена учеником  5 «б» класса муниципального образовательного учреждения «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Устьвашская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средняя общеобразовательная школа» Лешуконского района </a:t>
            </a:r>
          </a:p>
          <a:p>
            <a:pPr algn="l">
              <a:spcBef>
                <a:spcPct val="0"/>
              </a:spcBef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Мишуковым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Артемием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Дмитриевичем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ct val="0"/>
              </a:spcBef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Научный руководитель – учитель муниципального образовательного учреждения «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Устьвашская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средняя общеобразовательная школа» Лешуконского района</a:t>
            </a:r>
          </a:p>
          <a:p>
            <a:pPr algn="l">
              <a:spcBef>
                <a:spcPct val="0"/>
              </a:spcBef>
            </a:pP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Бузейчук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Екатерина Васильевна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laceholder 3" descr="Placeholder 3"/>
          <p:cNvPicPr>
            <a:picLocks noGrp="1"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14282" y="3214686"/>
            <a:ext cx="3786214" cy="328614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4857784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Заключаются  в использовании для ухода за любым типом кожи, оказывая сильное тонизирующее действие, повышающее эластичность и упругость. Оно эффективно восстанавливает барьерные функции эпидермиса, на клеточном уровне улучшает обмен веществ и приводит в норму чувствительность рецепторов. Устраняет сыпи, фурункулеза, себореи. Масло из сосны подходит и для постоянного ухода за волосами, повышая их эластичность и улучшая структуру, укрепляя и одновременно останавливая выпадение.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1670" y="500042"/>
            <a:ext cx="47670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Косметические свойства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3786214"/>
          </a:xfrm>
        </p:spPr>
        <p:txBody>
          <a:bodyPr>
            <a:noAutofit/>
          </a:bodyPr>
          <a:lstStyle/>
          <a:p>
            <a:pPr algn="just"/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 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бытовой сфере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сосновое масло применяют в основном для обработки воздуха с целью обеззараживания и очищения. Это масло прекрасно перебивает неприятные запахи, в том числе и дым, оставшийся после курения. Отпугивает блох, а в комбинации с эвкалиптом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лимоном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может использоваться в смесях для обеззараживания предметов. Сосновое масло можно использовать и для ароматизации чая или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вина.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Картинки по запросу эфирные масла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429132"/>
            <a:ext cx="2552700" cy="1790701"/>
          </a:xfrm>
          <a:prstGeom prst="rect">
            <a:avLst/>
          </a:prstGeom>
          <a:noFill/>
        </p:spPr>
      </p:pic>
      <p:pic>
        <p:nvPicPr>
          <p:cNvPr id="2052" name="Picture 4" descr="Картинки по запросу эфирные масла фот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429132"/>
            <a:ext cx="2895600" cy="1581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42852"/>
            <a:ext cx="871543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Подводя итоги исследовательской работы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были сделаны выводы.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 Эфирное масло сосны обыкновенной можно получить в домашних условиях.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При применении эфирного масла в бане для ингаляций, уменьшается частота заболевания органов дыхания.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Эфирное масло сосны обыкновенной можно использовать для лечения и поддержания здоровья, если нет на него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индивидуальной непереносимости.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Гипотеза: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эфирное масло сосны обыкновенной благотворно влияет на организм человека, то оно поможет бороться с некоторыми заболеваниями, подтвердилась.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ез названия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493186">
            <a:off x="-271579" y="-640333"/>
            <a:ext cx="3357586" cy="20716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249026"/>
            <a:ext cx="800105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Всё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большее 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число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людей понимают возможный вред от употребления некоторых химических лекарственных препаратов, а это опасность зависимости от препаратов, ослабление иммунной системы, нежелательные побочные эффекты и, нередко, неприятие организмом препаратов как чужеродных веществ.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Без названия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4786322"/>
            <a:ext cx="3357586" cy="2071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0114"/>
          </a:xfrm>
        </p:spPr>
        <p:txBody>
          <a:bodyPr>
            <a:normAutofit/>
          </a:bodyPr>
          <a:lstStyle/>
          <a:p>
            <a:pPr lvl="0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Гипотеза: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эфирное масло сосны обыкновенной благотворно влияет на организм человека, то оно поможет бороться с некоторыми заболеваниями.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3770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tre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3500438"/>
            <a:ext cx="4071966" cy="3214710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571876"/>
            <a:ext cx="3857652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ages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083812">
            <a:off x="7107509" y="1395525"/>
            <a:ext cx="1905000" cy="1470660"/>
          </a:xfrm>
          <a:prstGeom prst="rect">
            <a:avLst/>
          </a:prstGeom>
        </p:spPr>
      </p:pic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87340"/>
            <a:ext cx="1905000" cy="14706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01056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работы</a:t>
            </a:r>
            <a:r>
              <a:rPr lang="ru-RU" sz="31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получить эфирное масло сосны обыкновенной и изучить его влияние на организм человека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285992"/>
            <a:ext cx="81439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lang="ru-RU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1.Изучить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информационные источники об истории, составе, влиянии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эфирного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масла сосны обыкновенной на организм человека, о способах его получения.</a:t>
            </a:r>
            <a:endParaRPr lang="ru-RU" sz="2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Получить эфирное масло сосны обыкновенной.</a:t>
            </a:r>
            <a:endParaRPr lang="ru-RU" sz="2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Дать учащимся рекомендации по применению эфирного масла сосны обыкновенной</a:t>
            </a:r>
            <a:endParaRPr lang="ru-RU" sz="2800" dirty="0"/>
          </a:p>
        </p:txBody>
      </p:sp>
      <p:sp>
        <p:nvSpPr>
          <p:cNvPr id="15362" name="AutoShape 2" descr="Картинки по запросу картинка ветки сосн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4"/>
          </a:xfrm>
        </p:spPr>
        <p:txBody>
          <a:bodyPr>
            <a:normAutofit/>
          </a:bodyPr>
          <a:lstStyle/>
          <a:p>
            <a:pPr lvl="0" algn="just" fontAlgn="base">
              <a:spcAft>
                <a:spcPct val="0"/>
              </a:spcAft>
              <a:tabLst>
                <a:tab pos="1809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эфирное масло сосны обыкновенной.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способы получения и влияние эфирного масла сосны обыкновенной на организм человека.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2800" dirty="0"/>
          </a:p>
        </p:txBody>
      </p:sp>
      <p:pic>
        <p:nvPicPr>
          <p:cNvPr id="3" name="Рисунок 2" descr="Мегастробилы-крымской-сосны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3429000"/>
            <a:ext cx="4714908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 idx="4294967295"/>
          </p:nvPr>
        </p:nvSpPr>
        <p:spPr>
          <a:xfrm>
            <a:off x="457173" y="163293"/>
            <a:ext cx="6257968" cy="652518"/>
          </a:xfrm>
          <a:prstGeom prst="rect">
            <a:avLst/>
          </a:prstGeom>
          <a:noFill/>
          <a:ln>
            <a:noFill/>
          </a:ln>
        </p:spPr>
        <p:txBody>
          <a:bodyPr wrap="none" lIns="81639" tIns="40820" rIns="81639" bIns="40820"/>
          <a:lstStyle/>
          <a:p>
            <a:r>
              <a:rPr lang="en-US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</a:t>
            </a:r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ческая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справка</a:t>
            </a:r>
            <a:endParaRPr lang="en-US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laceholder 3" descr="Placeholder 3"/>
          <p:cNvPicPr>
            <a:picLocks noGrp="1" noChangeAspect="1"/>
          </p:cNvPicPr>
          <p:nvPr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5786446" y="3714752"/>
            <a:ext cx="3229591" cy="2993809"/>
          </a:xfrm>
          <a:prstGeom prst="rect">
            <a:avLst/>
          </a:prstGeom>
          <a:ln>
            <a:noFill/>
          </a:ln>
        </p:spPr>
      </p:pic>
      <p:pic>
        <p:nvPicPr>
          <p:cNvPr id="5" name="Placeholder 3" descr="Placeholder 3"/>
          <p:cNvPicPr>
            <a:picLocks noGrp="1" noChangeAspect="1"/>
          </p:cNvPicPr>
          <p:nvPr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214282" y="3786190"/>
            <a:ext cx="2121930" cy="2857496"/>
          </a:xfrm>
          <a:prstGeom prst="rect">
            <a:avLst/>
          </a:prstGeom>
          <a:ln>
            <a:noFill/>
          </a:ln>
        </p:spPr>
      </p:pic>
      <p:pic>
        <p:nvPicPr>
          <p:cNvPr id="6" name="Placeholder 3" descr="Placeholder 3"/>
          <p:cNvPicPr>
            <a:picLocks noGrp="1" noChangeAspect="1"/>
          </p:cNvPicPr>
          <p:nvPr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2500298" y="4143380"/>
            <a:ext cx="3101583" cy="2285445"/>
          </a:xfrm>
          <a:prstGeom prst="rect">
            <a:avLst/>
          </a:prstGeom>
          <a:ln>
            <a:noFill/>
          </a:ln>
        </p:spPr>
      </p:pic>
      <p:sp>
        <p:nvSpPr>
          <p:cNvPr id="8" name="Rectangle Custom 7"/>
          <p:cNvSpPr/>
          <p:nvPr/>
        </p:nvSpPr>
        <p:spPr>
          <a:xfrm>
            <a:off x="1306205" y="6368417"/>
            <a:ext cx="4280106" cy="320707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endParaRPr lang="en-US" sz="1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Rectangle Custom 8"/>
          <p:cNvSpPr/>
          <p:nvPr/>
        </p:nvSpPr>
        <p:spPr>
          <a:xfrm>
            <a:off x="3102236" y="1143049"/>
            <a:ext cx="3917961" cy="1632274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indent="326556">
              <a:lnSpc>
                <a:spcPts val="2085"/>
              </a:lnSpc>
              <a:spcAft>
                <a:spcPts val="1088"/>
              </a:spcAft>
            </a:pPr>
            <a:endParaRPr lang="en-US" sz="1600" dirty="0">
              <a:solidFill>
                <a:srgbClr val="000000"/>
              </a:solidFill>
              <a:latin typeface="TimesNewRomanPSMT" charset="0"/>
            </a:endParaRPr>
          </a:p>
        </p:txBody>
      </p:sp>
      <p:sp>
        <p:nvSpPr>
          <p:cNvPr id="11" name="Rectangle Custom 10"/>
          <p:cNvSpPr/>
          <p:nvPr/>
        </p:nvSpPr>
        <p:spPr>
          <a:xfrm>
            <a:off x="4547225" y="3429148"/>
            <a:ext cx="4595555" cy="875902"/>
          </a:xfrm>
          <a:prstGeom prst="rect">
            <a:avLst/>
          </a:prstGeom>
          <a:noFill/>
          <a:ln w="0"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82945" tIns="41473" rIns="82945" bIns="41473"/>
          <a:lstStyle/>
          <a:p>
            <a:pPr indent="326556">
              <a:lnSpc>
                <a:spcPts val="2085"/>
              </a:lnSpc>
              <a:spcAft>
                <a:spcPts val="1088"/>
              </a:spcAft>
            </a:pPr>
            <a:endParaRPr lang="en-US" sz="1600" dirty="0">
              <a:solidFill>
                <a:srgbClr val="000000"/>
              </a:solidFill>
              <a:latin typeface="TimesNewRomanPSM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714356"/>
            <a:ext cx="821537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 археологических раскопках 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разных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концах земного шара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выявляют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все новые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данные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 применении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народами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разнообразных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растений 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лечебных целях. Особое место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среди них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занимают ароматические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эфирно-масличные растения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Языческие жрецы, колдуны,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шаманы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прорицатели были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первыми хранителями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секретов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целительства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xn--i1abbnckbmcl9fb.xn--p1ai/%D1%81%D1%82%D0%B0%D1%82%D1%8C%D0%B8/311061/Image761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500042"/>
            <a:ext cx="4518660" cy="332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285992"/>
            <a:ext cx="7772400" cy="400052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перегонки с водяным паром</a:t>
            </a:r>
          </a:p>
        </p:txBody>
      </p:sp>
      <p:pic>
        <p:nvPicPr>
          <p:cNvPr id="5" name="Рисунок 4" descr="images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214290"/>
            <a:ext cx="1744980" cy="1676400"/>
          </a:xfrm>
          <a:prstGeom prst="rect">
            <a:avLst/>
          </a:prstGeom>
        </p:spPr>
      </p:pic>
      <p:pic>
        <p:nvPicPr>
          <p:cNvPr id="6" name="Рисунок 5" descr="images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768" y="214290"/>
            <a:ext cx="1744980" cy="167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79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357165"/>
            <a:ext cx="7358114" cy="49054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Применение эфирного масла сосны обыкновенной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285860"/>
            <a:ext cx="81439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Лечебные свойства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соснового масла позволяют включить его в перечень самых эффективных терапевтических средств при заболеваниях, связанных с простудными инфекциями и верхними дыхательными путями, оптимизирующим влиянием на легочное кровообращение, облегчением дыхания при кашле и воспалениях, общим противопростудным, смягчающим и жаропонижающим эффектами. </a:t>
            </a:r>
          </a:p>
        </p:txBody>
      </p:sp>
      <p:pic>
        <p:nvPicPr>
          <p:cNvPr id="4100" name="Picture 4" descr="Картинки по запросу эфирные масла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857760"/>
            <a:ext cx="2833689" cy="1743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322</Words>
  <Application>Microsoft Office PowerPoint</Application>
  <PresentationFormat>Экран (4:3)</PresentationFormat>
  <Paragraphs>29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МУНИЦИПАЛЬНАЯ  УЧЕБНО-ИССЛЕДОВАТЕЛЬСКАЯ КОНФЕРЕНЦИЯ   «Юный исследователь»  Направление  Биология Эфирное масло сосны обыкновенной </vt:lpstr>
      <vt:lpstr>Актуальность  </vt:lpstr>
      <vt:lpstr>Гипотеза:  если эфирное масло сосны обыкновенной благотворно влияет на организм человека, то оно поможет бороться с некоторыми заболеваниями. </vt:lpstr>
      <vt:lpstr>   Цель работы: получить эфирное масло сосны обыкновенной и изучить его влияние на организм человека.  </vt:lpstr>
      <vt:lpstr>Объект исследования: эфирное масло сосны обыкновенной.   Предмет исследования: способы получения и влияние эфирного масла сосны обыкновенной на организм человека. </vt:lpstr>
      <vt:lpstr>Историческая   справка</vt:lpstr>
      <vt:lpstr>Слайд 7</vt:lpstr>
      <vt:lpstr>Слайд 8</vt:lpstr>
      <vt:lpstr>Применение эфирного масла сосны обыкновенной </vt:lpstr>
      <vt:lpstr> Заключаются  в использовании для ухода за любым типом кожи, оказывая сильное тонизирующее действие, повышающее эластичность и упругость. Оно эффективно восстанавливает барьерные функции эпидермиса, на клеточном уровне улучшает обмен веществ и приводит в норму чувствительность рецепторов. Устраняет сыпи, фурункулеза, себореи. Масло из сосны подходит и для постоянного ухода за волосами, повышая их эластичность и улучшая структуру, укрепляя и одновременно останавливая выпадение.</vt:lpstr>
      <vt:lpstr>      В бытовой сфере сосновое масло применяют в основном для обработки воздуха с целью обеззараживания и очищения. Это масло прекрасно перебивает неприятные запахи, в том числе и дым, оставшийся после курения. Отпугивает блох, а в комбинации с эвкалиптом и лимоном может использоваться в смесях для обеззараживания предметов. Сосновое масло можно использовать и для ароматизации чая или вина.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Эфирное масло сосны обыкновенной</dc:title>
  <dc:creator>himia</dc:creator>
  <cp:lastModifiedBy>himia</cp:lastModifiedBy>
  <cp:revision>22</cp:revision>
  <dcterms:created xsi:type="dcterms:W3CDTF">2018-02-06T13:49:46Z</dcterms:created>
  <dcterms:modified xsi:type="dcterms:W3CDTF">2021-04-20T12:24:38Z</dcterms:modified>
</cp:coreProperties>
</file>