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sldIdLst>
    <p:sldId id="256" r:id="rId2"/>
    <p:sldId id="257" r:id="rId3"/>
    <p:sldId id="258" r:id="rId4"/>
    <p:sldId id="259" r:id="rId5"/>
    <p:sldId id="313" r:id="rId6"/>
    <p:sldId id="286" r:id="rId7"/>
    <p:sldId id="340" r:id="rId8"/>
    <p:sldId id="327" r:id="rId9"/>
    <p:sldId id="31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30" y="-18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649117-FE0E-410F-81EA-D496C58805C3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D8348-1D18-4EA5-A1B3-C71FAC716B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CEEDA-85E4-472B-8037-E50C1E7F3003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A3372-DEBA-4DBE-BAF5-9917A3F9FB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F090E-3F4F-4FE2-AD7A-AFDFD36BF304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BFE803-6B48-4A17-B2DE-250F987BE4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653E4C-BBA5-4F99-B9EF-719FC237A432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65123-8F94-4F4A-A931-257DCF1F35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BD46D9-2952-484E-9D9E-8832AA05B6AB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015DE-61D3-4953-9152-284390D79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DA28B5-4CE4-4E6F-98C1-44855960D87F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9D1C6-356A-4C2A-9759-ED4F738818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74D7A3-522F-4628-A2E7-0E99C76FD00F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A3473B-161A-40E6-9071-1C3EF04722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81C32E-2974-4418-93E3-C57DF18DC286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E4026-3D12-466A-AD6C-9400FF8B59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091174-6898-4134-9E7D-BE6F8A18D0BF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A2E2B8-845C-4B34-AB6E-8E525AA299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0A7645-9228-43C4-8BB8-54C94ED9E0CB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EB00C-1780-46F0-A7F1-9D790C35E0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90EB48-BD28-491C-A950-DC991856DF02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D280-47C5-466E-927F-4DF337D696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F14E77-2259-436A-AFEE-AA91431D27FB}" type="datetimeFigureOut">
              <a:rPr lang="ru-RU" smtClean="0"/>
              <a:pPr>
                <a:defRPr/>
              </a:pPr>
              <a:t>12.12.2020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152238-E8C7-4C7B-A66A-525A266122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260350"/>
            <a:ext cx="8569325" cy="6121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Муниципальное бюджетное дошкольное образовательное учреждение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«ЦРР – </a:t>
            </a:r>
            <a:r>
              <a:rPr lang="ru-RU" sz="1900" dirty="0" err="1" smtClean="0">
                <a:solidFill>
                  <a:schemeClr val="tx1"/>
                </a:solidFill>
              </a:rPr>
              <a:t>д</a:t>
            </a:r>
            <a:r>
              <a:rPr lang="ru-RU" sz="1900" dirty="0" smtClean="0">
                <a:solidFill>
                  <a:schemeClr val="tx1"/>
                </a:solidFill>
              </a:rPr>
              <a:t>/с «Калинка»</a:t>
            </a:r>
            <a:endParaRPr lang="ru-RU" sz="19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9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41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4100" b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4100" b="1" dirty="0" smtClean="0">
                <a:solidFill>
                  <a:srgbClr val="7030A0"/>
                </a:solidFill>
              </a:rPr>
              <a:t>Формирование  речевого дыхания у детей с нарушением речи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7030A0"/>
                </a:solidFill>
              </a:rPr>
              <a:t>Здоровье сберегающая технология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32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rgbClr val="7030A0"/>
              </a:solidFill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                                         </a:t>
            </a:r>
            <a:r>
              <a:rPr lang="ru-RU" sz="18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Учитель-логопед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Воронина С.В</a:t>
            </a:r>
            <a:r>
              <a:rPr lang="ru-RU" sz="2200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.</a:t>
            </a:r>
            <a:endParaRPr lang="ru-RU" sz="2200" dirty="0" smtClean="0">
              <a:solidFill>
                <a:srgbClr val="7030A0"/>
              </a:solidFill>
              <a:latin typeface="Arial Unicode MS"/>
              <a:ea typeface="Arial Unicode MS"/>
              <a:cs typeface="Arial Unicode MS"/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8" name="Picture 4" descr="25-1-"/>
          <p:cNvPicPr>
            <a:picLocks noChangeAspect="1" noChangeArrowheads="1"/>
          </p:cNvPicPr>
          <p:nvPr/>
        </p:nvPicPr>
        <p:blipFill>
          <a:blip r:embed="rId2"/>
          <a:srcRect l="7559" r="7559"/>
          <a:stretch>
            <a:fillRect/>
          </a:stretch>
        </p:blipFill>
        <p:spPr bwMode="auto">
          <a:xfrm>
            <a:off x="357158" y="4000504"/>
            <a:ext cx="4037012" cy="247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1"/>
          <p:cNvSpPr>
            <a:spLocks noGrp="1"/>
          </p:cNvSpPr>
          <p:nvPr>
            <p:ph idx="1"/>
          </p:nvPr>
        </p:nvSpPr>
        <p:spPr>
          <a:xfrm>
            <a:off x="871538" y="836613"/>
            <a:ext cx="7408862" cy="528955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endParaRPr lang="ru-RU" sz="2000" dirty="0" smtClean="0">
              <a:solidFill>
                <a:srgbClr val="7030A0"/>
              </a:solidFill>
            </a:endParaRP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sz="3000" b="1" i="1" dirty="0" smtClean="0">
                <a:solidFill>
                  <a:srgbClr val="7030A0"/>
                </a:solidFill>
              </a:rPr>
              <a:t>Основа любого звука - это дыхание.</a:t>
            </a:r>
          </a:p>
          <a:p>
            <a:pPr algn="ctr" eaLnBrk="1" hangingPunct="1">
              <a:lnSpc>
                <a:spcPct val="80000"/>
              </a:lnSpc>
              <a:buFont typeface="Symbol" pitchFamily="18" charset="2"/>
              <a:buNone/>
            </a:pPr>
            <a:endParaRPr lang="ru-RU" b="1" i="1" dirty="0" smtClean="0">
              <a:solidFill>
                <a:srgbClr val="7030A0"/>
              </a:solidFill>
            </a:endParaRP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Голос – это озвученное дыхание. 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Звуки речи образуются при  определённом положении артикуляционных органов, но при  условии, что через  них должна проходить струя воздуха, идущая из легких.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Струя воздуха предназначена прежде всего для дыхания, значит ребенок должен научиться одновременно и дышать, и говорить.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ru-RU" dirty="0" smtClean="0"/>
              <a:t>         В норме, у ребенка параллельно с развитием речи вырабатывается правильное речевое дыхание.</a:t>
            </a:r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Актуальность проблемы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dirty="0" smtClean="0"/>
              <a:t>                                                 </a:t>
            </a:r>
            <a:r>
              <a:rPr lang="ru-RU" sz="2400" b="1" dirty="0" smtClean="0"/>
              <a:t>      </a:t>
            </a:r>
            <a:r>
              <a:rPr lang="ru-RU" sz="2400" dirty="0" smtClean="0"/>
              <a:t>               </a:t>
            </a:r>
            <a:r>
              <a:rPr lang="ru-RU" sz="2400" i="1" dirty="0" smtClean="0"/>
              <a:t>«Дыхание – основа                              жизни.</a:t>
            </a:r>
          </a:p>
          <a:p>
            <a:pPr marL="0" indent="0" algn="r">
              <a:buNone/>
            </a:pPr>
            <a:r>
              <a:rPr lang="ru-RU" sz="2400" i="1" dirty="0" smtClean="0"/>
              <a:t>Правильное дыхание – </a:t>
            </a:r>
          </a:p>
          <a:p>
            <a:pPr marL="0" indent="0" algn="r">
              <a:buNone/>
            </a:pPr>
            <a:r>
              <a:rPr lang="ru-RU" sz="2400" i="1" dirty="0" smtClean="0"/>
              <a:t>основа здоровья и долголетия».</a:t>
            </a:r>
          </a:p>
          <a:p>
            <a:pPr marL="0" indent="0" algn="r">
              <a:buNone/>
            </a:pPr>
            <a:r>
              <a:rPr lang="ru-RU" sz="2400" i="1" dirty="0" smtClean="0"/>
              <a:t> К.С. Станиславский</a:t>
            </a:r>
          </a:p>
          <a:p>
            <a:pPr marL="0" indent="0">
              <a:buNone/>
            </a:pPr>
            <a:r>
              <a:rPr lang="ru-RU" sz="3600" b="1" dirty="0" smtClean="0"/>
              <a:t>   </a:t>
            </a:r>
            <a:r>
              <a:rPr lang="ru-RU" sz="2800" dirty="0" smtClean="0"/>
              <a:t>У детей дошкольного возраста речевое дыхание несовершенно. Дети не умеют рационально использовать вдох и выдох, что отрицательно влияет на развитие речи детей. Дети, имеющие ослабленный вдох и выдох, как правило, говорят тихо, затрудняются в произношении длинных фраз и не договаривают слова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картинки дыхание\дых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179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2066" y="1500174"/>
            <a:ext cx="3629182" cy="3524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Формирование правильного ротового выдоха</a:t>
            </a:r>
            <a:endParaRPr lang="ru-RU" dirty="0"/>
          </a:p>
        </p:txBody>
      </p:sp>
      <p:pic>
        <p:nvPicPr>
          <p:cNvPr id="1026" name="Picture 2" descr="C:\Users\джон админ\Documents\вдохjpg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85720" y="3071810"/>
            <a:ext cx="3936031" cy="2811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260350"/>
            <a:ext cx="8713787" cy="5865813"/>
          </a:xfrm>
        </p:spPr>
        <p:txBody>
          <a:bodyPr rtlCol="0"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marL="274320" indent="-274320">
              <a:buNone/>
              <a:defRPr/>
            </a:pPr>
            <a:r>
              <a:rPr lang="ru-RU" sz="3600" dirty="0"/>
              <a:t>Речь и дыхание непрерывно взаимосвязаны между собой. </a:t>
            </a:r>
            <a:endParaRPr lang="ru-RU" sz="3600" dirty="0" smtClean="0"/>
          </a:p>
          <a:p>
            <a:pPr marL="274320" indent="-274320">
              <a:buNone/>
              <a:defRPr/>
            </a:pPr>
            <a:r>
              <a:rPr lang="ru-RU" sz="3600" dirty="0" smtClean="0">
                <a:solidFill>
                  <a:srgbClr val="6600FF"/>
                </a:solidFill>
              </a:rPr>
              <a:t>Речевое </a:t>
            </a:r>
            <a:r>
              <a:rPr lang="ru-RU" sz="3600" dirty="0">
                <a:solidFill>
                  <a:srgbClr val="6600FF"/>
                </a:solidFill>
              </a:rPr>
              <a:t>дыхание</a:t>
            </a:r>
            <a:r>
              <a:rPr lang="ru-RU" sz="3600" dirty="0"/>
              <a:t> – это правильное сочетание вдоха и выдоха во время произнесения звуков, слов, фраз</a:t>
            </a:r>
            <a:r>
              <a:rPr lang="ru-RU" sz="3600" dirty="0" smtClean="0"/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i="1" u="sng" dirty="0" smtClean="0"/>
              <a:t>Правильное речевое дыхание обеспечивает: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3600" b="1" i="1" u="sng" dirty="0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0000"/>
                </a:solidFill>
              </a:rPr>
              <a:t>нормальное звукообразование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0000"/>
                </a:solidFill>
              </a:rPr>
              <a:t>правильное произнесение слов, фраз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0000"/>
                </a:solidFill>
              </a:rPr>
              <a:t>создает условия для поддержания нормальной громкости речи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0000"/>
                </a:solidFill>
              </a:rPr>
              <a:t>четкое соблюдение пауз 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000000"/>
                </a:solidFill>
              </a:rPr>
              <a:t>сохранение плавности речи и интонационной выразительности </a:t>
            </a:r>
          </a:p>
          <a:p>
            <a:pPr marL="274320" indent="-274320">
              <a:buNone/>
              <a:defRPr/>
            </a:pPr>
            <a:endParaRPr lang="ru-RU" sz="36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250825" y="260350"/>
            <a:ext cx="8642350" cy="5865813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Параметры правильного ротового выдоха</a:t>
            </a:r>
            <a:endParaRPr lang="ru-RU" b="1" i="1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defRPr/>
            </a:pPr>
            <a:endParaRPr lang="ru-RU" b="1" i="1" dirty="0" smtClean="0">
              <a:solidFill>
                <a:srgbClr val="7030A0"/>
              </a:solidFill>
            </a:endParaRP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выдоху предшествует сильный вдох через нос – «набираем полную грудь воздуха»;</a:t>
            </a: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выдох происходит плавно, а не толчками;</a:t>
            </a: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во время выдоха губы складываются трубочкой, не следует сжимать губы, надувать щеки;</a:t>
            </a: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во время выдоха воздух выходит через рот, нельзя допускать выдоха через нос;</a:t>
            </a: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выдыхать следует, пока не закончится воздух;</a:t>
            </a:r>
          </a:p>
          <a:p>
            <a:pPr marL="274320" indent="-274320">
              <a:buFont typeface="Wingdings" panose="05000000000000000000" pitchFamily="2" charset="2"/>
              <a:buChar char="v"/>
              <a:defRPr/>
            </a:pPr>
            <a:r>
              <a:rPr lang="ru-RU" sz="3000" dirty="0"/>
              <a:t>во время пения или разговора нельзя добирать воздух при помощи частых коротких вдохов</a:t>
            </a:r>
            <a:r>
              <a:rPr lang="ru-RU" b="1" dirty="0"/>
              <a:t>. 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3684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Игры на развитие речевого дыхания</a:t>
            </a:r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endParaRPr lang="ru-RU" sz="2400" dirty="0" smtClean="0"/>
          </a:p>
        </p:txBody>
      </p:sp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508637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73E87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73E87"/>
                </a:solidFill>
              </a:rPr>
              <a:t/>
            </a:r>
            <a:br>
              <a:rPr lang="ru-RU" b="1" dirty="0" smtClean="0">
                <a:solidFill>
                  <a:srgbClr val="073E87"/>
                </a:solidFill>
              </a:rPr>
            </a:br>
            <a:endParaRPr lang="ru-RU" dirty="0" smtClean="0"/>
          </a:p>
        </p:txBody>
      </p:sp>
      <p:pic>
        <p:nvPicPr>
          <p:cNvPr id="5" name="Picture 2" descr="i?id=e90863cfd81ad737e55fec925a88cec9&amp;n=33&amp;h=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4348" y="1785926"/>
            <a:ext cx="2162175" cy="1619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f7f9ac4bc8e9a4831febab695448baa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71612"/>
            <a:ext cx="2354262" cy="1766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posobija-po-razvitiju-diafragmalnog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071942"/>
            <a:ext cx="2192337" cy="256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74dc0bbe96d1ff3538a7cac782c0f55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071942"/>
            <a:ext cx="2413000" cy="181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2910" y="3714752"/>
            <a:ext cx="2000263" cy="2784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джон админ\Documents\94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1571612"/>
            <a:ext cx="2643206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sz="2400" b="1" i="1" dirty="0" smtClean="0">
                <a:solidFill>
                  <a:schemeClr val="tx2"/>
                </a:solidFill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endParaRPr lang="ru-RU" sz="2400" dirty="0" smtClean="0"/>
          </a:p>
        </p:txBody>
      </p:sp>
      <p:pic>
        <p:nvPicPr>
          <p:cNvPr id="2050" name="Picture 2" descr="C:\Users\джон админ\Pictures\2020-11-26 четверг\четверг 9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3333773" cy="2500330"/>
          </a:xfrm>
          <a:prstGeom prst="rect">
            <a:avLst/>
          </a:prstGeom>
          <a:noFill/>
        </p:spPr>
      </p:pic>
      <p:pic>
        <p:nvPicPr>
          <p:cNvPr id="2052" name="Picture 4" descr="C:\Users\джон админ\Pictures\2020-11-26 четверг\четверг 95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-6929518" y="-5643626"/>
            <a:ext cx="2072640" cy="1554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714356"/>
            <a:ext cx="29368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7224" y="3571876"/>
            <a:ext cx="2378051" cy="284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29256" y="3643314"/>
            <a:ext cx="2500330" cy="2875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b="1" i="1" dirty="0" smtClean="0">
                <a:solidFill>
                  <a:srgbClr val="7030A0"/>
                </a:solidFill>
              </a:rPr>
              <a:t>Эффективность технологии</a:t>
            </a:r>
            <a:endParaRPr lang="ru-RU" sz="2400" b="1" i="1" dirty="0" smtClean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Практика показывает, что применение данной технологии в работе с детьми с нарушениями речи, является частью коррекционного процесса по преодолению нарушений звукопроизношения и способствует общему звучанию речи.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Влияние правильного дыхания на организм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</a:rPr>
              <a:t>Правильная речь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</a:rPr>
              <a:t>Хорошая память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</a:rPr>
              <a:t>Крепкий сон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</a:rPr>
              <a:t>Красивый голос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2283</TotalTime>
  <Words>353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Актуальность проблемы</vt:lpstr>
      <vt:lpstr>Формирование правильного ротового выдоха</vt:lpstr>
      <vt:lpstr>Слайд 5</vt:lpstr>
      <vt:lpstr>Слайд 6</vt:lpstr>
      <vt:lpstr> Игры на развитие речевого дыхания </vt:lpstr>
      <vt:lpstr> </vt:lpstr>
      <vt:lpstr>Эффективность технологии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п4</dc:creator>
  <cp:lastModifiedBy>джон админ</cp:lastModifiedBy>
  <cp:revision>157</cp:revision>
  <dcterms:created xsi:type="dcterms:W3CDTF">2015-02-03T16:55:48Z</dcterms:created>
  <dcterms:modified xsi:type="dcterms:W3CDTF">2020-12-12T11:39:25Z</dcterms:modified>
</cp:coreProperties>
</file>