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0585"/>
    <a:srgbClr val="6F2D57"/>
    <a:srgbClr val="446045"/>
    <a:srgbClr val="63376D"/>
    <a:srgbClr val="05059F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78" d="100"/>
          <a:sy n="78" d="100"/>
        </p:scale>
        <p:origin x="1013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6CE8D452-A9E0-49A7-AC4F-485A79060926}"/>
              </a:ext>
            </a:extLst>
          </p:cNvPr>
          <p:cNvSpPr>
            <a:spLocks noChangeArrowheads="1"/>
          </p:cNvSpPr>
          <p:nvPr/>
        </p:nvSpPr>
        <p:spPr bwMode="hidden">
          <a:xfrm>
            <a:off x="228600" y="3200400"/>
            <a:ext cx="8763000" cy="134143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5BB9C7F8-00AF-4390-8029-72C07F4E7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00" t="-1314" r="-2" b="-36961"/>
          <a:stretch>
            <a:fillRect/>
          </a:stretch>
        </p:blipFill>
        <p:spPr bwMode="auto">
          <a:xfrm>
            <a:off x="533400" y="3200400"/>
            <a:ext cx="8458200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28042512-CEB2-46DC-B9F5-1C48C3AAEFF0}"/>
              </a:ext>
            </a:extLst>
          </p:cNvPr>
          <p:cNvSpPr>
            <a:spLocks noChangeArrowheads="1"/>
          </p:cNvSpPr>
          <p:nvPr/>
        </p:nvSpPr>
        <p:spPr bwMode="hidden">
          <a:xfrm>
            <a:off x="795338" y="2895600"/>
            <a:ext cx="304800" cy="990600"/>
          </a:xfrm>
          <a:prstGeom prst="rect">
            <a:avLst/>
          </a:prstGeom>
          <a:solidFill>
            <a:schemeClr val="accent2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143000" y="1981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38350" y="4351338"/>
            <a:ext cx="6400800" cy="1371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A95B6040-7FCF-4C33-ADFF-D49E70B869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4A83DA5F-A727-4788-A191-ED9D7CA322D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63C8CA24-94A7-4301-BBDD-E44B1FC266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 sz="1400" smtClean="0"/>
            </a:lvl1pPr>
          </a:lstStyle>
          <a:p>
            <a:pPr>
              <a:defRPr/>
            </a:pPr>
            <a:fld id="{54DF4968-CDC6-49A7-8DAC-82CECCBD48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2208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6BCC4FBD-7920-42DA-BD39-74DAF637AD2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D13AEDD9-DA64-41B3-B862-2F0E630AAE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F56B129-32FC-4094-977C-7CF671055EE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4B647-19AD-4923-AF68-057747D827EC}" type="slidenum">
              <a:rPr lang="ru-RU" altLang="ru-RU"/>
              <a:pPr>
                <a:defRPr/>
              </a:pPr>
              <a:t>‹#›</a:t>
            </a:fld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4055478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96100" y="838200"/>
            <a:ext cx="1943100" cy="53784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838200"/>
            <a:ext cx="5676900" cy="5378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E2B31531-59EC-49E0-B51F-5F8ABEF068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CA863322-C9BF-42C6-ABC9-CCEE43C991C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FDFA5C56-E934-47C1-8F5B-91E0557F56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6688E-185E-4A93-B578-74DB77924D3B}" type="slidenum">
              <a:rPr lang="ru-RU" altLang="ru-RU"/>
              <a:pPr>
                <a:defRPr/>
              </a:pPr>
              <a:t>‹#›</a:t>
            </a:fld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2713100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B2C3891B-E67A-4B59-9E15-794523A094F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3095209C-9A3F-4983-BBA2-CED94163973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D0D8D6A2-8524-4649-B1ED-978C034841E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218A9-344C-4A55-B361-A3EFBDE640A1}" type="slidenum">
              <a:rPr lang="ru-RU" altLang="ru-RU"/>
              <a:pPr>
                <a:defRPr/>
              </a:pPr>
              <a:t>‹#›</a:t>
            </a:fld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2630440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B6A69322-5EF1-45F1-B65F-2C56C2BE898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BD610F3E-30C2-4D83-951A-322DF6966F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33E3D875-ACBD-47B6-B948-90962C7C78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4B1D1-E2BA-4BF3-B055-A0F6196DDA8A}" type="slidenum">
              <a:rPr lang="ru-RU" altLang="ru-RU"/>
              <a:pPr>
                <a:defRPr/>
              </a:pPr>
              <a:t>‹#›</a:t>
            </a:fld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2499140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9200" y="2101850"/>
            <a:ext cx="38100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845877F-2BFC-460C-9984-ACF9B8FF130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C4804EEE-22C7-4FF8-A479-BF2E42B0E87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02C6622C-CC53-4D74-9BE7-7159F429E1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165F0-7C9E-4571-BCCF-788C03F3B68C}" type="slidenum">
              <a:rPr lang="ru-RU" altLang="ru-RU"/>
              <a:pPr>
                <a:defRPr/>
              </a:pPr>
              <a:t>‹#›</a:t>
            </a:fld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3079943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788E689D-225C-4AA8-A048-E5458A2C49C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1AEB7451-D9CA-40A5-8BAA-3A8965039C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D65374DA-E312-4309-BB73-6086D632BC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DF9BA-74A5-4CF6-A437-1B0F697B9127}" type="slidenum">
              <a:rPr lang="ru-RU" altLang="ru-RU"/>
              <a:pPr>
                <a:defRPr/>
              </a:pPr>
              <a:t>‹#›</a:t>
            </a:fld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3866987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D180047C-4C4D-4D79-9955-1713058F690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191F473F-464D-433D-8A9A-5E8C594CA53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89A25A6B-A1A6-4B54-A677-1DF2584BB83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D59AC-9075-4D94-BCA8-C2B2907FA3FB}" type="slidenum">
              <a:rPr lang="ru-RU" altLang="ru-RU"/>
              <a:pPr>
                <a:defRPr/>
              </a:pPr>
              <a:t>‹#›</a:t>
            </a:fld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1586072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A09149D3-A839-4B64-936B-EEBB991759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F34546D8-F509-4BB5-A6EF-3C48F4CB0B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4E80C2CE-A4B5-4D3D-815F-E4A17B5363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CB97F-152F-4582-BF57-003FD4331781}" type="slidenum">
              <a:rPr lang="ru-RU" altLang="ru-RU"/>
              <a:pPr>
                <a:defRPr/>
              </a:pPr>
              <a:t>‹#›</a:t>
            </a:fld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274612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E28C317-7BCE-4E4F-BE2B-126991DEC8B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C3DF813D-EEA7-4467-B85D-2F9966D9EF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6E6DA1AB-11F4-4E76-A887-6812031931E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07F28-84C4-4062-B245-055F5FB6D9ED}" type="slidenum">
              <a:rPr lang="ru-RU" altLang="ru-RU"/>
              <a:pPr>
                <a:defRPr/>
              </a:pPr>
              <a:t>‹#›</a:t>
            </a:fld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51245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57DF52E-2B15-4D2D-96C8-1DE988EE30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6FC4E06E-D897-4B43-B70D-EB08EF064D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E987D5B0-E846-442F-897B-F79F2380858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D692E-9098-426E-8A6A-6826BA6FDE1F}" type="slidenum">
              <a:rPr lang="ru-RU" altLang="ru-RU"/>
              <a:pPr>
                <a:defRPr/>
              </a:pPr>
              <a:t>‹#›</a:t>
            </a:fld>
            <a:endParaRPr lang="ru-RU" altLang="ru-RU" sz="1400"/>
          </a:p>
        </p:txBody>
      </p:sp>
    </p:spTree>
    <p:extLst>
      <p:ext uri="{BB962C8B-B14F-4D97-AF65-F5344CB8AC3E}">
        <p14:creationId xmlns:p14="http://schemas.microsoft.com/office/powerpoint/2010/main" val="391404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99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95394F8-E691-4B19-93FE-EE5DA766C36F}"/>
              </a:ext>
            </a:extLst>
          </p:cNvPr>
          <p:cNvSpPr>
            <a:spLocks noChangeArrowheads="1"/>
          </p:cNvSpPr>
          <p:nvPr/>
        </p:nvSpPr>
        <p:spPr bwMode="hidden">
          <a:xfrm>
            <a:off x="152400" y="0"/>
            <a:ext cx="1447800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74567DE3-EF20-44AB-9B71-0376EDBD82CB}"/>
              </a:ext>
            </a:extLst>
          </p:cNvPr>
          <p:cNvSpPr>
            <a:spLocks noChangeArrowheads="1"/>
          </p:cNvSpPr>
          <p:nvPr/>
        </p:nvSpPr>
        <p:spPr bwMode="hidden">
          <a:xfrm>
            <a:off x="1676400" y="0"/>
            <a:ext cx="7467600" cy="12192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72EA886-E1FF-4DDC-B8A8-DCCAE5CC8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0"/>
            <a:ext cx="1219200" cy="762000"/>
          </a:xfrm>
          <a:prstGeom prst="rect">
            <a:avLst/>
          </a:prstGeom>
          <a:blipFill dpi="0" rotWithShape="0">
            <a:blip r:embed="rId1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4953FF8-212C-48CA-87D1-E2825518E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457200" cy="6858000"/>
          </a:xfrm>
          <a:prstGeom prst="rect">
            <a:avLst/>
          </a:prstGeom>
          <a:blipFill dpi="0" rotWithShape="0">
            <a:blip r:embed="rId1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B17D794E-379E-40B5-B4B4-7D5A35221E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838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FFC7520D-E1A4-4DDC-951F-7CC2DD695FA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4135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80" name="Rectangle 8">
            <a:extLst>
              <a:ext uri="{FF2B5EF4-FFF2-40B4-BE49-F238E27FC236}">
                <a16:creationId xmlns:a16="http://schemas.microsoft.com/office/drawing/2014/main" id="{EE71D4DA-02C3-4E0C-BD7E-8757B7AE692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4135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pic>
        <p:nvPicPr>
          <p:cNvPr id="1033" name="Picture 9">
            <a:extLst>
              <a:ext uri="{FF2B5EF4-FFF2-40B4-BE49-F238E27FC236}">
                <a16:creationId xmlns:a16="http://schemas.microsoft.com/office/drawing/2014/main" id="{29C203A1-A267-42F7-9B55-5517620DA0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0"/>
            <a:ext cx="7915275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Rectangle 10">
            <a:extLst>
              <a:ext uri="{FF2B5EF4-FFF2-40B4-BE49-F238E27FC236}">
                <a16:creationId xmlns:a16="http://schemas.microsoft.com/office/drawing/2014/main" id="{0A751F50-CB38-4CB8-878E-1E611A91D2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57200"/>
            <a:ext cx="2514600" cy="304800"/>
          </a:xfrm>
          <a:prstGeom prst="rect">
            <a:avLst/>
          </a:prstGeom>
          <a:solidFill>
            <a:schemeClr val="accent2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/>
          </a:p>
        </p:txBody>
      </p:sp>
      <p:sp>
        <p:nvSpPr>
          <p:cNvPr id="3083" name="Rectangle 11">
            <a:extLst>
              <a:ext uri="{FF2B5EF4-FFF2-40B4-BE49-F238E27FC236}">
                <a16:creationId xmlns:a16="http://schemas.microsoft.com/office/drawing/2014/main" id="{2EFD9477-0AAB-48A1-B577-05BD8CF2EED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413500"/>
            <a:ext cx="9144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558FE85-85A8-43E8-A61E-1247216932CA}" type="slidenum">
              <a:rPr lang="ru-RU" altLang="ru-RU"/>
              <a:pPr>
                <a:defRPr/>
              </a:pPr>
              <a:t>‹#›</a:t>
            </a:fld>
            <a:endParaRPr lang="ru-RU" altLang="ru-RU" sz="1400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280C907A-0D3B-4689-8B44-3F68C46AF13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10185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7113" indent="-4556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0013" indent="-228600" algn="l" rtl="0" eaLnBrk="0" fontAlgn="base" hangingPunct="0"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12913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7A26C5B7-347E-49F0-AE89-D85149C1FC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534400" cy="762000"/>
          </a:xfrm>
        </p:spPr>
        <p:txBody>
          <a:bodyPr/>
          <a:lstStyle/>
          <a:p>
            <a:pPr eaLnBrk="1" hangingPunct="1"/>
            <a:r>
              <a:rPr lang="ru-RU" altLang="ru-RU"/>
              <a:t>Конкурентноспособная личность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C31A9089-936F-48D2-B383-CBC6651614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534400" cy="5257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ru-RU" altLang="ru-RU" sz="2400" b="1">
                <a:solidFill>
                  <a:srgbClr val="FF0000"/>
                </a:solidFill>
              </a:rPr>
              <a:t>Способная самостоятельно, результативно и нравственно решать общественные и личные (профессиональные и непрофессиональные) проблемы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altLang="ru-RU" sz="2400" b="1">
                <a:solidFill>
                  <a:srgbClr val="05059F"/>
                </a:solidFill>
              </a:rPr>
              <a:t>Это личность, которая обладает такими качествами, как социальная ответственность, адекватное восприятие и мобильное реагирование на новые факторы, самостоятельность и оперативность в принятии решения, готовность к демократическому общению, социально-активному действию, включая защиту своих прав, способность быстро адаптироваться к новым условиям 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>
                <a:solidFill>
                  <a:srgbClr val="00B050"/>
                </a:solidFill>
              </a:rPr>
              <a:t>Личность с высоким уровнем развития компетентности, работоспособности, с выраженным доминирующим процессом самореализации и самосовершенствования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400" b="1">
              <a:solidFill>
                <a:srgbClr val="44604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8F096C5-F480-432C-9BF1-40D14B132EB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685800"/>
            <a:ext cx="7010400" cy="609600"/>
          </a:xfrm>
        </p:spPr>
        <p:txBody>
          <a:bodyPr/>
          <a:lstStyle/>
          <a:p>
            <a:pPr eaLnBrk="1" hangingPunct="1"/>
            <a:r>
              <a:rPr lang="ru-RU" altLang="ru-RU">
                <a:cs typeface="Times New Roman" panose="02020603050405020304" pitchFamily="18" charset="0"/>
              </a:rPr>
              <a:t>Социальная компетентность</a:t>
            </a:r>
            <a:r>
              <a:rPr lang="ru-RU" altLang="ru-RU"/>
              <a:t> 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240443B2-9A30-4D6B-9C2B-6CF22C6EC5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578850" cy="5334000"/>
          </a:xfrm>
        </p:spPr>
        <p:txBody>
          <a:bodyPr/>
          <a:lstStyle/>
          <a:p>
            <a:pPr eaLnBrk="1" hangingPunct="1"/>
            <a:r>
              <a:rPr lang="ru-RU" altLang="ru-RU" sz="2800" b="1">
                <a:solidFill>
                  <a:srgbClr val="05059F"/>
                </a:solidFill>
                <a:cs typeface="Times New Roman" panose="02020603050405020304" pitchFamily="18" charset="0"/>
              </a:rPr>
              <a:t>познание особенностей конструктивного взаимодействия с различными группами людей;</a:t>
            </a:r>
            <a:endParaRPr lang="ru-RU" altLang="ru-RU" sz="2800" b="1">
              <a:solidFill>
                <a:srgbClr val="05059F"/>
              </a:solidFill>
            </a:endParaRPr>
          </a:p>
          <a:p>
            <a:pPr eaLnBrk="1" hangingPunct="1"/>
            <a:r>
              <a:rPr lang="ru-RU" altLang="ru-RU" sz="2800" b="1">
                <a:solidFill>
                  <a:srgbClr val="9F0585"/>
                </a:solidFill>
                <a:cs typeface="Times New Roman" panose="02020603050405020304" pitchFamily="18" charset="0"/>
              </a:rPr>
              <a:t>познание процессов раскрытия организаторских и лидерских качеств;</a:t>
            </a:r>
          </a:p>
          <a:p>
            <a:pPr eaLnBrk="1" hangingPunct="1"/>
            <a:r>
              <a:rPr lang="ru-RU" altLang="ru-RU" sz="2800" b="1">
                <a:solidFill>
                  <a:schemeClr val="tx2"/>
                </a:solidFill>
                <a:cs typeface="Times New Roman" panose="02020603050405020304" pitchFamily="18" charset="0"/>
              </a:rPr>
              <a:t>способность к осознанному самоограничению в постановке и реализации определенных значимых целе</a:t>
            </a:r>
            <a:r>
              <a:rPr lang="ru-RU" altLang="ru-RU" sz="2800" b="1">
                <a:solidFill>
                  <a:schemeClr val="tx2"/>
                </a:solidFill>
              </a:rPr>
              <a:t>й;</a:t>
            </a:r>
          </a:p>
          <a:p>
            <a:pPr eaLnBrk="1" hangingPunct="1"/>
            <a:r>
              <a:rPr lang="ru-RU" altLang="ru-RU" sz="2800" b="1">
                <a:solidFill>
                  <a:srgbClr val="446045"/>
                </a:solidFill>
                <a:cs typeface="Times New Roman" panose="02020603050405020304" pitchFamily="18" charset="0"/>
              </a:rPr>
              <a:t>включенность в широкую социальную систему контактов, активность в формировании нового социального пространства</a:t>
            </a:r>
            <a:r>
              <a:rPr lang="ru-RU" altLang="ru-RU" sz="2800" b="1">
                <a:solidFill>
                  <a:srgbClr val="446045"/>
                </a:solidFill>
              </a:rPr>
              <a:t> 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AFD1A5D5-9467-4EE3-B8B3-52913D022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527675"/>
            <a:ext cx="1763712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620962DE-1F04-4AEC-9CDD-842C15338B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686800" cy="533400"/>
          </a:xfrm>
        </p:spPr>
        <p:txBody>
          <a:bodyPr/>
          <a:lstStyle/>
          <a:p>
            <a:pPr eaLnBrk="1" hangingPunct="1"/>
            <a:r>
              <a:rPr lang="ru-RU" altLang="ru-RU" sz="4200" b="1">
                <a:cs typeface="Times New Roman" panose="02020603050405020304" pitchFamily="18" charset="0"/>
              </a:rPr>
              <a:t>Психологическая компетентность</a:t>
            </a:r>
            <a:r>
              <a:rPr lang="ru-RU" altLang="ru-RU"/>
              <a:t> 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2B9BDFDF-ED69-42E9-9B6D-46686E16F5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153400" cy="3352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800">
                <a:solidFill>
                  <a:srgbClr val="6F2D57"/>
                </a:solidFill>
                <a:cs typeface="Times New Roman" panose="02020603050405020304" pitchFamily="18" charset="0"/>
              </a:rPr>
              <a:t>способность определять собственные ресурсы для достижения целей;</a:t>
            </a:r>
            <a:endParaRPr lang="ru-RU" altLang="ru-RU" sz="2800">
              <a:solidFill>
                <a:srgbClr val="6F2D57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altLang="ru-RU" sz="2800">
              <a:solidFill>
                <a:srgbClr val="6F2D57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800">
              <a:solidFill>
                <a:srgbClr val="6F2D57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>
                <a:solidFill>
                  <a:srgbClr val="05059F"/>
                </a:solidFill>
                <a:cs typeface="Times New Roman" panose="02020603050405020304" pitchFamily="18" charset="0"/>
              </a:rPr>
              <a:t>стремление к формированию устойчивой положительной «Я» -концепции;</a:t>
            </a:r>
            <a:endParaRPr lang="ru-RU" altLang="ru-RU" sz="2800">
              <a:solidFill>
                <a:srgbClr val="05059F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ru-RU" altLang="ru-RU" sz="2800">
              <a:solidFill>
                <a:srgbClr val="05059F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800">
              <a:solidFill>
                <a:srgbClr val="05059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>
                <a:solidFill>
                  <a:srgbClr val="446045"/>
                </a:solidFill>
                <a:cs typeface="Times New Roman" panose="02020603050405020304" pitchFamily="18" charset="0"/>
              </a:rPr>
              <a:t>способность к смене гипотезы, стратегии в процессе решения жизненной задачи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sz="2800"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altLang="ru-RU" sz="2800"/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DBC48312-C3B3-4683-B8C9-513B518031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676400"/>
            <a:ext cx="1227138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>
            <a:extLst>
              <a:ext uri="{FF2B5EF4-FFF2-40B4-BE49-F238E27FC236}">
                <a16:creationId xmlns:a16="http://schemas.microsoft.com/office/drawing/2014/main" id="{ADA7A818-2E5D-45AE-AB0B-41B27A3D66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550" y="5105400"/>
            <a:ext cx="13144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6C182303-C895-4D3F-BF22-39BB7F4984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505200"/>
            <a:ext cx="1690688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2F801C7-30ED-4247-9EDD-2E5ECD50DBE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8763000" cy="914400"/>
          </a:xfrm>
        </p:spPr>
        <p:txBody>
          <a:bodyPr/>
          <a:lstStyle/>
          <a:p>
            <a:pPr algn="ctr" eaLnBrk="1" hangingPunct="1"/>
            <a:r>
              <a:rPr lang="ru-RU" altLang="ru-RU">
                <a:cs typeface="Times New Roman" panose="02020603050405020304" pitchFamily="18" charset="0"/>
              </a:rPr>
              <a:t>Познавательная компетентно</a:t>
            </a:r>
            <a:r>
              <a:rPr lang="ru-RU" altLang="ru-RU"/>
              <a:t>сть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ED4EC472-AE21-45C5-832D-FCB7553C57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76200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>
                <a:solidFill>
                  <a:srgbClr val="446045"/>
                </a:solidFill>
                <a:cs typeface="Times New Roman" panose="02020603050405020304" pitchFamily="18" charset="0"/>
              </a:rPr>
              <a:t>стремление к наукам, самообразованию, анализу неудач в деятельности;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>
                <a:solidFill>
                  <a:srgbClr val="05059F"/>
                </a:solidFill>
                <a:cs typeface="Times New Roman" panose="02020603050405020304" pitchFamily="18" charset="0"/>
              </a:rPr>
              <a:t>обогащение личностным смыслом как познавательного, так и социального мотива обучения, направленного на широкую систему будущих профессиональных отношений;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>
                <a:solidFill>
                  <a:srgbClr val="63376D"/>
                </a:solidFill>
                <a:cs typeface="Times New Roman" panose="02020603050405020304" pitchFamily="18" charset="0"/>
              </a:rPr>
              <a:t>формирование рациональных способов </a:t>
            </a:r>
            <a:r>
              <a:rPr lang="ru-RU" altLang="ru-RU">
                <a:solidFill>
                  <a:srgbClr val="63376D"/>
                </a:solidFill>
              </a:rPr>
              <a:t>в </a:t>
            </a:r>
            <a:r>
              <a:rPr lang="ru-RU" altLang="ru-RU">
                <a:solidFill>
                  <a:srgbClr val="63376D"/>
                </a:solidFill>
                <a:cs typeface="Times New Roman" panose="02020603050405020304" pitchFamily="18" charset="0"/>
              </a:rPr>
              <a:t>учебной, трудовой, творческой и др. видов деятельност</a:t>
            </a:r>
            <a:r>
              <a:rPr lang="ru-RU" altLang="ru-RU">
                <a:solidFill>
                  <a:srgbClr val="63376D"/>
                </a:solidFill>
              </a:rPr>
              <a:t>и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446AED5A-2D97-4A84-A432-3D32B65584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219200"/>
            <a:ext cx="2057400" cy="190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>
            <a:extLst>
              <a:ext uri="{FF2B5EF4-FFF2-40B4-BE49-F238E27FC236}">
                <a16:creationId xmlns:a16="http://schemas.microsoft.com/office/drawing/2014/main" id="{C9252220-CF3E-4287-9FCA-21C3B0798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076700"/>
            <a:ext cx="23622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utoUpdateAnimBg="0"/>
      <p:bldP spid="1027" grpId="0" build="p" autoUpdateAnimBg="0"/>
    </p:bldLst>
  </p:timing>
</p:sld>
</file>

<file path=ppt/theme/theme1.xml><?xml version="1.0" encoding="utf-8"?>
<a:theme xmlns:a="http://schemas.openxmlformats.org/drawingml/2006/main" name="Природа">
  <a:themeElements>
    <a:clrScheme name="Природа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Природа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Природа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ирода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ирода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Designs\Природа.pot</Template>
  <TotalTime>66</TotalTime>
  <Words>204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Times New Roman</vt:lpstr>
      <vt:lpstr>Arial</vt:lpstr>
      <vt:lpstr>Wingdings</vt:lpstr>
      <vt:lpstr>Calibri</vt:lpstr>
      <vt:lpstr>Природа</vt:lpstr>
      <vt:lpstr>Конкурентноспособная личность</vt:lpstr>
      <vt:lpstr>Социальная компетентность </vt:lpstr>
      <vt:lpstr>Психологическая компетентность </vt:lpstr>
      <vt:lpstr>Познавательная компетентность</vt:lpstr>
    </vt:vector>
  </TitlesOfParts>
  <Company>Пурпейская средняя школа №2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Конкурентноспособная личность</dc:title>
  <dc:creator>Психолог</dc:creator>
  <cp:lastModifiedBy>1</cp:lastModifiedBy>
  <cp:revision>4</cp:revision>
  <dcterms:created xsi:type="dcterms:W3CDTF">2006-01-18T09:52:04Z</dcterms:created>
  <dcterms:modified xsi:type="dcterms:W3CDTF">2021-04-20T06:17:31Z</dcterms:modified>
</cp:coreProperties>
</file>