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58" r:id="rId4"/>
    <p:sldId id="267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2.infourok.ru/uploads/ex/0a15/0002c934-c0619b80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Устный счет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белк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5900" y="4076700"/>
            <a:ext cx="2246313" cy="247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ежик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3890168"/>
            <a:ext cx="295275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https://ds02.infourok.ru/uploads/ex/0a15/0002c934-c0619b80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893" y="2720974"/>
            <a:ext cx="2376488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95250">
              <a:defRPr/>
            </a:pPr>
            <a:r>
              <a:rPr lang="ru-RU" altLang="ja-JP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36 + 20 </a:t>
            </a:r>
            <a:r>
              <a:rPr lang="ru-RU" altLang="ja-JP" sz="4000" dirty="0">
                <a:solidFill>
                  <a:prstClr val="black"/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=</a:t>
            </a:r>
            <a:endParaRPr lang="ru-RU" altLang="ja-JP" sz="3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C:\Users\Связной\Desktop\работа сайт\вспомогательная\2 класс\a260a48759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9824" y="0"/>
            <a:ext cx="1584176" cy="1864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4" descr="ежик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3800" y="4292600"/>
            <a:ext cx="295275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2051720" y="2721113"/>
            <a:ext cx="352784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95250"/>
            <a:r>
              <a:rPr lang="ru-RU" altLang="ja-JP" sz="4000" b="1" dirty="0" smtClean="0">
                <a:solidFill>
                  <a:srgbClr val="FF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(30 </a:t>
            </a:r>
            <a:r>
              <a:rPr lang="ru-RU" altLang="ja-JP" sz="4000" b="1" dirty="0">
                <a:solidFill>
                  <a:srgbClr val="FF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+ </a:t>
            </a:r>
            <a:r>
              <a:rPr lang="ru-RU" altLang="ja-JP" sz="4000" b="1" dirty="0" smtClean="0">
                <a:solidFill>
                  <a:srgbClr val="FF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6) </a:t>
            </a:r>
            <a:r>
              <a:rPr lang="ru-RU" altLang="ja-JP" sz="4000" b="1" dirty="0">
                <a:solidFill>
                  <a:srgbClr val="FF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+ 20 </a:t>
            </a:r>
            <a:r>
              <a:rPr lang="ru-RU" altLang="ja-JP" sz="4000" dirty="0">
                <a:solidFill>
                  <a:srgbClr val="0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=</a:t>
            </a:r>
            <a:endParaRPr lang="ru-RU" altLang="ja-JP" sz="3200" b="1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5292080" y="2717926"/>
            <a:ext cx="32038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ja-JP" sz="4000" b="1" dirty="0" smtClean="0">
                <a:solidFill>
                  <a:srgbClr val="FFFF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(30+20)+6 </a:t>
            </a:r>
            <a:r>
              <a:rPr lang="ru-RU" altLang="ja-JP" sz="4000" dirty="0">
                <a:solidFill>
                  <a:srgbClr val="0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= </a:t>
            </a:r>
            <a:endParaRPr lang="ru-RU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8002662" y="2721113"/>
            <a:ext cx="698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ja-JP" sz="4000" b="1" dirty="0">
                <a:solidFill>
                  <a:srgbClr val="0000FF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56</a:t>
            </a:r>
            <a:endParaRPr lang="ru-RU" dirty="0">
              <a:solidFill>
                <a:srgbClr val="000000"/>
              </a:solidFill>
              <a:latin typeface="Calibri" pitchFamily="34" charset="0"/>
              <a:ea typeface="MS Mincho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/>
      <p:bldP spid="21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ds02.infourok.ru/uploads/ex/0a15/0002c934-c0619b80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018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052736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1) представить число в виде суммы разрядных слагаемых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2636912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2) </a:t>
            </a:r>
            <a:r>
              <a:rPr lang="ru-RU" sz="2400" b="1" u="sng" dirty="0" smtClean="0">
                <a:solidFill>
                  <a:srgbClr val="C00000"/>
                </a:solidFill>
              </a:rPr>
              <a:t>к единицам прибавляем единицы</a:t>
            </a:r>
            <a:r>
              <a:rPr lang="ru-RU" sz="2400" b="1" dirty="0" smtClean="0">
                <a:solidFill>
                  <a:srgbClr val="C00000"/>
                </a:solidFill>
              </a:rPr>
              <a:t> </a:t>
            </a:r>
            <a:endParaRPr lang="ru-RU" sz="2400" dirty="0" smtClean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005064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3) </a:t>
            </a:r>
            <a:r>
              <a:rPr lang="ru-RU" sz="2400" b="1" u="sng" dirty="0" smtClean="0">
                <a:solidFill>
                  <a:srgbClr val="C00000"/>
                </a:solidFill>
              </a:rPr>
              <a:t>к десяткам прибавляем десятки </a:t>
            </a:r>
            <a:endParaRPr lang="ru-RU" sz="2400" b="1" u="sng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60648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Алгоритм решения: 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772816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(</a:t>
            </a:r>
            <a:r>
              <a:rPr lang="ru-RU" sz="2400" b="1" dirty="0" err="1" smtClean="0">
                <a:solidFill>
                  <a:srgbClr val="C00000"/>
                </a:solidFill>
              </a:rPr>
              <a:t>дес</a:t>
            </a:r>
            <a:r>
              <a:rPr lang="ru-RU" sz="2400" b="1" dirty="0" smtClean="0">
                <a:solidFill>
                  <a:srgbClr val="C00000"/>
                </a:solidFill>
              </a:rPr>
              <a:t>. + ед.)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3244334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(ед.  + ед.)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486916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(</a:t>
            </a:r>
            <a:r>
              <a:rPr lang="ru-RU" sz="2400" b="1" dirty="0" err="1" smtClean="0">
                <a:solidFill>
                  <a:srgbClr val="C00000"/>
                </a:solidFill>
              </a:rPr>
              <a:t>дес</a:t>
            </a:r>
            <a:r>
              <a:rPr lang="ru-RU" sz="2400" b="1" dirty="0" smtClean="0">
                <a:solidFill>
                  <a:srgbClr val="C00000"/>
                </a:solidFill>
              </a:rPr>
              <a:t>.  + </a:t>
            </a:r>
            <a:r>
              <a:rPr lang="ru-RU" sz="2400" b="1" dirty="0" err="1" smtClean="0">
                <a:solidFill>
                  <a:srgbClr val="C00000"/>
                </a:solidFill>
              </a:rPr>
              <a:t>дес</a:t>
            </a:r>
            <a:r>
              <a:rPr lang="ru-RU" b="1" dirty="0" smtClean="0">
                <a:solidFill>
                  <a:srgbClr val="C00000"/>
                </a:solidFill>
              </a:rPr>
              <a:t>.)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7506" y="5517232"/>
            <a:ext cx="91515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4) к ед. + полученную сумму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 build="allAtOnce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2.infourok.ru/uploads/ex/0a15/0002c934-c0619b80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018" y="0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285803"/>
              </p:ext>
            </p:extLst>
          </p:nvPr>
        </p:nvGraphicFramePr>
        <p:xfrm>
          <a:off x="514534" y="1234558"/>
          <a:ext cx="8064896" cy="5630416"/>
        </p:xfrm>
        <a:graphic>
          <a:graphicData uri="http://schemas.openxmlformats.org/drawingml/2006/table">
            <a:tbl>
              <a:tblPr/>
              <a:tblGrid>
                <a:gridCol w="8064896"/>
              </a:tblGrid>
              <a:tr h="56304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Шаг 1: представили число в виде суммы разрядных слагаемых</a:t>
                      </a:r>
                      <a:r>
                        <a:rPr lang="ru-RU" sz="36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Шаг 2: зная правило «от перестановки слагаемых сумма не меняется» </a:t>
                      </a:r>
                      <a:r>
                        <a:rPr lang="ru-RU" sz="36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;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Шаг 3: </a:t>
                      </a:r>
                      <a:r>
                        <a:rPr lang="ru-RU" sz="36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дес</a:t>
                      </a:r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. складываем с </a:t>
                      </a:r>
                      <a:r>
                        <a:rPr lang="ru-RU" sz="36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дес</a:t>
                      </a:r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. и ед. складываем с ед</a:t>
                      </a:r>
                      <a:r>
                        <a:rPr lang="ru-RU" sz="36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Шаг 4: читаем ответ.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591355" y="476672"/>
            <a:ext cx="540724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Алгоритм решения: 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2.infourok.ru/uploads/ex/0a15/0002c934-c0619b80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018" y="0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024433"/>
              </p:ext>
            </p:extLst>
          </p:nvPr>
        </p:nvGraphicFramePr>
        <p:xfrm>
          <a:off x="467544" y="1412776"/>
          <a:ext cx="8064896" cy="426720"/>
        </p:xfrm>
        <a:graphic>
          <a:graphicData uri="http://schemas.openxmlformats.org/drawingml/2006/table">
            <a:tbl>
              <a:tblPr/>
              <a:tblGrid>
                <a:gridCol w="8064896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26502" y="1556791"/>
            <a:ext cx="86409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Аня вышила 6 маленьких салфеток и 3 большие. Она подарила маме 2 салфетки. Сколько салфеток осталось у Ани? 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08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2.infourok.ru/uploads/ex/0a15/0002c934-c0619b80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00808"/>
            <a:ext cx="8229600" cy="1143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Умеешь сам - научи другого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белк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5900" y="4076700"/>
            <a:ext cx="2246313" cy="247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ежик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3890168"/>
            <a:ext cx="295275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960467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2.infourok.ru/uploads/ex/0a15/0002c934-c0619b80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270892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7;9; 8; 4; 10; 50; 90;80</a:t>
            </a:r>
            <a:endParaRPr lang="ru-RU" sz="4400" dirty="0"/>
          </a:p>
        </p:txBody>
      </p:sp>
      <p:pic>
        <p:nvPicPr>
          <p:cNvPr id="5" name="Picture 4" descr="ежик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3861048"/>
            <a:ext cx="295275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2.infourok.ru/uploads/ex/0a15/0002c934-c0619b80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57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27110"/>
            <a:ext cx="8229600" cy="576064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        9                        50      </a:t>
            </a:r>
            <a:br>
              <a:rPr lang="ru-RU" b="1" dirty="0" smtClean="0"/>
            </a:br>
            <a:r>
              <a:rPr lang="ru-RU" b="1" dirty="0"/>
              <a:t> </a:t>
            </a:r>
            <a:r>
              <a:rPr lang="ru-RU" b="1" dirty="0" smtClean="0"/>
              <a:t>                8 </a:t>
            </a:r>
            <a:br>
              <a:rPr lang="ru-RU" b="1" dirty="0" smtClean="0"/>
            </a:br>
            <a:r>
              <a:rPr lang="ru-RU" b="1" dirty="0"/>
              <a:t> </a:t>
            </a:r>
            <a:r>
              <a:rPr lang="ru-RU" b="1" dirty="0" smtClean="0"/>
              <a:t>                                         90       4</a:t>
            </a:r>
            <a:br>
              <a:rPr lang="ru-RU" b="1" dirty="0" smtClean="0"/>
            </a:br>
            <a:r>
              <a:rPr lang="ru-RU" b="1" dirty="0"/>
              <a:t> </a:t>
            </a:r>
            <a:r>
              <a:rPr lang="ru-RU" b="1" dirty="0" smtClean="0"/>
              <a:t>                         60</a:t>
            </a:r>
            <a:br>
              <a:rPr lang="ru-RU" b="1" dirty="0" smtClean="0"/>
            </a:br>
            <a:r>
              <a:rPr lang="ru-RU" b="1" dirty="0" smtClean="0"/>
              <a:t>            7</a:t>
            </a:r>
            <a:br>
              <a:rPr lang="ru-RU" b="1" dirty="0" smtClean="0"/>
            </a:br>
            <a:r>
              <a:rPr lang="ru-RU" b="1" dirty="0"/>
              <a:t> </a:t>
            </a:r>
            <a:r>
              <a:rPr lang="ru-RU" b="1" dirty="0" smtClean="0"/>
              <a:t>                                         10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Picture 4" descr="белк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5900" y="4076700"/>
            <a:ext cx="2246313" cy="247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02052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2.infourok.ru/uploads/ex/0a15/0002c934-c0619b80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718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-15889" y="476672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17;  59; 98; 64. </a:t>
            </a:r>
            <a:endParaRPr lang="ru-RU" sz="4400" dirty="0"/>
          </a:p>
        </p:txBody>
      </p:sp>
      <p:pic>
        <p:nvPicPr>
          <p:cNvPr id="4" name="Picture 4" descr="ежик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4010025"/>
            <a:ext cx="295275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99592" y="1556792"/>
            <a:ext cx="25699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17 = 10 + 7 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28310" y="2264678"/>
            <a:ext cx="24545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59 </a:t>
            </a:r>
            <a:r>
              <a:rPr lang="ru-RU" sz="4000" b="1" dirty="0"/>
              <a:t>= </a:t>
            </a:r>
            <a:r>
              <a:rPr lang="ru-RU" sz="4000" b="1" dirty="0" smtClean="0"/>
              <a:t>50 +9 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57452" y="2934325"/>
            <a:ext cx="25699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98 </a:t>
            </a:r>
            <a:r>
              <a:rPr lang="ru-RU" sz="4000" b="1" dirty="0"/>
              <a:t>= </a:t>
            </a:r>
            <a:r>
              <a:rPr lang="ru-RU" sz="4000" b="1" dirty="0" smtClean="0"/>
              <a:t>90 + </a:t>
            </a:r>
            <a:r>
              <a:rPr lang="ru-RU" sz="4000" b="1" dirty="0"/>
              <a:t>8</a:t>
            </a:r>
            <a:r>
              <a:rPr lang="ru-RU" sz="4000" b="1" dirty="0" smtClean="0"/>
              <a:t> 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3642211"/>
            <a:ext cx="25699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64 </a:t>
            </a:r>
            <a:r>
              <a:rPr lang="ru-RU" sz="4000" b="1" dirty="0"/>
              <a:t>= </a:t>
            </a:r>
            <a:r>
              <a:rPr lang="ru-RU" sz="4000" b="1" dirty="0" smtClean="0"/>
              <a:t>60 + 4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ds02.infourok.ru/uploads/ex/0a15/0002c934-c0619b80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632947"/>
            <a:ext cx="7669360" cy="316835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Приёмы сложения</a:t>
            </a:r>
            <a:br>
              <a:rPr lang="ru-RU" sz="5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вида</a:t>
            </a:r>
            <a:r>
              <a:rPr lang="ru-RU" sz="5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:  </a:t>
            </a:r>
            <a:r>
              <a:rPr lang="ru-RU" sz="5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5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36 </a:t>
            </a:r>
            <a:r>
              <a:rPr lang="ru-RU" sz="5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+ </a:t>
            </a:r>
            <a:r>
              <a:rPr lang="ru-RU" sz="5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2,  </a:t>
            </a:r>
            <a:r>
              <a:rPr lang="ru-RU" sz="5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36 + </a:t>
            </a:r>
            <a:r>
              <a:rPr lang="ru-RU" sz="5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20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0482" name="AutoShape 2" descr="http://img-fotki.yandex.ru/get/5813/89635038.569/0_6d565_1d138cb0_XL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6" name="Picture 4" descr="белк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5900" y="4076700"/>
            <a:ext cx="2246313" cy="247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1" descr="солнце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139109"/>
            <a:ext cx="1619250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s://ds02.infourok.ru/uploads/ex/0a15/0002c934-c0619b80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" name="Picture 5" descr="Счетные палочки"/>
          <p:cNvPicPr>
            <a:picLocks noChangeAspect="1" noChangeArrowheads="1"/>
          </p:cNvPicPr>
          <p:nvPr/>
        </p:nvPicPr>
        <p:blipFill>
          <a:blip r:embed="rId3" cstate="print"/>
          <a:srcRect r="2222" b="25120"/>
          <a:stretch>
            <a:fillRect/>
          </a:stretch>
        </p:blipFill>
        <p:spPr bwMode="auto">
          <a:xfrm>
            <a:off x="4427538" y="1196975"/>
            <a:ext cx="2016125" cy="1120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" name="Группа 6"/>
          <p:cNvGrpSpPr>
            <a:grpSpLocks/>
          </p:cNvGrpSpPr>
          <p:nvPr/>
        </p:nvGrpSpPr>
        <p:grpSpPr bwMode="auto">
          <a:xfrm>
            <a:off x="6766719" y="1263734"/>
            <a:ext cx="1152525" cy="1008063"/>
            <a:chOff x="3779912" y="1340768"/>
            <a:chExt cx="2016224" cy="1553642"/>
          </a:xfrm>
        </p:grpSpPr>
        <p:pic>
          <p:nvPicPr>
            <p:cNvPr id="5" name="Picture 4" descr="Счет"/>
            <p:cNvPicPr>
              <a:picLocks noChangeAspect="1" noChangeArrowheads="1"/>
            </p:cNvPicPr>
            <p:nvPr/>
          </p:nvPicPr>
          <p:blipFill>
            <a:blip r:embed="rId4" cstate="print"/>
            <a:srcRect l="38769" t="4790" r="40957" b="53688"/>
            <a:stretch>
              <a:fillRect/>
            </a:stretch>
          </p:blipFill>
          <p:spPr bwMode="auto">
            <a:xfrm>
              <a:off x="3779912" y="1340768"/>
              <a:ext cx="1152526" cy="15536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" name="Picture 4" descr="Счет"/>
            <p:cNvPicPr>
              <a:picLocks noChangeAspect="1" noChangeArrowheads="1"/>
            </p:cNvPicPr>
            <p:nvPr/>
          </p:nvPicPr>
          <p:blipFill>
            <a:blip r:embed="rId4" cstate="print"/>
            <a:srcRect l="41303" t="6551" r="40957" b="53688"/>
            <a:stretch>
              <a:fillRect/>
            </a:stretch>
          </p:blipFill>
          <p:spPr bwMode="auto">
            <a:xfrm>
              <a:off x="4788025" y="1340768"/>
              <a:ext cx="1008111" cy="15536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7" name="Группа 10"/>
          <p:cNvGrpSpPr>
            <a:grpSpLocks/>
          </p:cNvGrpSpPr>
          <p:nvPr/>
        </p:nvGrpSpPr>
        <p:grpSpPr bwMode="auto">
          <a:xfrm>
            <a:off x="7030210" y="4884018"/>
            <a:ext cx="1273175" cy="1296988"/>
            <a:chOff x="5858669" y="2564904"/>
            <a:chExt cx="2136626" cy="2448272"/>
          </a:xfrm>
        </p:grpSpPr>
        <p:pic>
          <p:nvPicPr>
            <p:cNvPr id="8" name="Picture 4" descr="Счет"/>
            <p:cNvPicPr>
              <a:picLocks noChangeAspect="1" noChangeArrowheads="1"/>
            </p:cNvPicPr>
            <p:nvPr/>
          </p:nvPicPr>
          <p:blipFill>
            <a:blip r:embed="rId4" cstate="print"/>
            <a:srcRect l="68519" t="42719"/>
            <a:stretch>
              <a:fillRect/>
            </a:stretch>
          </p:blipFill>
          <p:spPr bwMode="auto">
            <a:xfrm>
              <a:off x="6133073" y="2564904"/>
              <a:ext cx="1862222" cy="243628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" name="Picture 4" descr="Счет"/>
            <p:cNvPicPr>
              <a:picLocks noChangeAspect="1" noChangeArrowheads="1"/>
            </p:cNvPicPr>
            <p:nvPr/>
          </p:nvPicPr>
          <p:blipFill>
            <a:blip r:embed="rId4" cstate="print"/>
            <a:srcRect l="68519" t="42719" r="25547" b="1197"/>
            <a:stretch>
              <a:fillRect/>
            </a:stretch>
          </p:blipFill>
          <p:spPr bwMode="auto">
            <a:xfrm>
              <a:off x="5858669" y="2564904"/>
              <a:ext cx="359656" cy="24482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5" name="Picture 4" descr="Счет"/>
          <p:cNvPicPr>
            <a:picLocks noChangeAspect="1" noChangeArrowheads="1"/>
          </p:cNvPicPr>
          <p:nvPr/>
        </p:nvPicPr>
        <p:blipFill>
          <a:blip r:embed="rId4" cstate="print"/>
          <a:srcRect l="45145" t="6551" r="44064" b="54943"/>
          <a:stretch>
            <a:fillRect/>
          </a:stretch>
        </p:blipFill>
        <p:spPr bwMode="auto">
          <a:xfrm>
            <a:off x="7244522" y="3068960"/>
            <a:ext cx="360363" cy="900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Плюс 15"/>
          <p:cNvSpPr/>
          <p:nvPr/>
        </p:nvSpPr>
        <p:spPr>
          <a:xfrm>
            <a:off x="6069402" y="2420888"/>
            <a:ext cx="720725" cy="792162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" name="Picture 5" descr="Счетные палочки"/>
          <p:cNvPicPr>
            <a:picLocks noChangeAspect="1" noChangeArrowheads="1"/>
          </p:cNvPicPr>
          <p:nvPr/>
        </p:nvPicPr>
        <p:blipFill>
          <a:blip r:embed="rId3" cstate="print"/>
          <a:srcRect r="2222" b="25120"/>
          <a:stretch>
            <a:fillRect/>
          </a:stretch>
        </p:blipFill>
        <p:spPr bwMode="auto">
          <a:xfrm>
            <a:off x="4284663" y="4941168"/>
            <a:ext cx="2232025" cy="1239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Равно 17"/>
          <p:cNvSpPr/>
          <p:nvPr/>
        </p:nvSpPr>
        <p:spPr>
          <a:xfrm>
            <a:off x="6084888" y="4124366"/>
            <a:ext cx="863600" cy="720725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3528" y="1484784"/>
            <a:ext cx="18002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36 + 2</a:t>
            </a:r>
            <a:endParaRPr lang="ru-RU" sz="4400" dirty="0">
              <a:latin typeface="+mn-lt"/>
            </a:endParaRPr>
          </a:p>
        </p:txBody>
      </p:sp>
      <p:pic>
        <p:nvPicPr>
          <p:cNvPr id="21" name="Picture 65" descr="сова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2924175"/>
            <a:ext cx="3671888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https://ds02.infourok.ru/uploads/ex/0a15/0002c934-c0619b80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188" y="2205038"/>
            <a:ext cx="230505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95250">
              <a:defRPr/>
            </a:pPr>
            <a:r>
              <a:rPr lang="ru-RU" altLang="ja-JP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36 + 2 </a:t>
            </a:r>
            <a:r>
              <a:rPr lang="ru-RU" altLang="ja-JP" sz="4000" dirty="0">
                <a:solidFill>
                  <a:prstClr val="black"/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=</a:t>
            </a:r>
            <a:endParaRPr lang="ru-RU" altLang="ja-JP" sz="3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C:\Users\Связной\Desktop\работа сайт\вспомогательная\2 класс\a260a48759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9824" y="0"/>
            <a:ext cx="1584176" cy="1864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4" descr="ежик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3800" y="4292600"/>
            <a:ext cx="295275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2339975" y="2133600"/>
            <a:ext cx="309612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95250"/>
            <a:r>
              <a:rPr lang="ru-RU" altLang="ja-JP" sz="4000" b="1" dirty="0" smtClean="0">
                <a:solidFill>
                  <a:srgbClr val="FF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(30 </a:t>
            </a:r>
            <a:r>
              <a:rPr lang="ru-RU" altLang="ja-JP" sz="4000" b="1" dirty="0">
                <a:solidFill>
                  <a:srgbClr val="FF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+ 6 </a:t>
            </a:r>
            <a:r>
              <a:rPr lang="ru-RU" altLang="ja-JP" sz="4000" b="1" dirty="0" smtClean="0">
                <a:solidFill>
                  <a:srgbClr val="FF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)+ </a:t>
            </a:r>
            <a:r>
              <a:rPr lang="ru-RU" altLang="ja-JP" sz="4000" b="1" dirty="0">
                <a:solidFill>
                  <a:srgbClr val="FF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2=</a:t>
            </a:r>
            <a:endParaRPr lang="ru-RU" altLang="ja-JP" sz="3200" b="1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5256211" y="2130272"/>
            <a:ext cx="284418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95250"/>
            <a:r>
              <a:rPr lang="ru-RU" altLang="ja-JP" sz="4000" b="1" dirty="0" smtClean="0">
                <a:solidFill>
                  <a:srgbClr val="FFFF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30+ (6+2) </a:t>
            </a:r>
            <a:r>
              <a:rPr lang="ru-RU" altLang="ja-JP" sz="4000" dirty="0">
                <a:solidFill>
                  <a:srgbClr val="000000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= </a:t>
            </a:r>
            <a:endParaRPr lang="ru-RU" altLang="ja-JP" sz="3200" b="1" dirty="0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7956550" y="2133600"/>
            <a:ext cx="793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95250"/>
            <a:r>
              <a:rPr lang="ru-RU" altLang="ja-JP" sz="4000" b="1" dirty="0">
                <a:solidFill>
                  <a:srgbClr val="0000FF"/>
                </a:solidFill>
                <a:latin typeface="Times New Roman" pitchFamily="18" charset="0"/>
                <a:ea typeface="MS Mincho"/>
                <a:cs typeface="Times New Roman" pitchFamily="18" charset="0"/>
              </a:rPr>
              <a:t>38</a:t>
            </a:r>
            <a:endParaRPr lang="ru-RU" altLang="ja-JP" sz="3200" b="1" dirty="0">
              <a:solidFill>
                <a:srgbClr val="0000FF"/>
              </a:solidFill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s://ds02.infourok.ru/uploads/ex/0a15/0002c934-c0619b80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" name="Picture 5" descr="Счетные палочки"/>
          <p:cNvPicPr>
            <a:picLocks noChangeAspect="1" noChangeArrowheads="1"/>
          </p:cNvPicPr>
          <p:nvPr/>
        </p:nvPicPr>
        <p:blipFill>
          <a:blip r:embed="rId3" cstate="print"/>
          <a:srcRect r="2222" b="25120"/>
          <a:stretch>
            <a:fillRect/>
          </a:stretch>
        </p:blipFill>
        <p:spPr bwMode="auto">
          <a:xfrm>
            <a:off x="4139952" y="1124745"/>
            <a:ext cx="2016373" cy="10088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Группа 6"/>
          <p:cNvGrpSpPr>
            <a:grpSpLocks/>
          </p:cNvGrpSpPr>
          <p:nvPr/>
        </p:nvGrpSpPr>
        <p:grpSpPr bwMode="auto">
          <a:xfrm>
            <a:off x="6588125" y="1196975"/>
            <a:ext cx="1079500" cy="936625"/>
            <a:chOff x="3779912" y="1340768"/>
            <a:chExt cx="2016224" cy="1553642"/>
          </a:xfrm>
        </p:grpSpPr>
        <p:pic>
          <p:nvPicPr>
            <p:cNvPr id="5" name="Picture 4" descr="Счет"/>
            <p:cNvPicPr>
              <a:picLocks noChangeAspect="1" noChangeArrowheads="1"/>
            </p:cNvPicPr>
            <p:nvPr/>
          </p:nvPicPr>
          <p:blipFill>
            <a:blip r:embed="rId4" cstate="print"/>
            <a:srcRect l="38769" t="4790" r="40957" b="53688"/>
            <a:stretch>
              <a:fillRect/>
            </a:stretch>
          </p:blipFill>
          <p:spPr bwMode="auto">
            <a:xfrm>
              <a:off x="3779912" y="1340768"/>
              <a:ext cx="1153400" cy="15536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" name="Picture 4" descr="Счет"/>
            <p:cNvPicPr>
              <a:picLocks noChangeAspect="1" noChangeArrowheads="1"/>
            </p:cNvPicPr>
            <p:nvPr/>
          </p:nvPicPr>
          <p:blipFill>
            <a:blip r:embed="rId4" cstate="print"/>
            <a:srcRect l="41303" t="6551" r="40957" b="53688"/>
            <a:stretch>
              <a:fillRect/>
            </a:stretch>
          </p:blipFill>
          <p:spPr bwMode="auto">
            <a:xfrm>
              <a:off x="4788024" y="1340768"/>
              <a:ext cx="1008112" cy="15536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6" name="Плюс 15"/>
          <p:cNvSpPr/>
          <p:nvPr/>
        </p:nvSpPr>
        <p:spPr>
          <a:xfrm>
            <a:off x="5940425" y="2133600"/>
            <a:ext cx="719138" cy="790575"/>
          </a:xfrm>
          <a:prstGeom prst="math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Равно 17"/>
          <p:cNvSpPr/>
          <p:nvPr/>
        </p:nvSpPr>
        <p:spPr>
          <a:xfrm>
            <a:off x="6011863" y="3933825"/>
            <a:ext cx="863600" cy="719138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3528" y="1484784"/>
            <a:ext cx="2448272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36 +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20</a:t>
            </a:r>
            <a:endParaRPr lang="ru-RU" sz="4400" dirty="0">
              <a:latin typeface="+mn-lt"/>
            </a:endParaRPr>
          </a:p>
        </p:txBody>
      </p:sp>
      <p:pic>
        <p:nvPicPr>
          <p:cNvPr id="21" name="Picture 65" descr="сова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3238" y="3500438"/>
            <a:ext cx="320516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6"/>
          <p:cNvGrpSpPr>
            <a:grpSpLocks/>
          </p:cNvGrpSpPr>
          <p:nvPr/>
        </p:nvGrpSpPr>
        <p:grpSpPr bwMode="auto">
          <a:xfrm>
            <a:off x="7308850" y="5300663"/>
            <a:ext cx="1150938" cy="1008062"/>
            <a:chOff x="3779912" y="1340768"/>
            <a:chExt cx="2016224" cy="1553642"/>
          </a:xfrm>
        </p:grpSpPr>
        <p:pic>
          <p:nvPicPr>
            <p:cNvPr id="23" name="Picture 4" descr="Счет"/>
            <p:cNvPicPr>
              <a:picLocks noChangeAspect="1" noChangeArrowheads="1"/>
            </p:cNvPicPr>
            <p:nvPr/>
          </p:nvPicPr>
          <p:blipFill>
            <a:blip r:embed="rId4" cstate="print"/>
            <a:srcRect l="38769" t="4790" r="40957" b="53688"/>
            <a:stretch>
              <a:fillRect/>
            </a:stretch>
          </p:blipFill>
          <p:spPr bwMode="auto">
            <a:xfrm>
              <a:off x="3779912" y="1340768"/>
              <a:ext cx="1151333" cy="15536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4" name="Picture 4" descr="Счет"/>
            <p:cNvPicPr>
              <a:picLocks noChangeAspect="1" noChangeArrowheads="1"/>
            </p:cNvPicPr>
            <p:nvPr/>
          </p:nvPicPr>
          <p:blipFill>
            <a:blip r:embed="rId4" cstate="print"/>
            <a:srcRect l="41303" t="6551" r="40957" b="53688"/>
            <a:stretch>
              <a:fillRect/>
            </a:stretch>
          </p:blipFill>
          <p:spPr bwMode="auto">
            <a:xfrm>
              <a:off x="4789415" y="1340768"/>
              <a:ext cx="1006721" cy="15536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026" name="Picture 2" descr="C:\Users\Эльза\Desktop\Рисунок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2852936"/>
            <a:ext cx="1440433" cy="100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Эльза\Desktop\Рисунок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5229201"/>
            <a:ext cx="3269349" cy="1100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215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Устный счет</vt:lpstr>
      <vt:lpstr>Умеешь сам - научи другого</vt:lpstr>
      <vt:lpstr>Презентация PowerPoint</vt:lpstr>
      <vt:lpstr>        9                        50                        8                                            90       4                           60             7                                           10 </vt:lpstr>
      <vt:lpstr>Презентация PowerPoint</vt:lpstr>
      <vt:lpstr>Приёмы сложения вида:   36 + 2,  36 + 20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счет</dc:title>
  <dc:creator>Саранск</dc:creator>
  <cp:lastModifiedBy>Калязина Ксения Олеговна</cp:lastModifiedBy>
  <cp:revision>17</cp:revision>
  <dcterms:created xsi:type="dcterms:W3CDTF">2018-12-17T17:08:20Z</dcterms:created>
  <dcterms:modified xsi:type="dcterms:W3CDTF">2019-03-04T09:58:52Z</dcterms:modified>
</cp:coreProperties>
</file>