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sldIdLst>
    <p:sldId id="297" r:id="rId2"/>
    <p:sldId id="305" r:id="rId3"/>
    <p:sldId id="266" r:id="rId4"/>
    <p:sldId id="267" r:id="rId5"/>
    <p:sldId id="294" r:id="rId6"/>
    <p:sldId id="268" r:id="rId7"/>
    <p:sldId id="269" r:id="rId8"/>
    <p:sldId id="302" r:id="rId9"/>
    <p:sldId id="262" r:id="rId10"/>
    <p:sldId id="271" r:id="rId11"/>
    <p:sldId id="273" r:id="rId12"/>
    <p:sldId id="274" r:id="rId13"/>
    <p:sldId id="293" r:id="rId14"/>
    <p:sldId id="30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357" autoAdjust="0"/>
  </p:normalViewPr>
  <p:slideViewPr>
    <p:cSldViewPr>
      <p:cViewPr varScale="1">
        <p:scale>
          <a:sx n="72" d="100"/>
          <a:sy n="72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661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6C378C-6F52-43EE-9FA0-AA742505C07A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E3AD7-B8BA-4895-AE6E-92DE7DC0F3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9858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E3AD7-B8BA-4895-AE6E-92DE7DC0F3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68010BC-B113-4236-9AB3-FBB4F98C2A30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3172D-05EC-4734-8990-093C98587339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D6A0-981D-4A88-A3A0-C5F0BBC90912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60931-6DCA-4A80-86E7-BA5E8CBBAFA9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C64F0-E2EB-458F-8CAB-964BD12199C0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25E16-4B87-4C41-A229-1B8F6FB900A5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7D4625-D634-4F65-B0B1-2D23E8D4204D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09F9D7C-324B-4C03-9158-819135CA8D5F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8787-C471-4B3B-ACEF-E91959CB6F0A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B4B3E-21BF-432C-886E-72C17A522377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ED0-4D95-49BB-BE2F-981DBF5AF473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81AC024-B959-41D9-8949-32F5B2BB4AB1}" type="datetime1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C4AF306-E5E8-4561-BBFC-B2BB9EB4CB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4098" name="Picture 2" descr="C:\Users\Амалия\Desktop\Планеты\0dc2578c873b9e5c5673a1d643792186_ful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03648" y="2132856"/>
            <a:ext cx="7000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VOYAGE INTO </a:t>
            </a:r>
            <a:r>
              <a:rPr lang="en-US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SPACE</a:t>
            </a:r>
            <a:endParaRPr lang="en-US" sz="4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ОТПРАВЛЯЕМСЯ В </a:t>
            </a:r>
            <a:endParaRPr lang="en-US" sz="48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КОСМОС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357290" y="78579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2857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4" y="260648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СПб ГБПОУ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Реставрационный колледж «Кировский»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602128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Учитель: </a:t>
            </a:r>
            <a:r>
              <a:rPr lang="ru-RU" b="1" dirty="0" err="1" smtClean="0">
                <a:solidFill>
                  <a:schemeClr val="bg1"/>
                </a:solidFill>
              </a:rPr>
              <a:t>Юсова</a:t>
            </a:r>
            <a:r>
              <a:rPr lang="ru-RU" b="1" dirty="0" smtClean="0">
                <a:solidFill>
                  <a:schemeClr val="bg1"/>
                </a:solidFill>
              </a:rPr>
              <a:t> И.В.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401080" cy="857256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dirty="0" smtClean="0"/>
              <a:t>Определите, какие предложения правильные, а какие- нет.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1" y="1000109"/>
          <a:ext cx="8501122" cy="5669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222"/>
                <a:gridCol w="5977393"/>
                <a:gridCol w="1033129"/>
                <a:gridCol w="1077378"/>
              </a:tblGrid>
              <a:tr h="522061">
                <a:tc>
                  <a:txBody>
                    <a:bodyPr/>
                    <a:lstStyle/>
                    <a:p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True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False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939711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1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Sun is a star.</a:t>
                      </a:r>
                      <a:endParaRPr kumimoji="0" lang="ru-RU" sz="2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1814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2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Our solar system consists of 33 planets.</a:t>
                      </a:r>
                      <a:endParaRPr kumimoji="0" lang="ru-RU" sz="28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0593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3</a:t>
                      </a:r>
                    </a:p>
                    <a:p>
                      <a:endParaRPr lang="ru-RU" b="1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Sun is the centre of the Solar system.</a:t>
                      </a:r>
                      <a:endParaRPr lang="ru-RU" sz="2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9711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4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planets orbit</a:t>
                      </a:r>
                      <a:r>
                        <a:rPr kumimoji="0" lang="en-US" sz="2800" b="1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Sun</a:t>
                      </a:r>
                      <a:r>
                        <a:rPr kumimoji="0" lang="en-US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9711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5</a:t>
                      </a:r>
                      <a:endParaRPr lang="ru-RU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Milky Way is the centre of our home galaxy.</a:t>
                      </a:r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515352" cy="1214446"/>
          </a:xfrm>
        </p:spPr>
        <p:txBody>
          <a:bodyPr>
            <a:normAutofit fontScale="90000"/>
          </a:bodyPr>
          <a:lstStyle/>
          <a:p>
            <a:pPr lvl="0"/>
            <a:r>
              <a:rPr lang="en-US" sz="2700" b="1" dirty="0" smtClean="0"/>
              <a:t>Put in the missing words.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Вставьте пропущенные слова</a:t>
            </a:r>
            <a:r>
              <a:rPr lang="en-US" sz="2700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501122" cy="5288676"/>
          </a:xfrm>
          <a:solidFill>
            <a:schemeClr val="accent6">
              <a:lumMod val="20000"/>
              <a:lumOff val="80000"/>
            </a:schemeClr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Our </a:t>
            </a:r>
            <a:r>
              <a:rPr lang="ru-RU" b="1" dirty="0" smtClean="0"/>
              <a:t> </a:t>
            </a:r>
            <a:r>
              <a:rPr lang="en-US" b="1" dirty="0" smtClean="0"/>
              <a:t>solar </a:t>
            </a:r>
            <a:r>
              <a:rPr lang="ru-RU" b="1" dirty="0" smtClean="0"/>
              <a:t> </a:t>
            </a:r>
            <a:r>
              <a:rPr lang="en-US" b="1" dirty="0" smtClean="0"/>
              <a:t>system </a:t>
            </a:r>
            <a:r>
              <a:rPr lang="ru-RU" b="1" dirty="0" smtClean="0"/>
              <a:t> </a:t>
            </a:r>
            <a:r>
              <a:rPr lang="en-US" b="1" dirty="0" smtClean="0"/>
              <a:t>consists </a:t>
            </a:r>
            <a:r>
              <a:rPr lang="ru-RU" b="1" dirty="0" smtClean="0"/>
              <a:t> </a:t>
            </a:r>
            <a:r>
              <a:rPr lang="en-US" b="1" dirty="0" smtClean="0"/>
              <a:t>of</a:t>
            </a:r>
            <a:r>
              <a:rPr lang="ru-RU" b="1" dirty="0" smtClean="0"/>
              <a:t> </a:t>
            </a:r>
            <a:r>
              <a:rPr lang="en-US" b="1" dirty="0" smtClean="0"/>
              <a:t> a </a:t>
            </a:r>
            <a:r>
              <a:rPr lang="ru-RU" b="1" dirty="0" smtClean="0"/>
              <a:t> </a:t>
            </a:r>
            <a:r>
              <a:rPr lang="en-US" b="1" dirty="0" smtClean="0"/>
              <a:t>star </a:t>
            </a:r>
            <a:r>
              <a:rPr lang="ru-RU" b="1" dirty="0" smtClean="0"/>
              <a:t> </a:t>
            </a:r>
            <a:r>
              <a:rPr lang="en-US" b="1" dirty="0" smtClean="0"/>
              <a:t>we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</a:t>
            </a:r>
            <a:r>
              <a:rPr lang="en-US" b="1" dirty="0" smtClean="0"/>
              <a:t>call </a:t>
            </a:r>
            <a:r>
              <a:rPr lang="en-US" b="1" dirty="0" smtClean="0">
                <a:solidFill>
                  <a:srgbClr val="FFC000"/>
                </a:solidFill>
              </a:rPr>
              <a:t>----</a:t>
            </a:r>
            <a:r>
              <a:rPr lang="en-US" b="1" dirty="0" smtClean="0"/>
              <a:t>, 9 </a:t>
            </a:r>
            <a:r>
              <a:rPr lang="en-US" b="1" dirty="0" smtClean="0">
                <a:solidFill>
                  <a:srgbClr val="FFC000"/>
                </a:solidFill>
              </a:rPr>
              <a:t>--------</a:t>
            </a:r>
            <a:r>
              <a:rPr lang="en-US" b="1" dirty="0" smtClean="0"/>
              <a:t>, 33  </a:t>
            </a:r>
            <a:r>
              <a:rPr lang="en-US" b="1" dirty="0" smtClean="0">
                <a:solidFill>
                  <a:srgbClr val="FFC000"/>
                </a:solidFill>
              </a:rPr>
              <a:t>------- </a:t>
            </a:r>
            <a:r>
              <a:rPr lang="en-US" b="1" dirty="0" smtClean="0"/>
              <a:t> and thousands of asteroids, comets and meteorites. The Sun is the centre of the Solar  </a:t>
            </a:r>
            <a:r>
              <a:rPr lang="en-US" b="1" dirty="0" smtClean="0">
                <a:solidFill>
                  <a:srgbClr val="FFC000"/>
                </a:solidFill>
              </a:rPr>
              <a:t>-------</a:t>
            </a:r>
            <a:r>
              <a:rPr lang="en-US" b="1" dirty="0" smtClean="0"/>
              <a:t> and the richest source of</a:t>
            </a:r>
            <a:r>
              <a:rPr lang="en-US" b="1" dirty="0" smtClean="0">
                <a:solidFill>
                  <a:srgbClr val="FFC000"/>
                </a:solidFill>
              </a:rPr>
              <a:t>-----</a:t>
            </a:r>
            <a:r>
              <a:rPr lang="en-US" b="1" dirty="0" smtClean="0"/>
              <a:t> and  </a:t>
            </a:r>
            <a:r>
              <a:rPr lang="en-US" b="1" dirty="0" smtClean="0">
                <a:solidFill>
                  <a:srgbClr val="FFC000"/>
                </a:solidFill>
              </a:rPr>
              <a:t>-------</a:t>
            </a:r>
            <a:r>
              <a:rPr lang="en-US" b="1" dirty="0" smtClean="0"/>
              <a:t>. It is very  </a:t>
            </a:r>
            <a:endParaRPr lang="ru-RU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   </a:t>
            </a:r>
            <a:r>
              <a:rPr lang="en-US" b="1" dirty="0" smtClean="0">
                <a:solidFill>
                  <a:srgbClr val="FFC000"/>
                </a:solidFill>
              </a:rPr>
              <a:t>-----</a:t>
            </a:r>
            <a:r>
              <a:rPr lang="ru-RU" b="1" dirty="0" smtClean="0">
                <a:solidFill>
                  <a:srgbClr val="FFC000"/>
                </a:solidFill>
              </a:rPr>
              <a:t>--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smtClean="0"/>
              <a:t> in comparison with its 9 orbiting planets – Mercury, Venus,  </a:t>
            </a:r>
            <a:r>
              <a:rPr lang="en-US" b="1" dirty="0" smtClean="0">
                <a:solidFill>
                  <a:srgbClr val="FFC000"/>
                </a:solidFill>
              </a:rPr>
              <a:t>------- </a:t>
            </a:r>
            <a:r>
              <a:rPr lang="en-US" b="1" dirty="0" smtClean="0"/>
              <a:t>, Mars, Jupiter, Saturn, Uranus, Neptune and Pluto. The planets are circled by their 33 satellites. The whole solar system orbits the centre of our home galaxy, a spiral disc of 200 billion stars we call the  </a:t>
            </a:r>
            <a:r>
              <a:rPr lang="en-US" b="1" dirty="0" smtClean="0">
                <a:solidFill>
                  <a:srgbClr val="FFC000"/>
                </a:solidFill>
              </a:rPr>
              <a:t>--------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86874" cy="1214446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571480"/>
          <a:ext cx="8715436" cy="5988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793"/>
                <a:gridCol w="7137643"/>
              </a:tblGrid>
              <a:tr h="116921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Planet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Планета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Distance from Sun in millions of kilometers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Расстояние от Солнца в млн. км.</a:t>
                      </a:r>
                      <a:endParaRPr lang="ru-RU" dirty="0"/>
                    </a:p>
                  </a:txBody>
                  <a:tcPr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Mercury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 58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Venus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108</a:t>
                      </a: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Earth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150</a:t>
                      </a: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Mars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227</a:t>
                      </a: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Jupiter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777</a:t>
                      </a: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Saturn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426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Uranus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869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Neptune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495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Pluto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2800" dirty="0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900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7" name="Рисунок 6" descr="C:\Users\Амалия\Desktop\Планеты\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785926"/>
            <a:ext cx="557216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C:\Users\Амалия\Desktop\Планеты\m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388" y="528770"/>
            <a:ext cx="9190388" cy="632923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071802" y="2500306"/>
            <a:ext cx="3286148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SPACE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-2" y="321380"/>
            <a:ext cx="9143999" cy="1107356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1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en-US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Heavenly  bodies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357422" y="1000108"/>
            <a:ext cx="228601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planet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4786314" y="1000108"/>
            <a:ext cx="207170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asteroid</a:t>
            </a:r>
            <a:endParaRPr lang="ru-RU" sz="2400" dirty="0"/>
          </a:p>
        </p:txBody>
      </p:sp>
      <p:sp>
        <p:nvSpPr>
          <p:cNvPr id="11" name="Овал 10"/>
          <p:cNvSpPr/>
          <p:nvPr/>
        </p:nvSpPr>
        <p:spPr>
          <a:xfrm>
            <a:off x="6572264" y="1928802"/>
            <a:ext cx="2214578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meteorite</a:t>
            </a:r>
            <a:endParaRPr lang="ru-RU" sz="2400" dirty="0"/>
          </a:p>
        </p:txBody>
      </p:sp>
      <p:sp>
        <p:nvSpPr>
          <p:cNvPr id="12" name="Овал 11"/>
          <p:cNvSpPr/>
          <p:nvPr/>
        </p:nvSpPr>
        <p:spPr>
          <a:xfrm>
            <a:off x="6643702" y="3571876"/>
            <a:ext cx="2143140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comet</a:t>
            </a:r>
            <a:endParaRPr lang="ru-RU" sz="2400" dirty="0"/>
          </a:p>
        </p:txBody>
      </p:sp>
      <p:sp>
        <p:nvSpPr>
          <p:cNvPr id="13" name="Овал 12"/>
          <p:cNvSpPr/>
          <p:nvPr/>
        </p:nvSpPr>
        <p:spPr>
          <a:xfrm>
            <a:off x="6215074" y="5214950"/>
            <a:ext cx="200026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satellite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4000496" y="5429240"/>
            <a:ext cx="214314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star</a:t>
            </a:r>
            <a:endParaRPr lang="ru-RU" sz="2400" dirty="0"/>
          </a:p>
        </p:txBody>
      </p:sp>
      <p:sp>
        <p:nvSpPr>
          <p:cNvPr id="15" name="Овал 14"/>
          <p:cNvSpPr/>
          <p:nvPr/>
        </p:nvSpPr>
        <p:spPr>
          <a:xfrm>
            <a:off x="1714480" y="4929198"/>
            <a:ext cx="221457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dust clouds</a:t>
            </a:r>
            <a:endParaRPr lang="ru-RU" sz="2400" dirty="0"/>
          </a:p>
        </p:txBody>
      </p:sp>
      <p:sp>
        <p:nvSpPr>
          <p:cNvPr id="16" name="Овал 15"/>
          <p:cNvSpPr/>
          <p:nvPr/>
        </p:nvSpPr>
        <p:spPr>
          <a:xfrm>
            <a:off x="642910" y="3357562"/>
            <a:ext cx="2214578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craters</a:t>
            </a:r>
            <a:endParaRPr lang="ru-RU" sz="2400" dirty="0"/>
          </a:p>
        </p:txBody>
      </p:sp>
      <p:sp>
        <p:nvSpPr>
          <p:cNvPr id="17" name="Овал 16"/>
          <p:cNvSpPr/>
          <p:nvPr/>
        </p:nvSpPr>
        <p:spPr>
          <a:xfrm>
            <a:off x="785786" y="1928802"/>
            <a:ext cx="207170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ice-rings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5000628" y="1357299"/>
          <a:ext cx="4000528" cy="528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1"/>
                <a:gridCol w="2000277"/>
              </a:tblGrid>
              <a:tr h="372772">
                <a:tc>
                  <a:txBody>
                    <a:bodyPr/>
                    <a:lstStyle/>
                    <a:p>
                      <a:r>
                        <a:rPr lang="en-US" dirty="0" smtClean="0"/>
                        <a:t>Heavenly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небесный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body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тело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comet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комета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crater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кратер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meteorite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метеорит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asteroid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астероид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satellite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спутник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artificial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искусственный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вселенная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voyage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путешествие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cosmonautics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космонавтика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dust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clouds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облака пыли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ice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dirty="0" smtClean="0"/>
                        <a:t>rings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ледяное кольцо</a:t>
                      </a:r>
                      <a:endParaRPr lang="ru-RU" dirty="0"/>
                    </a:p>
                  </a:txBody>
                  <a:tcPr/>
                </a:tc>
              </a:tr>
              <a:tr h="377972">
                <a:tc>
                  <a:txBody>
                    <a:bodyPr/>
                    <a:lstStyle/>
                    <a:p>
                      <a:r>
                        <a:rPr lang="en-US" dirty="0" smtClean="0"/>
                        <a:t>circle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огибать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428604"/>
            <a:ext cx="62865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Advanced vocabulary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Обогащение словарного запаса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214282" y="1357298"/>
          <a:ext cx="4643470" cy="5308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0312"/>
                <a:gridCol w="2603158"/>
              </a:tblGrid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Planets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Планеты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Pluto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Плутон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Neptune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Нептун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Uranus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Уран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Saturn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Сатурн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Jupiter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Юпитер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Mars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Марс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Earth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Земля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Venus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Венера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Mercury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Меркурий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to revolve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around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Вращаться вокруг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o</a:t>
                      </a:r>
                      <a:r>
                        <a:rPr lang="en-US" dirty="0" smtClean="0"/>
                        <a:t>rbit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вращаться</a:t>
                      </a:r>
                      <a:r>
                        <a:rPr lang="ru-RU" baseline="0" dirty="0" smtClean="0"/>
                        <a:t> по орбите 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to consist of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состоять из</a:t>
                      </a:r>
                      <a:endParaRPr lang="ru-RU" dirty="0"/>
                    </a:p>
                  </a:txBody>
                  <a:tcPr/>
                </a:tc>
              </a:tr>
              <a:tr h="379171">
                <a:tc>
                  <a:txBody>
                    <a:bodyPr/>
                    <a:lstStyle/>
                    <a:p>
                      <a:r>
                        <a:rPr lang="en-US" dirty="0" smtClean="0"/>
                        <a:t>space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Космос, пространство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663429" y="2051687"/>
            <a:ext cx="5619706" cy="2802168"/>
          </a:xfrm>
        </p:spPr>
        <p:txBody>
          <a:bodyPr>
            <a:noAutofit/>
          </a:bodyPr>
          <a:lstStyle/>
          <a:p>
            <a:r>
              <a:rPr lang="en-US" sz="4400" dirty="0" smtClean="0"/>
              <a:t>S </a:t>
            </a:r>
            <a:r>
              <a:rPr lang="ru-RU" sz="4400" dirty="0" smtClean="0"/>
              <a:t>  </a:t>
            </a:r>
            <a:r>
              <a:rPr lang="en-US" sz="4400" dirty="0" smtClean="0"/>
              <a:t>  t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en-US" sz="4400" dirty="0" smtClean="0"/>
              <a:t>p     o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en-US" sz="4400" dirty="0" smtClean="0"/>
              <a:t>a     u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en-US" sz="4400" dirty="0" smtClean="0"/>
              <a:t>c      r</a:t>
            </a:r>
            <a:br>
              <a:rPr lang="en-US" sz="4400" dirty="0" smtClean="0"/>
            </a:br>
            <a:r>
              <a:rPr lang="en-US" sz="4400" dirty="0" smtClean="0"/>
              <a:t>e      </a:t>
            </a:r>
            <a:r>
              <a:rPr lang="en-US" sz="4400" dirty="0" err="1" smtClean="0"/>
              <a:t>i</a:t>
            </a:r>
            <a:r>
              <a:rPr lang="en-US" sz="4400" dirty="0" smtClean="0"/>
              <a:t>  </a:t>
            </a:r>
            <a:br>
              <a:rPr lang="en-US" sz="4400" dirty="0" smtClean="0"/>
            </a:br>
            <a:r>
              <a:rPr lang="en-US" sz="4400" dirty="0" smtClean="0"/>
              <a:t>        s</a:t>
            </a:r>
            <a:br>
              <a:rPr lang="en-US" sz="4400" dirty="0" smtClean="0"/>
            </a:br>
            <a:r>
              <a:rPr lang="en-US" sz="4400" dirty="0" smtClean="0"/>
              <a:t>        t</a:t>
            </a:r>
            <a:br>
              <a:rPr lang="en-US" sz="4400" dirty="0" smtClean="0"/>
            </a:br>
            <a:r>
              <a:rPr lang="en-US" sz="4400" dirty="0" smtClean="0"/>
              <a:t>        s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4098" name="Picture 2" descr="C:\Users\Амалия\Desktop\Планеты\1 (43)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642918"/>
            <a:ext cx="5929354" cy="592935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928670"/>
            <a:ext cx="535785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000" b="1" i="1" dirty="0" smtClean="0">
                <a:solidFill>
                  <a:schemeClr val="bg1"/>
                </a:solidFill>
              </a:rPr>
              <a:t>We have lift-off!</a:t>
            </a:r>
          </a:p>
          <a:p>
            <a:endParaRPr lang="ru-RU" sz="4000" b="1" i="1" dirty="0" smtClean="0">
              <a:solidFill>
                <a:schemeClr val="bg1"/>
              </a:solidFill>
            </a:endParaRPr>
          </a:p>
          <a:p>
            <a:endParaRPr lang="ru-RU" sz="4000" b="1" i="1" dirty="0" smtClean="0">
              <a:solidFill>
                <a:schemeClr val="bg1"/>
              </a:solidFill>
            </a:endParaRPr>
          </a:p>
          <a:p>
            <a:endParaRPr lang="en-US" sz="4000" b="1" i="1" dirty="0" smtClean="0">
              <a:solidFill>
                <a:schemeClr val="bg1"/>
              </a:solidFill>
            </a:endParaRPr>
          </a:p>
          <a:p>
            <a:r>
              <a:rPr lang="ru-RU" sz="4000" b="1" i="1" dirty="0" smtClean="0">
                <a:solidFill>
                  <a:schemeClr val="bg1"/>
                </a:solidFill>
              </a:rPr>
              <a:t>Мы стартовали!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Picture 5" descr="C:\Users\Амалия\Desktop\Фото\фото я и мои дети\sc0097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19972">
            <a:off x="3124499" y="1959553"/>
            <a:ext cx="1026115" cy="764922"/>
          </a:xfrm>
          <a:prstGeom prst="rect">
            <a:avLst/>
          </a:prstGeom>
          <a:noFill/>
        </p:spPr>
      </p:pic>
      <p:pic>
        <p:nvPicPr>
          <p:cNvPr id="1026" name="Picture 2" descr="C:\Users\Амалия\Desktop\Фото\РФ\англ_html_m60bf08f5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47819">
            <a:off x="4543192" y="823972"/>
            <a:ext cx="455361" cy="2960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43372" y="4786322"/>
            <a:ext cx="4714908" cy="1428760"/>
          </a:xfrm>
        </p:spPr>
        <p:txBody>
          <a:bodyPr/>
          <a:lstStyle/>
          <a:p>
            <a:r>
              <a:rPr lang="en-US" sz="4000" dirty="0" smtClean="0"/>
              <a:t> </a:t>
            </a:r>
            <a:r>
              <a:rPr lang="en-US" sz="4000" i="1" dirty="0" smtClean="0"/>
              <a:t>Stars </a:t>
            </a:r>
          </a:p>
          <a:p>
            <a:r>
              <a:rPr lang="en-US" sz="4000" i="1" dirty="0" smtClean="0"/>
              <a:t> the Moon </a:t>
            </a:r>
            <a:endParaRPr lang="ru-RU" sz="4000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22532" name="Picture 4" descr="C:\Users\Амалия\Desktop\Планеты\risunok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3" y="714356"/>
            <a:ext cx="4953035" cy="371477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-285784" y="285729"/>
            <a:ext cx="94297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85720" y="642918"/>
            <a:ext cx="3643338" cy="5572164"/>
          </a:xfrm>
        </p:spPr>
        <p:txBody>
          <a:bodyPr/>
          <a:lstStyle/>
          <a:p>
            <a:r>
              <a:rPr lang="en-US" sz="4800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Heavenly bodies: </a:t>
            </a:r>
          </a:p>
          <a:p>
            <a:endParaRPr lang="en-US" sz="4800" i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en-US" sz="4800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</a:t>
            </a:r>
            <a:r>
              <a:rPr lang="ru-RU" sz="4800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Небесные тела</a:t>
            </a:r>
            <a:r>
              <a:rPr lang="en-US" sz="4800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:</a:t>
            </a:r>
            <a:endParaRPr lang="ru-RU" sz="48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малия\Desktop\Планеты\метеориты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357298"/>
            <a:ext cx="3500462" cy="3929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857232"/>
            <a:ext cx="1357322" cy="6000768"/>
          </a:xfrm>
        </p:spPr>
        <p:txBody>
          <a:bodyPr>
            <a:normAutofit fontScale="90000"/>
          </a:bodyPr>
          <a:lstStyle/>
          <a:p>
            <a:r>
              <a:rPr lang="en-US" b="1" cap="all" dirty="0" smtClean="0">
                <a:solidFill>
                  <a:srgbClr val="C00000"/>
                </a:solidFill>
              </a:rPr>
              <a:t>W</a:t>
            </a:r>
            <a:r>
              <a:rPr lang="en-US" b="1" cap="all" dirty="0" smtClean="0"/>
              <a:t>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Б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a</a:t>
            </a:r>
            <a:r>
              <a:rPr lang="ru-RU" b="1" cap="all" dirty="0" smtClean="0">
                <a:solidFill>
                  <a:srgbClr val="C00000"/>
                </a:solidFill>
              </a:rPr>
              <a:t> </a:t>
            </a:r>
            <a:r>
              <a:rPr lang="ru-RU" b="1" cap="all" dirty="0" smtClean="0"/>
              <a:t>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t</a:t>
            </a:r>
            <a:r>
              <a:rPr lang="ru-RU" b="1" cap="all" dirty="0" smtClean="0"/>
              <a:t> 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 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c</a:t>
            </a:r>
            <a:r>
              <a:rPr lang="ru-RU" b="1" cap="all" dirty="0" smtClean="0">
                <a:solidFill>
                  <a:srgbClr val="C00000"/>
                </a:solidFill>
              </a:rPr>
              <a:t> </a:t>
            </a:r>
            <a:r>
              <a:rPr lang="ru-RU" b="1" cap="all" dirty="0" smtClean="0"/>
              <a:t>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h</a:t>
            </a:r>
            <a:r>
              <a:rPr lang="ru-RU" b="1" cap="all" dirty="0" smtClean="0"/>
              <a:t> 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ru-RU" b="1" cap="all" dirty="0" smtClean="0"/>
              <a:t>    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o</a:t>
            </a:r>
            <a:r>
              <a:rPr lang="ru-RU" b="1" cap="all" dirty="0" smtClean="0"/>
              <a:t> 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С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u</a:t>
            </a:r>
            <a:r>
              <a:rPr lang="ru-RU" b="1" cap="all" dirty="0" smtClean="0"/>
              <a:t> 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Ь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t</a:t>
            </a:r>
            <a:r>
              <a:rPr lang="ru-RU" b="1" cap="all" dirty="0" smtClean="0"/>
              <a:t>  </a:t>
            </a:r>
            <a:r>
              <a:rPr lang="ru-RU" b="1" cap="all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!</a:t>
            </a:r>
            <a:r>
              <a:rPr lang="en-US" b="1" cap="all" dirty="0" smtClean="0"/>
              <a:t/>
            </a:r>
            <a:br>
              <a:rPr lang="en-US" b="1" cap="all" dirty="0" smtClean="0"/>
            </a:br>
            <a:r>
              <a:rPr lang="en-US" b="1" cap="all" dirty="0" smtClean="0">
                <a:solidFill>
                  <a:srgbClr val="C00000"/>
                </a:solidFill>
              </a:rPr>
              <a:t> !</a:t>
            </a:r>
            <a:endParaRPr lang="ru-RU" b="1" cap="all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5429264"/>
            <a:ext cx="3500462" cy="1000132"/>
          </a:xfrm>
        </p:spPr>
        <p:txBody>
          <a:bodyPr/>
          <a:lstStyle/>
          <a:p>
            <a:r>
              <a:rPr lang="en-US" sz="4000" i="1" dirty="0" smtClean="0"/>
              <a:t>Meteorites </a:t>
            </a:r>
            <a:endParaRPr lang="ru-RU" sz="40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43504" y="5500702"/>
            <a:ext cx="3500462" cy="1071570"/>
          </a:xfrm>
        </p:spPr>
        <p:txBody>
          <a:bodyPr/>
          <a:lstStyle/>
          <a:p>
            <a:r>
              <a:rPr lang="en-US" sz="4000" i="1" dirty="0" smtClean="0"/>
              <a:t>A meteorite</a:t>
            </a:r>
            <a:endParaRPr lang="ru-RU" sz="4000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23555" name="Picture 3" descr="C:\Users\Амалия\Desktop\Планеты\Untitled-7(12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285860"/>
            <a:ext cx="3500462" cy="3988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477280" cy="7858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5500702"/>
            <a:ext cx="3643338" cy="1000132"/>
          </a:xfrm>
        </p:spPr>
        <p:txBody>
          <a:bodyPr/>
          <a:lstStyle/>
          <a:p>
            <a:r>
              <a:rPr lang="en-US" sz="4800" i="1" dirty="0" smtClean="0"/>
              <a:t>    comet</a:t>
            </a:r>
            <a:endParaRPr lang="ru-RU" sz="4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43372" y="5500702"/>
            <a:ext cx="4572032" cy="1000132"/>
          </a:xfrm>
        </p:spPr>
        <p:txBody>
          <a:bodyPr/>
          <a:lstStyle/>
          <a:p>
            <a:r>
              <a:rPr lang="en-US" sz="4800" i="1" dirty="0" smtClean="0"/>
              <a:t>  asteroid </a:t>
            </a:r>
            <a:endParaRPr lang="ru-RU" sz="4800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2050" name="Picture 2" descr="C:\Users\Амалия\Desktop\Планеты\астероид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857232"/>
            <a:ext cx="4901152" cy="4357718"/>
          </a:xfrm>
          <a:prstGeom prst="rect">
            <a:avLst/>
          </a:prstGeom>
          <a:noFill/>
        </p:spPr>
      </p:pic>
      <p:pic>
        <p:nvPicPr>
          <p:cNvPr id="9" name="Picture 2" descr="C:\Users\Амалия\Desktop\Планеты\комет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45" y="857232"/>
            <a:ext cx="3874113" cy="4410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00570"/>
            <a:ext cx="4714908" cy="1357322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en-US" b="1" i="1" dirty="0" smtClean="0"/>
              <a:t>Satellites C</a:t>
            </a:r>
            <a:r>
              <a:rPr lang="ru-RU" b="1" i="1" dirty="0" smtClean="0"/>
              <a:t>путники</a:t>
            </a:r>
            <a:endParaRPr lang="ru-RU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24579" name="Picture 3" descr="C:\Users\Амалия\Desktop\Планеты\9d40d5379a8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67036" y="714356"/>
            <a:ext cx="3876964" cy="3050841"/>
          </a:xfrm>
          <a:prstGeom prst="rect">
            <a:avLst/>
          </a:prstGeom>
          <a:noFill/>
        </p:spPr>
      </p:pic>
      <p:pic>
        <p:nvPicPr>
          <p:cNvPr id="1026" name="Picture 2" descr="C:\Users\Амалия\Desktop\Планеты\PlGig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42918"/>
            <a:ext cx="4857784" cy="364333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14546" y="5929330"/>
            <a:ext cx="278608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3" name="Picture 2" descr="D:\открытый урок в гимназии\Планеты\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777582"/>
            <a:ext cx="2287585" cy="30804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000760" y="3071810"/>
            <a:ext cx="34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artificial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5918" y="3500438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natural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954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14950"/>
            <a:ext cx="9144000" cy="1643050"/>
          </a:xfr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4000" b="1" i="1" dirty="0" smtClean="0">
                <a:solidFill>
                  <a:schemeClr val="tx1"/>
                </a:solidFill>
              </a:rPr>
              <a:t>Beyond – </a:t>
            </a:r>
            <a:r>
              <a:rPr lang="ru-RU" sz="4000" b="1" i="1" dirty="0" smtClean="0">
                <a:solidFill>
                  <a:schemeClr val="tx1"/>
                </a:solidFill>
              </a:rPr>
              <a:t>за; по ту сторону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tx1"/>
                </a:solidFill>
              </a:rPr>
              <a:t>                вдали; на расстоянии</a:t>
            </a:r>
            <a:endParaRPr lang="ru-RU" sz="4000" b="1" i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25602" name="Picture 2" descr="C:\Users\Амалия\Desktop\Планеты\0005058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57166"/>
            <a:ext cx="9144000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rm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Planets Revolve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around the Sun.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5" name="Picture 2" descr="D:\открытый урок в гимназии\Планеты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29" y="1071546"/>
            <a:ext cx="7401277" cy="5786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b="1" i="1" dirty="0" smtClean="0">
              <a:ln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endParaRPr lang="ru-RU" b="1" dirty="0">
              <a:ln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5572140"/>
            <a:ext cx="2643206" cy="830997"/>
          </a:xfrm>
          <a:prstGeom prst="rect">
            <a:avLst/>
          </a:prstGeom>
          <a:solidFill>
            <a:schemeClr val="accent4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Revolve</a:t>
            </a:r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around</a:t>
            </a:r>
          </a:p>
          <a:p>
            <a:pPr algn="ctr"/>
            <a:r>
              <a:rPr lang="ru-RU" sz="2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Вращаться </a:t>
            </a:r>
            <a:endParaRPr lang="ru-RU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30806" y="2967335"/>
            <a:ext cx="9694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401080" cy="714380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In the text</a:t>
            </a:r>
            <a:r>
              <a:rPr lang="ru-RU" sz="3200" b="1" dirty="0" smtClean="0"/>
              <a:t>:           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14422"/>
            <a:ext cx="4281518" cy="556096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consists of…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asteroid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source of light</a:t>
            </a:r>
            <a:r>
              <a:rPr lang="ru-RU" sz="2400" b="1" dirty="0" smtClean="0"/>
              <a:t> (</a:t>
            </a:r>
            <a:r>
              <a:rPr lang="en-US" sz="2400" b="1" dirty="0" smtClean="0"/>
              <a:t> heat )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in comparison with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orbit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to orbit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home galaxy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to circle</a:t>
            </a:r>
            <a:endParaRPr lang="ru-RU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the Milky way</a:t>
            </a:r>
          </a:p>
          <a:p>
            <a:pPr marL="566928" indent="-457200">
              <a:buFont typeface="+mj-lt"/>
              <a:buAutoNum type="arabicPeriod"/>
            </a:pPr>
            <a:r>
              <a:rPr lang="en-US" sz="2400" b="1" dirty="0" smtClean="0"/>
              <a:t>in comparison with</a:t>
            </a:r>
          </a:p>
          <a:p>
            <a:pPr marL="566928" indent="-457200" algn="r">
              <a:buFont typeface="+mj-lt"/>
              <a:buAutoNum type="arabicPeriod"/>
            </a:pPr>
            <a:endParaRPr lang="ru-RU" sz="2400" b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214422"/>
            <a:ext cx="4429156" cy="556096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состоит из…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астероид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источник света</a:t>
            </a:r>
            <a:r>
              <a:rPr lang="en-US" sz="2400" b="1" dirty="0" smtClean="0"/>
              <a:t>(</a:t>
            </a:r>
            <a:r>
              <a:rPr lang="ru-RU" sz="2400" b="1" dirty="0" smtClean="0"/>
              <a:t>тепла)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по сравнению с 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орбита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двигаться по орбите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наша галактика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обращаться, огибать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Млечный Путь</a:t>
            </a:r>
            <a:endParaRPr lang="en-US" sz="2400" b="1" dirty="0" smtClean="0"/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/>
              <a:t>по сравнению с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AF306-E5E8-4561-BBFC-B2BB9EB4CBE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2820</TotalTime>
  <Words>453</Words>
  <Application>Microsoft Office PowerPoint</Application>
  <PresentationFormat>Экран (4:3)</PresentationFormat>
  <Paragraphs>177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Слайд 1</vt:lpstr>
      <vt:lpstr>S     t  p     o a     u c      r e      i           s         t         s </vt:lpstr>
      <vt:lpstr>Слайд 3</vt:lpstr>
      <vt:lpstr>W Б a  Е t  Р  c  Е h  Г      И o  С u  Ь t   !  !</vt:lpstr>
      <vt:lpstr> </vt:lpstr>
      <vt:lpstr> Satellites Cпутники</vt:lpstr>
      <vt:lpstr>Слайд 7</vt:lpstr>
      <vt:lpstr>Planets Revolve  around the Sun. </vt:lpstr>
      <vt:lpstr>In the text:            </vt:lpstr>
      <vt:lpstr>Определите, какие предложения правильные, а какие- нет. </vt:lpstr>
      <vt:lpstr>Put in the missing words. Вставьте пропущенные слова. </vt:lpstr>
      <vt:lpstr> </vt:lpstr>
      <vt:lpstr>   Heavenly  bodies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 урок по английскому языку                                   В__классе Учитель МОУ СОШ №2, Щёлково МО:   Автандилян А. М.              Дата</dc:title>
  <dc:creator>Амалия</dc:creator>
  <cp:lastModifiedBy>Администратор</cp:lastModifiedBy>
  <cp:revision>262</cp:revision>
  <dcterms:created xsi:type="dcterms:W3CDTF">2010-09-05T16:03:59Z</dcterms:created>
  <dcterms:modified xsi:type="dcterms:W3CDTF">2021-04-20T10:20:14Z</dcterms:modified>
</cp:coreProperties>
</file>