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7" r:id="rId3"/>
    <p:sldId id="266" r:id="rId4"/>
    <p:sldId id="259" r:id="rId5"/>
    <p:sldId id="260" r:id="rId6"/>
    <p:sldId id="261" r:id="rId7"/>
    <p:sldId id="263" r:id="rId8"/>
    <p:sldId id="264" r:id="rId9"/>
    <p:sldId id="262" r:id="rId10"/>
    <p:sldId id="258" r:id="rId11"/>
    <p:sldId id="265" r:id="rId12"/>
    <p:sldId id="267" r:id="rId13"/>
    <p:sldId id="268" r:id="rId14"/>
    <p:sldId id="269" r:id="rId15"/>
    <p:sldId id="270" r:id="rId16"/>
    <p:sldId id="271" r:id="rId17"/>
    <p:sldId id="272" r:id="rId18"/>
    <p:sldId id="273" r:id="rId19"/>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6600"/>
    <a:srgbClr val="CC0000"/>
    <a:srgbClr val="FAD194"/>
    <a:srgbClr val="FFC1C1"/>
    <a:srgbClr val="FFFF99"/>
    <a:srgbClr val="FFFF66"/>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221" autoAdjust="0"/>
    <p:restoredTop sz="94660"/>
  </p:normalViewPr>
  <p:slideViewPr>
    <p:cSldViewPr>
      <p:cViewPr varScale="1">
        <p:scale>
          <a:sx n="95" d="100"/>
          <a:sy n="95" d="100"/>
        </p:scale>
        <p:origin x="-462" y="-108"/>
      </p:cViewPr>
      <p:guideLst>
        <p:guide orient="horz" pos="2160"/>
        <p:guide pos="288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9226785E-E391-44F5-8ECC-8BE4171FED10}" type="datetimeFigureOut">
              <a:rPr lang="ru-RU" smtClean="0"/>
              <a:pPr/>
              <a:t>20.04.2021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F67C797E-A4DA-46BA-A78E-67963D328199}" type="slidenum">
              <a:rPr lang="ru-RU" smtClean="0"/>
              <a:pPr/>
              <a:t>‹#›</a:t>
            </a:fld>
            <a:endParaRPr lang="ru-RU"/>
          </a:p>
        </p:txBody>
      </p:sp>
    </p:spTree>
    <p:extLst>
      <p:ext uri="{BB962C8B-B14F-4D97-AF65-F5344CB8AC3E}">
        <p14:creationId xmlns:p14="http://schemas.microsoft.com/office/powerpoint/2010/main" xmlns="" val="236403122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9226785E-E391-44F5-8ECC-8BE4171FED10}" type="datetimeFigureOut">
              <a:rPr lang="ru-RU" smtClean="0"/>
              <a:pPr/>
              <a:t>20.04.2021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F67C797E-A4DA-46BA-A78E-67963D328199}" type="slidenum">
              <a:rPr lang="ru-RU" smtClean="0"/>
              <a:pPr/>
              <a:t>‹#›</a:t>
            </a:fld>
            <a:endParaRPr lang="ru-RU"/>
          </a:p>
        </p:txBody>
      </p:sp>
    </p:spTree>
    <p:extLst>
      <p:ext uri="{BB962C8B-B14F-4D97-AF65-F5344CB8AC3E}">
        <p14:creationId xmlns:p14="http://schemas.microsoft.com/office/powerpoint/2010/main" xmlns="" val="148327632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9226785E-E391-44F5-8ECC-8BE4171FED10}" type="datetimeFigureOut">
              <a:rPr lang="ru-RU" smtClean="0"/>
              <a:pPr/>
              <a:t>20.04.2021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F67C797E-A4DA-46BA-A78E-67963D328199}" type="slidenum">
              <a:rPr lang="ru-RU" smtClean="0"/>
              <a:pPr/>
              <a:t>‹#›</a:t>
            </a:fld>
            <a:endParaRPr lang="ru-RU"/>
          </a:p>
        </p:txBody>
      </p:sp>
    </p:spTree>
    <p:extLst>
      <p:ext uri="{BB962C8B-B14F-4D97-AF65-F5344CB8AC3E}">
        <p14:creationId xmlns:p14="http://schemas.microsoft.com/office/powerpoint/2010/main" xmlns="" val="132618472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9226785E-E391-44F5-8ECC-8BE4171FED10}" type="datetimeFigureOut">
              <a:rPr lang="ru-RU" smtClean="0"/>
              <a:pPr/>
              <a:t>20.04.2021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F67C797E-A4DA-46BA-A78E-67963D328199}" type="slidenum">
              <a:rPr lang="ru-RU" smtClean="0"/>
              <a:pPr/>
              <a:t>‹#›</a:t>
            </a:fld>
            <a:endParaRPr lang="ru-RU"/>
          </a:p>
        </p:txBody>
      </p:sp>
    </p:spTree>
    <p:extLst>
      <p:ext uri="{BB962C8B-B14F-4D97-AF65-F5344CB8AC3E}">
        <p14:creationId xmlns:p14="http://schemas.microsoft.com/office/powerpoint/2010/main" xmlns="" val="31430351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9226785E-E391-44F5-8ECC-8BE4171FED10}" type="datetimeFigureOut">
              <a:rPr lang="ru-RU" smtClean="0"/>
              <a:pPr/>
              <a:t>20.04.2021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F67C797E-A4DA-46BA-A78E-67963D328199}" type="slidenum">
              <a:rPr lang="ru-RU" smtClean="0"/>
              <a:pPr/>
              <a:t>‹#›</a:t>
            </a:fld>
            <a:endParaRPr lang="ru-RU"/>
          </a:p>
        </p:txBody>
      </p:sp>
    </p:spTree>
    <p:extLst>
      <p:ext uri="{BB962C8B-B14F-4D97-AF65-F5344CB8AC3E}">
        <p14:creationId xmlns:p14="http://schemas.microsoft.com/office/powerpoint/2010/main" xmlns="" val="220484950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9226785E-E391-44F5-8ECC-8BE4171FED10}" type="datetimeFigureOut">
              <a:rPr lang="ru-RU" smtClean="0"/>
              <a:pPr/>
              <a:t>20.04.2021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F67C797E-A4DA-46BA-A78E-67963D328199}" type="slidenum">
              <a:rPr lang="ru-RU" smtClean="0"/>
              <a:pPr/>
              <a:t>‹#›</a:t>
            </a:fld>
            <a:endParaRPr lang="ru-RU"/>
          </a:p>
        </p:txBody>
      </p:sp>
    </p:spTree>
    <p:extLst>
      <p:ext uri="{BB962C8B-B14F-4D97-AF65-F5344CB8AC3E}">
        <p14:creationId xmlns:p14="http://schemas.microsoft.com/office/powerpoint/2010/main" xmlns="" val="2048387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9226785E-E391-44F5-8ECC-8BE4171FED10}" type="datetimeFigureOut">
              <a:rPr lang="ru-RU" smtClean="0"/>
              <a:pPr/>
              <a:t>20.04.2021</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F67C797E-A4DA-46BA-A78E-67963D328199}" type="slidenum">
              <a:rPr lang="ru-RU" smtClean="0"/>
              <a:pPr/>
              <a:t>‹#›</a:t>
            </a:fld>
            <a:endParaRPr lang="ru-RU"/>
          </a:p>
        </p:txBody>
      </p:sp>
    </p:spTree>
    <p:extLst>
      <p:ext uri="{BB962C8B-B14F-4D97-AF65-F5344CB8AC3E}">
        <p14:creationId xmlns:p14="http://schemas.microsoft.com/office/powerpoint/2010/main" xmlns="" val="392521151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9226785E-E391-44F5-8ECC-8BE4171FED10}" type="datetimeFigureOut">
              <a:rPr lang="ru-RU" smtClean="0"/>
              <a:pPr/>
              <a:t>20.04.2021</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F67C797E-A4DA-46BA-A78E-67963D328199}" type="slidenum">
              <a:rPr lang="ru-RU" smtClean="0"/>
              <a:pPr/>
              <a:t>‹#›</a:t>
            </a:fld>
            <a:endParaRPr lang="ru-RU"/>
          </a:p>
        </p:txBody>
      </p:sp>
    </p:spTree>
    <p:extLst>
      <p:ext uri="{BB962C8B-B14F-4D97-AF65-F5344CB8AC3E}">
        <p14:creationId xmlns:p14="http://schemas.microsoft.com/office/powerpoint/2010/main" xmlns="" val="282722035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9226785E-E391-44F5-8ECC-8BE4171FED10}" type="datetimeFigureOut">
              <a:rPr lang="ru-RU" smtClean="0"/>
              <a:pPr/>
              <a:t>20.04.2021</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F67C797E-A4DA-46BA-A78E-67963D328199}" type="slidenum">
              <a:rPr lang="ru-RU" smtClean="0"/>
              <a:pPr/>
              <a:t>‹#›</a:t>
            </a:fld>
            <a:endParaRPr lang="ru-RU"/>
          </a:p>
        </p:txBody>
      </p:sp>
    </p:spTree>
    <p:extLst>
      <p:ext uri="{BB962C8B-B14F-4D97-AF65-F5344CB8AC3E}">
        <p14:creationId xmlns:p14="http://schemas.microsoft.com/office/powerpoint/2010/main" xmlns="" val="323584064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Объект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9226785E-E391-44F5-8ECC-8BE4171FED10}" type="datetimeFigureOut">
              <a:rPr lang="ru-RU" smtClean="0"/>
              <a:pPr/>
              <a:t>20.04.2021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F67C797E-A4DA-46BA-A78E-67963D328199}" type="slidenum">
              <a:rPr lang="ru-RU" smtClean="0"/>
              <a:pPr/>
              <a:t>‹#›</a:t>
            </a:fld>
            <a:endParaRPr lang="ru-RU"/>
          </a:p>
        </p:txBody>
      </p:sp>
    </p:spTree>
    <p:extLst>
      <p:ext uri="{BB962C8B-B14F-4D97-AF65-F5344CB8AC3E}">
        <p14:creationId xmlns:p14="http://schemas.microsoft.com/office/powerpoint/2010/main" xmlns="" val="172516433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9226785E-E391-44F5-8ECC-8BE4171FED10}" type="datetimeFigureOut">
              <a:rPr lang="ru-RU" smtClean="0"/>
              <a:pPr/>
              <a:t>20.04.2021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F67C797E-A4DA-46BA-A78E-67963D328199}" type="slidenum">
              <a:rPr lang="ru-RU" smtClean="0"/>
              <a:pPr/>
              <a:t>‹#›</a:t>
            </a:fld>
            <a:endParaRPr lang="ru-RU"/>
          </a:p>
        </p:txBody>
      </p:sp>
    </p:spTree>
    <p:extLst>
      <p:ext uri="{BB962C8B-B14F-4D97-AF65-F5344CB8AC3E}">
        <p14:creationId xmlns:p14="http://schemas.microsoft.com/office/powerpoint/2010/main" xmlns="" val="422037653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226785E-E391-44F5-8ECC-8BE4171FED10}" type="datetimeFigureOut">
              <a:rPr lang="ru-RU" smtClean="0"/>
              <a:pPr/>
              <a:t>20.04.2021</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67C797E-A4DA-46BA-A78E-67963D328199}" type="slidenum">
              <a:rPr lang="ru-RU" smtClean="0"/>
              <a:pPr/>
              <a:t>‹#›</a:t>
            </a:fld>
            <a:endParaRPr lang="ru-RU"/>
          </a:p>
        </p:txBody>
      </p:sp>
    </p:spTree>
    <p:extLst>
      <p:ext uri="{BB962C8B-B14F-4D97-AF65-F5344CB8AC3E}">
        <p14:creationId xmlns:p14="http://schemas.microsoft.com/office/powerpoint/2010/main" xmlns="" val="275043520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image" Target="../media/image1.png"/><Relationship Id="rId1" Type="http://schemas.openxmlformats.org/officeDocument/2006/relationships/slideLayout" Target="../slideLayouts/slideLayout1.xml"/><Relationship Id="rId5" Type="http://schemas.openxmlformats.org/officeDocument/2006/relationships/image" Target="../media/image30.jpeg"/><Relationship Id="rId4" Type="http://schemas.openxmlformats.org/officeDocument/2006/relationships/image" Target="../media/image29.jpeg"/></Relationships>
</file>

<file path=ppt/slides/_rels/slide11.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34.jpeg"/><Relationship Id="rId5" Type="http://schemas.openxmlformats.org/officeDocument/2006/relationships/image" Target="../media/image33.jpeg"/><Relationship Id="rId4" Type="http://schemas.openxmlformats.org/officeDocument/2006/relationships/image" Target="../media/image32.jpeg"/></Relationships>
</file>

<file path=ppt/slides/_rels/slide12.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image" Target="../media/image1.png"/><Relationship Id="rId1" Type="http://schemas.openxmlformats.org/officeDocument/2006/relationships/slideLayout" Target="../slideLayouts/slideLayout1.xml"/><Relationship Id="rId5" Type="http://schemas.openxmlformats.org/officeDocument/2006/relationships/image" Target="../media/image38.jpeg"/><Relationship Id="rId4" Type="http://schemas.openxmlformats.org/officeDocument/2006/relationships/image" Target="../media/image37.jpeg"/></Relationships>
</file>

<file path=ppt/slides/_rels/slide14.xml.rels><?xml version="1.0" encoding="UTF-8" standalone="yes"?>
<Relationships xmlns="http://schemas.openxmlformats.org/package/2006/relationships"><Relationship Id="rId3" Type="http://schemas.openxmlformats.org/officeDocument/2006/relationships/image" Target="../media/image39.jpeg"/><Relationship Id="rId2" Type="http://schemas.openxmlformats.org/officeDocument/2006/relationships/image" Target="../media/image1.png"/><Relationship Id="rId1" Type="http://schemas.openxmlformats.org/officeDocument/2006/relationships/slideLayout" Target="../slideLayouts/slideLayout1.xml"/><Relationship Id="rId5" Type="http://schemas.openxmlformats.org/officeDocument/2006/relationships/image" Target="../media/image41.jpeg"/><Relationship Id="rId4" Type="http://schemas.openxmlformats.org/officeDocument/2006/relationships/image" Target="../media/image40.jpeg"/></Relationships>
</file>

<file path=ppt/slides/_rels/slide15.xml.rels><?xml version="1.0" encoding="UTF-8" standalone="yes"?>
<Relationships xmlns="http://schemas.openxmlformats.org/package/2006/relationships"><Relationship Id="rId3" Type="http://schemas.openxmlformats.org/officeDocument/2006/relationships/image" Target="../media/image42.jpe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45.jpeg"/><Relationship Id="rId5" Type="http://schemas.openxmlformats.org/officeDocument/2006/relationships/image" Target="../media/image44.jpeg"/><Relationship Id="rId4" Type="http://schemas.openxmlformats.org/officeDocument/2006/relationships/image" Target="../media/image43.jpeg"/></Relationships>
</file>

<file path=ppt/slides/_rels/slide16.xml.rels><?xml version="1.0" encoding="UTF-8" standalone="yes"?>
<Relationships xmlns="http://schemas.openxmlformats.org/package/2006/relationships"><Relationship Id="rId3" Type="http://schemas.openxmlformats.org/officeDocument/2006/relationships/image" Target="../media/image46.jpe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47.jpeg"/></Relationships>
</file>

<file path=ppt/slides/_rels/slide17.xml.rels><?xml version="1.0" encoding="UTF-8" standalone="yes"?>
<Relationships xmlns="http://schemas.openxmlformats.org/package/2006/relationships"><Relationship Id="rId3" Type="http://schemas.openxmlformats.org/officeDocument/2006/relationships/image" Target="../media/image48.jpe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6.jpeg"/><Relationship Id="rId5" Type="http://schemas.openxmlformats.org/officeDocument/2006/relationships/image" Target="../media/image5.jpeg"/><Relationship Id="rId4" Type="http://schemas.openxmlformats.org/officeDocument/2006/relationships/image" Target="../media/image4.jpeg"/></Relationships>
</file>

<file path=ppt/slides/_rels/slide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10.jpeg"/><Relationship Id="rId5" Type="http://schemas.openxmlformats.org/officeDocument/2006/relationships/image" Target="../media/image9.jpeg"/><Relationship Id="rId4" Type="http://schemas.openxmlformats.org/officeDocument/2006/relationships/image" Target="../media/image8.jpeg"/></Relationships>
</file>

<file path=ppt/slides/_rels/slide7.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14.jpeg"/><Relationship Id="rId5" Type="http://schemas.openxmlformats.org/officeDocument/2006/relationships/image" Target="../media/image13.jpeg"/><Relationship Id="rId4" Type="http://schemas.openxmlformats.org/officeDocument/2006/relationships/image" Target="../media/image12.jpeg"/></Relationships>
</file>

<file path=ppt/slides/_rels/slide8.xml.rels><?xml version="1.0" encoding="UTF-8" standalone="yes"?>
<Relationships xmlns="http://schemas.openxmlformats.org/package/2006/relationships"><Relationship Id="rId3" Type="http://schemas.openxmlformats.org/officeDocument/2006/relationships/image" Target="../media/image15.jpeg"/><Relationship Id="rId7" Type="http://schemas.openxmlformats.org/officeDocument/2006/relationships/image" Target="../media/image19.jpe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18.jpeg"/><Relationship Id="rId5" Type="http://schemas.openxmlformats.org/officeDocument/2006/relationships/image" Target="../media/image17.jpeg"/><Relationship Id="rId4" Type="http://schemas.openxmlformats.org/officeDocument/2006/relationships/image" Target="../media/image16.jpeg"/></Relationships>
</file>

<file path=ppt/slides/_rels/slide9.xml.rels><?xml version="1.0" encoding="UTF-8" standalone="yes"?>
<Relationships xmlns="http://schemas.openxmlformats.org/package/2006/relationships"><Relationship Id="rId8" Type="http://schemas.openxmlformats.org/officeDocument/2006/relationships/image" Target="../media/image25.jpeg"/><Relationship Id="rId3" Type="http://schemas.openxmlformats.org/officeDocument/2006/relationships/image" Target="../media/image20.jpeg"/><Relationship Id="rId7" Type="http://schemas.openxmlformats.org/officeDocument/2006/relationships/image" Target="../media/image24.jpe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23.jpeg"/><Relationship Id="rId5" Type="http://schemas.openxmlformats.org/officeDocument/2006/relationships/image" Target="../media/image22.jpeg"/><Relationship Id="rId10" Type="http://schemas.openxmlformats.org/officeDocument/2006/relationships/image" Target="../media/image27.jpeg"/><Relationship Id="rId4" Type="http://schemas.openxmlformats.org/officeDocument/2006/relationships/image" Target="../media/image21.jpeg"/><Relationship Id="rId9" Type="http://schemas.openxmlformats.org/officeDocument/2006/relationships/image" Target="../media/image26.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Группа 6"/>
          <p:cNvGrpSpPr/>
          <p:nvPr/>
        </p:nvGrpSpPr>
        <p:grpSpPr>
          <a:xfrm>
            <a:off x="-29496" y="14748"/>
            <a:ext cx="9210008" cy="6858001"/>
            <a:chOff x="-33004" y="-1"/>
            <a:chExt cx="9210008" cy="6858001"/>
          </a:xfrm>
          <a:solidFill>
            <a:srgbClr val="FAD194"/>
          </a:solidFill>
        </p:grpSpPr>
        <p:sp>
          <p:nvSpPr>
            <p:cNvPr id="8" name="Прямоугольник 7"/>
            <p:cNvSpPr/>
            <p:nvPr/>
          </p:nvSpPr>
          <p:spPr>
            <a:xfrm>
              <a:off x="0" y="-1"/>
              <a:ext cx="9144000" cy="6840203"/>
            </a:xfrm>
            <a:prstGeom prst="rect">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9" name="Picture 2" descr="https://ds05.infourok.ru/uploads/ex/0f9a/0007c441-ba538e70/22/hello_html_m3d6542a.png"/>
            <p:cNvPicPr>
              <a:picLocks noChangeAspect="1" noChangeArrowheads="1"/>
            </p:cNvPicPr>
            <p:nvPr/>
          </p:nvPicPr>
          <p:blipFill rotWithShape="1">
            <a:blip r:embed="rId2" cstate="screen">
              <a:extLst>
                <a:ext uri="{28A0092B-C50C-407E-A947-70E740481C1C}">
                  <a14:useLocalDpi xmlns:a14="http://schemas.microsoft.com/office/drawing/2010/main" xmlns="" val="0"/>
                </a:ext>
              </a:extLst>
            </a:blip>
            <a:srcRect l="474" t="2505" r="1184" b="2824"/>
            <a:stretch/>
          </p:blipFill>
          <p:spPr bwMode="auto">
            <a:xfrm>
              <a:off x="-33004" y="17797"/>
              <a:ext cx="9210008" cy="6840203"/>
            </a:xfrm>
            <a:prstGeom prst="rect">
              <a:avLst/>
            </a:prstGeom>
            <a:grpFill/>
            <a:extLst/>
          </p:spPr>
        </p:pic>
      </p:grpSp>
      <p:sp>
        <p:nvSpPr>
          <p:cNvPr id="10" name="Прямоугольник 9"/>
          <p:cNvSpPr/>
          <p:nvPr/>
        </p:nvSpPr>
        <p:spPr>
          <a:xfrm>
            <a:off x="899591" y="260648"/>
            <a:ext cx="7429823" cy="830997"/>
          </a:xfrm>
          <a:prstGeom prst="rect">
            <a:avLst/>
          </a:prstGeom>
        </p:spPr>
        <p:txBody>
          <a:bodyPr wrap="square">
            <a:spAutoFit/>
          </a:bodyPr>
          <a:lstStyle/>
          <a:p>
            <a:pPr algn="ctr"/>
            <a:r>
              <a:rPr lang="ru-RU" sz="1200" dirty="0">
                <a:latin typeface="Arial" pitchFamily="34" charset="0"/>
                <a:cs typeface="Arial" pitchFamily="34" charset="0"/>
              </a:rPr>
              <a:t>Муниципальное автономное дошкольное образовательное </a:t>
            </a:r>
            <a:r>
              <a:rPr lang="ru-RU" sz="1200" dirty="0" smtClean="0">
                <a:latin typeface="Arial" pitchFamily="34" charset="0"/>
                <a:cs typeface="Arial" pitchFamily="34" charset="0"/>
              </a:rPr>
              <a:t>учреждение</a:t>
            </a:r>
          </a:p>
          <a:p>
            <a:pPr algn="ctr"/>
            <a:r>
              <a:rPr lang="ru-RU" sz="1200" dirty="0">
                <a:latin typeface="Arial" pitchFamily="34" charset="0"/>
                <a:cs typeface="Arial" pitchFamily="34" charset="0"/>
              </a:rPr>
              <a:t>д</a:t>
            </a:r>
            <a:r>
              <a:rPr lang="ru-RU" sz="1200" dirty="0" smtClean="0">
                <a:latin typeface="Arial" pitchFamily="34" charset="0"/>
                <a:cs typeface="Arial" pitchFamily="34" charset="0"/>
              </a:rPr>
              <a:t>етский </a:t>
            </a:r>
            <a:r>
              <a:rPr lang="ru-RU" sz="1200" dirty="0">
                <a:latin typeface="Arial" pitchFamily="34" charset="0"/>
                <a:cs typeface="Arial" pitchFamily="34" charset="0"/>
              </a:rPr>
              <a:t>сад общеразвивающего вида с приоритетным </a:t>
            </a:r>
            <a:r>
              <a:rPr lang="ru-RU" sz="1200" dirty="0" smtClean="0">
                <a:latin typeface="Arial" pitchFamily="34" charset="0"/>
                <a:cs typeface="Arial" pitchFamily="34" charset="0"/>
              </a:rPr>
              <a:t>осуществлением деятельности</a:t>
            </a:r>
          </a:p>
          <a:p>
            <a:pPr algn="ctr"/>
            <a:r>
              <a:rPr lang="ru-RU" sz="1200" dirty="0" smtClean="0">
                <a:latin typeface="Arial" pitchFamily="34" charset="0"/>
                <a:cs typeface="Arial" pitchFamily="34" charset="0"/>
              </a:rPr>
              <a:t>по </a:t>
            </a:r>
            <a:r>
              <a:rPr lang="ru-RU" sz="1200" dirty="0">
                <a:latin typeface="Arial" pitchFamily="34" charset="0"/>
                <a:cs typeface="Arial" pitchFamily="34" charset="0"/>
              </a:rPr>
              <a:t>художественно - эстетическому и </a:t>
            </a:r>
            <a:r>
              <a:rPr lang="ru-RU" sz="1200" dirty="0" smtClean="0">
                <a:latin typeface="Arial" pitchFamily="34" charset="0"/>
                <a:cs typeface="Arial" pitchFamily="34" charset="0"/>
              </a:rPr>
              <a:t>социально-личностному развитию детей</a:t>
            </a:r>
          </a:p>
          <a:p>
            <a:pPr algn="ctr"/>
            <a:r>
              <a:rPr lang="ru-RU" sz="1200" dirty="0" smtClean="0">
                <a:latin typeface="Arial" pitchFamily="34" charset="0"/>
                <a:cs typeface="Arial" pitchFamily="34" charset="0"/>
              </a:rPr>
              <a:t>№ </a:t>
            </a:r>
            <a:r>
              <a:rPr lang="ru-RU" sz="1200" dirty="0">
                <a:latin typeface="Arial" pitchFamily="34" charset="0"/>
                <a:cs typeface="Arial" pitchFamily="34" charset="0"/>
              </a:rPr>
              <a:t>21 «Искорка», г. Бердск</a:t>
            </a:r>
          </a:p>
        </p:txBody>
      </p:sp>
      <p:sp>
        <p:nvSpPr>
          <p:cNvPr id="11" name="Прямоугольник 10"/>
          <p:cNvSpPr/>
          <p:nvPr/>
        </p:nvSpPr>
        <p:spPr>
          <a:xfrm>
            <a:off x="2339752" y="1340768"/>
            <a:ext cx="4752528" cy="769441"/>
          </a:xfrm>
          <a:prstGeom prst="rect">
            <a:avLst/>
          </a:prstGeom>
        </p:spPr>
        <p:txBody>
          <a:bodyPr wrap="square">
            <a:spAutoFit/>
          </a:bodyPr>
          <a:lstStyle/>
          <a:p>
            <a:pPr algn="ctr"/>
            <a:r>
              <a:rPr lang="ru-RU" sz="4400" b="1" dirty="0" smtClean="0">
                <a:ln w="28575">
                  <a:solidFill>
                    <a:srgbClr val="FF0000"/>
                  </a:solidFill>
                </a:ln>
                <a:solidFill>
                  <a:srgbClr val="0000FF"/>
                </a:solidFill>
                <a:latin typeface="Arial" pitchFamily="34" charset="0"/>
                <a:cs typeface="Arial" pitchFamily="34" charset="0"/>
              </a:rPr>
              <a:t>Мастер – класс</a:t>
            </a:r>
            <a:endParaRPr lang="ru-RU" sz="4400" b="1" dirty="0">
              <a:ln w="28575">
                <a:solidFill>
                  <a:srgbClr val="FF0000"/>
                </a:solidFill>
              </a:ln>
              <a:solidFill>
                <a:srgbClr val="0000FF"/>
              </a:solidFill>
              <a:latin typeface="Arial" pitchFamily="34" charset="0"/>
              <a:cs typeface="Arial" pitchFamily="34" charset="0"/>
            </a:endParaRPr>
          </a:p>
        </p:txBody>
      </p:sp>
      <p:sp>
        <p:nvSpPr>
          <p:cNvPr id="12" name="Прямоугольник 11"/>
          <p:cNvSpPr/>
          <p:nvPr/>
        </p:nvSpPr>
        <p:spPr>
          <a:xfrm>
            <a:off x="4860032" y="5011900"/>
            <a:ext cx="3469383" cy="830997"/>
          </a:xfrm>
          <a:prstGeom prst="rect">
            <a:avLst/>
          </a:prstGeom>
        </p:spPr>
        <p:txBody>
          <a:bodyPr wrap="square">
            <a:spAutoFit/>
          </a:bodyPr>
          <a:lstStyle/>
          <a:p>
            <a:r>
              <a:rPr lang="ru-RU" sz="1600" b="1" dirty="0" smtClean="0">
                <a:latin typeface="Arial" pitchFamily="34" charset="0"/>
                <a:cs typeface="Arial" pitchFamily="34" charset="0"/>
              </a:rPr>
              <a:t>Подготовила и провела</a:t>
            </a:r>
          </a:p>
          <a:p>
            <a:r>
              <a:rPr lang="ru-RU" sz="1600" b="1" dirty="0" smtClean="0">
                <a:latin typeface="Arial" pitchFamily="34" charset="0"/>
                <a:cs typeface="Arial" pitchFamily="34" charset="0"/>
              </a:rPr>
              <a:t>воспитатель:</a:t>
            </a:r>
          </a:p>
          <a:p>
            <a:r>
              <a:rPr lang="ru-RU" sz="1600" b="1" dirty="0" err="1" smtClean="0">
                <a:latin typeface="Arial" pitchFamily="34" charset="0"/>
                <a:cs typeface="Arial" pitchFamily="34" charset="0"/>
              </a:rPr>
              <a:t>Байцук</a:t>
            </a:r>
            <a:r>
              <a:rPr lang="ru-RU" sz="1600" b="1" dirty="0" smtClean="0">
                <a:latin typeface="Arial" pitchFamily="34" charset="0"/>
                <a:cs typeface="Arial" pitchFamily="34" charset="0"/>
              </a:rPr>
              <a:t> Наталья Александровна</a:t>
            </a:r>
            <a:endParaRPr lang="ru-RU" sz="1600" b="1" dirty="0">
              <a:latin typeface="Arial" pitchFamily="34" charset="0"/>
              <a:cs typeface="Arial" pitchFamily="34" charset="0"/>
            </a:endParaRPr>
          </a:p>
        </p:txBody>
      </p:sp>
      <p:sp>
        <p:nvSpPr>
          <p:cNvPr id="13" name="Прямоугольник 12"/>
          <p:cNvSpPr/>
          <p:nvPr/>
        </p:nvSpPr>
        <p:spPr>
          <a:xfrm>
            <a:off x="3938680" y="6309320"/>
            <a:ext cx="1266640" cy="338554"/>
          </a:xfrm>
          <a:prstGeom prst="rect">
            <a:avLst/>
          </a:prstGeom>
        </p:spPr>
        <p:txBody>
          <a:bodyPr wrap="square">
            <a:spAutoFit/>
          </a:bodyPr>
          <a:lstStyle/>
          <a:p>
            <a:r>
              <a:rPr lang="ru-RU" sz="1600" b="1" dirty="0">
                <a:latin typeface="Arial" pitchFamily="34" charset="0"/>
                <a:cs typeface="Arial" pitchFamily="34" charset="0"/>
              </a:rPr>
              <a:t>г</a:t>
            </a:r>
            <a:r>
              <a:rPr lang="ru-RU" sz="1600" b="1" dirty="0" smtClean="0">
                <a:latin typeface="Arial" pitchFamily="34" charset="0"/>
                <a:cs typeface="Arial" pitchFamily="34" charset="0"/>
              </a:rPr>
              <a:t>. Бердск</a:t>
            </a:r>
            <a:endParaRPr lang="ru-RU" sz="1600" b="1" dirty="0">
              <a:latin typeface="Arial" pitchFamily="34" charset="0"/>
              <a:cs typeface="Arial" pitchFamily="34" charset="0"/>
            </a:endParaRPr>
          </a:p>
        </p:txBody>
      </p:sp>
      <p:sp>
        <p:nvSpPr>
          <p:cNvPr id="14" name="Прямоугольник 13"/>
          <p:cNvSpPr/>
          <p:nvPr/>
        </p:nvSpPr>
        <p:spPr>
          <a:xfrm>
            <a:off x="665564" y="2110209"/>
            <a:ext cx="7897875" cy="2585323"/>
          </a:xfrm>
          <a:prstGeom prst="rect">
            <a:avLst/>
          </a:prstGeom>
        </p:spPr>
        <p:txBody>
          <a:bodyPr wrap="square">
            <a:spAutoFit/>
          </a:bodyPr>
          <a:lstStyle/>
          <a:p>
            <a:pPr algn="ctr"/>
            <a:r>
              <a:rPr lang="ru-RU" sz="5400" b="1" dirty="0" smtClean="0">
                <a:ln w="28575">
                  <a:solidFill>
                    <a:srgbClr val="FF0000"/>
                  </a:solidFill>
                </a:ln>
                <a:solidFill>
                  <a:srgbClr val="0000FF"/>
                </a:solidFill>
                <a:latin typeface="Arial" pitchFamily="34" charset="0"/>
                <a:cs typeface="Arial" pitchFamily="34" charset="0"/>
              </a:rPr>
              <a:t>Лепка и роспись дымковской игрушки «Петушок»</a:t>
            </a:r>
            <a:endParaRPr lang="ru-RU" sz="5400" b="1" dirty="0">
              <a:ln w="28575">
                <a:solidFill>
                  <a:srgbClr val="FF0000"/>
                </a:solidFill>
              </a:ln>
              <a:solidFill>
                <a:srgbClr val="0000FF"/>
              </a:solidFill>
              <a:latin typeface="Arial" pitchFamily="34" charset="0"/>
              <a:cs typeface="Arial" pitchFamily="34" charset="0"/>
            </a:endParaRPr>
          </a:p>
        </p:txBody>
      </p:sp>
    </p:spTree>
    <p:extLst>
      <p:ext uri="{BB962C8B-B14F-4D97-AF65-F5344CB8AC3E}">
        <p14:creationId xmlns:p14="http://schemas.microsoft.com/office/powerpoint/2010/main" xmlns="" val="17163477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50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750"/>
                                        <p:tgtEl>
                                          <p:spTgt spid="10"/>
                                        </p:tgtEl>
                                      </p:cBhvr>
                                    </p:animEffect>
                                    <p:anim calcmode="lin" valueType="num">
                                      <p:cBhvr>
                                        <p:cTn id="8" dur="750" fill="hold"/>
                                        <p:tgtEl>
                                          <p:spTgt spid="10"/>
                                        </p:tgtEl>
                                        <p:attrNameLst>
                                          <p:attrName>ppt_x</p:attrName>
                                        </p:attrNameLst>
                                      </p:cBhvr>
                                      <p:tavLst>
                                        <p:tav tm="0">
                                          <p:val>
                                            <p:strVal val="#ppt_x"/>
                                          </p:val>
                                        </p:tav>
                                        <p:tav tm="100000">
                                          <p:val>
                                            <p:strVal val="#ppt_x"/>
                                          </p:val>
                                        </p:tav>
                                      </p:tavLst>
                                    </p:anim>
                                    <p:anim calcmode="lin" valueType="num">
                                      <p:cBhvr>
                                        <p:cTn id="9" dur="750" fill="hold"/>
                                        <p:tgtEl>
                                          <p:spTgt spid="10"/>
                                        </p:tgtEl>
                                        <p:attrNameLst>
                                          <p:attrName>ppt_y</p:attrName>
                                        </p:attrNameLst>
                                      </p:cBhvr>
                                      <p:tavLst>
                                        <p:tav tm="0">
                                          <p:val>
                                            <p:strVal val="#ppt_y+.1"/>
                                          </p:val>
                                        </p:tav>
                                        <p:tav tm="100000">
                                          <p:val>
                                            <p:strVal val="#ppt_y"/>
                                          </p:val>
                                        </p:tav>
                                      </p:tavLst>
                                    </p:anim>
                                  </p:childTnLst>
                                </p:cTn>
                              </p:par>
                            </p:childTnLst>
                          </p:cTn>
                        </p:par>
                        <p:par>
                          <p:cTn id="10" fill="hold">
                            <p:stCondLst>
                              <p:cond delay="1250"/>
                            </p:stCondLst>
                            <p:childTnLst>
                              <p:par>
                                <p:cTn id="11" presetID="42" presetClass="entr" presetSubtype="0" fill="hold" grpId="0" nodeType="afterEffect">
                                  <p:stCondLst>
                                    <p:cond delay="500"/>
                                  </p:stCondLst>
                                  <p:childTnLst>
                                    <p:set>
                                      <p:cBhvr>
                                        <p:cTn id="12" dur="1" fill="hold">
                                          <p:stCondLst>
                                            <p:cond delay="0"/>
                                          </p:stCondLst>
                                        </p:cTn>
                                        <p:tgtEl>
                                          <p:spTgt spid="11"/>
                                        </p:tgtEl>
                                        <p:attrNameLst>
                                          <p:attrName>style.visibility</p:attrName>
                                        </p:attrNameLst>
                                      </p:cBhvr>
                                      <p:to>
                                        <p:strVal val="visible"/>
                                      </p:to>
                                    </p:set>
                                    <p:animEffect transition="in" filter="fade">
                                      <p:cBhvr>
                                        <p:cTn id="13" dur="1000"/>
                                        <p:tgtEl>
                                          <p:spTgt spid="11"/>
                                        </p:tgtEl>
                                      </p:cBhvr>
                                    </p:animEffect>
                                    <p:anim calcmode="lin" valueType="num">
                                      <p:cBhvr>
                                        <p:cTn id="14" dur="1000" fill="hold"/>
                                        <p:tgtEl>
                                          <p:spTgt spid="11"/>
                                        </p:tgtEl>
                                        <p:attrNameLst>
                                          <p:attrName>ppt_x</p:attrName>
                                        </p:attrNameLst>
                                      </p:cBhvr>
                                      <p:tavLst>
                                        <p:tav tm="0">
                                          <p:val>
                                            <p:strVal val="#ppt_x"/>
                                          </p:val>
                                        </p:tav>
                                        <p:tav tm="100000">
                                          <p:val>
                                            <p:strVal val="#ppt_x"/>
                                          </p:val>
                                        </p:tav>
                                      </p:tavLst>
                                    </p:anim>
                                    <p:anim calcmode="lin" valueType="num">
                                      <p:cBhvr>
                                        <p:cTn id="15" dur="1000" fill="hold"/>
                                        <p:tgtEl>
                                          <p:spTgt spid="11"/>
                                        </p:tgtEl>
                                        <p:attrNameLst>
                                          <p:attrName>ppt_y</p:attrName>
                                        </p:attrNameLst>
                                      </p:cBhvr>
                                      <p:tavLst>
                                        <p:tav tm="0">
                                          <p:val>
                                            <p:strVal val="#ppt_y+.1"/>
                                          </p:val>
                                        </p:tav>
                                        <p:tav tm="100000">
                                          <p:val>
                                            <p:strVal val="#ppt_y"/>
                                          </p:val>
                                        </p:tav>
                                      </p:tavLst>
                                    </p:anim>
                                  </p:childTnLst>
                                </p:cTn>
                              </p:par>
                            </p:childTnLst>
                          </p:cTn>
                        </p:par>
                        <p:par>
                          <p:cTn id="16" fill="hold">
                            <p:stCondLst>
                              <p:cond delay="2750"/>
                            </p:stCondLst>
                            <p:childTnLst>
                              <p:par>
                                <p:cTn id="17" presetID="42" presetClass="entr" presetSubtype="0" fill="hold" grpId="0" nodeType="afterEffect">
                                  <p:stCondLst>
                                    <p:cond delay="500"/>
                                  </p:stCondLst>
                                  <p:childTnLst>
                                    <p:set>
                                      <p:cBhvr>
                                        <p:cTn id="18" dur="1" fill="hold">
                                          <p:stCondLst>
                                            <p:cond delay="0"/>
                                          </p:stCondLst>
                                        </p:cTn>
                                        <p:tgtEl>
                                          <p:spTgt spid="14"/>
                                        </p:tgtEl>
                                        <p:attrNameLst>
                                          <p:attrName>style.visibility</p:attrName>
                                        </p:attrNameLst>
                                      </p:cBhvr>
                                      <p:to>
                                        <p:strVal val="visible"/>
                                      </p:to>
                                    </p:set>
                                    <p:animEffect transition="in" filter="fade">
                                      <p:cBhvr>
                                        <p:cTn id="19" dur="1000"/>
                                        <p:tgtEl>
                                          <p:spTgt spid="14"/>
                                        </p:tgtEl>
                                      </p:cBhvr>
                                    </p:animEffect>
                                    <p:anim calcmode="lin" valueType="num">
                                      <p:cBhvr>
                                        <p:cTn id="20" dur="1000" fill="hold"/>
                                        <p:tgtEl>
                                          <p:spTgt spid="14"/>
                                        </p:tgtEl>
                                        <p:attrNameLst>
                                          <p:attrName>ppt_x</p:attrName>
                                        </p:attrNameLst>
                                      </p:cBhvr>
                                      <p:tavLst>
                                        <p:tav tm="0">
                                          <p:val>
                                            <p:strVal val="#ppt_x"/>
                                          </p:val>
                                        </p:tav>
                                        <p:tav tm="100000">
                                          <p:val>
                                            <p:strVal val="#ppt_x"/>
                                          </p:val>
                                        </p:tav>
                                      </p:tavLst>
                                    </p:anim>
                                    <p:anim calcmode="lin" valueType="num">
                                      <p:cBhvr>
                                        <p:cTn id="21" dur="1000" fill="hold"/>
                                        <p:tgtEl>
                                          <p:spTgt spid="14"/>
                                        </p:tgtEl>
                                        <p:attrNameLst>
                                          <p:attrName>ppt_y</p:attrName>
                                        </p:attrNameLst>
                                      </p:cBhvr>
                                      <p:tavLst>
                                        <p:tav tm="0">
                                          <p:val>
                                            <p:strVal val="#ppt_y+.1"/>
                                          </p:val>
                                        </p:tav>
                                        <p:tav tm="100000">
                                          <p:val>
                                            <p:strVal val="#ppt_y"/>
                                          </p:val>
                                        </p:tav>
                                      </p:tavLst>
                                    </p:anim>
                                  </p:childTnLst>
                                </p:cTn>
                              </p:par>
                            </p:childTnLst>
                          </p:cTn>
                        </p:par>
                        <p:par>
                          <p:cTn id="22" fill="hold">
                            <p:stCondLst>
                              <p:cond delay="4250"/>
                            </p:stCondLst>
                            <p:childTnLst>
                              <p:par>
                                <p:cTn id="23" presetID="42" presetClass="entr" presetSubtype="0" fill="hold" grpId="0" nodeType="afterEffect">
                                  <p:stCondLst>
                                    <p:cond delay="500"/>
                                  </p:stCondLst>
                                  <p:childTnLst>
                                    <p:set>
                                      <p:cBhvr>
                                        <p:cTn id="24" dur="1" fill="hold">
                                          <p:stCondLst>
                                            <p:cond delay="0"/>
                                          </p:stCondLst>
                                        </p:cTn>
                                        <p:tgtEl>
                                          <p:spTgt spid="12"/>
                                        </p:tgtEl>
                                        <p:attrNameLst>
                                          <p:attrName>style.visibility</p:attrName>
                                        </p:attrNameLst>
                                      </p:cBhvr>
                                      <p:to>
                                        <p:strVal val="visible"/>
                                      </p:to>
                                    </p:set>
                                    <p:animEffect transition="in" filter="fade">
                                      <p:cBhvr>
                                        <p:cTn id="25" dur="1000"/>
                                        <p:tgtEl>
                                          <p:spTgt spid="12"/>
                                        </p:tgtEl>
                                      </p:cBhvr>
                                    </p:animEffect>
                                    <p:anim calcmode="lin" valueType="num">
                                      <p:cBhvr>
                                        <p:cTn id="26" dur="1000" fill="hold"/>
                                        <p:tgtEl>
                                          <p:spTgt spid="12"/>
                                        </p:tgtEl>
                                        <p:attrNameLst>
                                          <p:attrName>ppt_x</p:attrName>
                                        </p:attrNameLst>
                                      </p:cBhvr>
                                      <p:tavLst>
                                        <p:tav tm="0">
                                          <p:val>
                                            <p:strVal val="#ppt_x"/>
                                          </p:val>
                                        </p:tav>
                                        <p:tav tm="100000">
                                          <p:val>
                                            <p:strVal val="#ppt_x"/>
                                          </p:val>
                                        </p:tav>
                                      </p:tavLst>
                                    </p:anim>
                                    <p:anim calcmode="lin" valueType="num">
                                      <p:cBhvr>
                                        <p:cTn id="27" dur="1000" fill="hold"/>
                                        <p:tgtEl>
                                          <p:spTgt spid="12"/>
                                        </p:tgtEl>
                                        <p:attrNameLst>
                                          <p:attrName>ppt_y</p:attrName>
                                        </p:attrNameLst>
                                      </p:cBhvr>
                                      <p:tavLst>
                                        <p:tav tm="0">
                                          <p:val>
                                            <p:strVal val="#ppt_y+.1"/>
                                          </p:val>
                                        </p:tav>
                                        <p:tav tm="100000">
                                          <p:val>
                                            <p:strVal val="#ppt_y"/>
                                          </p:val>
                                        </p:tav>
                                      </p:tavLst>
                                    </p:anim>
                                  </p:childTnLst>
                                </p:cTn>
                              </p:par>
                            </p:childTnLst>
                          </p:cTn>
                        </p:par>
                        <p:par>
                          <p:cTn id="28" fill="hold">
                            <p:stCondLst>
                              <p:cond delay="5750"/>
                            </p:stCondLst>
                            <p:childTnLst>
                              <p:par>
                                <p:cTn id="29" presetID="42" presetClass="entr" presetSubtype="0" fill="hold" grpId="0" nodeType="afterEffect">
                                  <p:stCondLst>
                                    <p:cond delay="500"/>
                                  </p:stCondLst>
                                  <p:childTnLst>
                                    <p:set>
                                      <p:cBhvr>
                                        <p:cTn id="30" dur="1" fill="hold">
                                          <p:stCondLst>
                                            <p:cond delay="0"/>
                                          </p:stCondLst>
                                        </p:cTn>
                                        <p:tgtEl>
                                          <p:spTgt spid="13"/>
                                        </p:tgtEl>
                                        <p:attrNameLst>
                                          <p:attrName>style.visibility</p:attrName>
                                        </p:attrNameLst>
                                      </p:cBhvr>
                                      <p:to>
                                        <p:strVal val="visible"/>
                                      </p:to>
                                    </p:set>
                                    <p:animEffect transition="in" filter="fade">
                                      <p:cBhvr>
                                        <p:cTn id="31" dur="1000"/>
                                        <p:tgtEl>
                                          <p:spTgt spid="13"/>
                                        </p:tgtEl>
                                      </p:cBhvr>
                                    </p:animEffect>
                                    <p:anim calcmode="lin" valueType="num">
                                      <p:cBhvr>
                                        <p:cTn id="32" dur="1000" fill="hold"/>
                                        <p:tgtEl>
                                          <p:spTgt spid="13"/>
                                        </p:tgtEl>
                                        <p:attrNameLst>
                                          <p:attrName>ppt_x</p:attrName>
                                        </p:attrNameLst>
                                      </p:cBhvr>
                                      <p:tavLst>
                                        <p:tav tm="0">
                                          <p:val>
                                            <p:strVal val="#ppt_x"/>
                                          </p:val>
                                        </p:tav>
                                        <p:tav tm="100000">
                                          <p:val>
                                            <p:strVal val="#ppt_x"/>
                                          </p:val>
                                        </p:tav>
                                      </p:tavLst>
                                    </p:anim>
                                    <p:anim calcmode="lin" valueType="num">
                                      <p:cBhvr>
                                        <p:cTn id="33"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P spid="12" grpId="0"/>
      <p:bldP spid="13" grpId="0"/>
      <p:bldP spid="14"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Группа 1"/>
          <p:cNvGrpSpPr/>
          <p:nvPr/>
        </p:nvGrpSpPr>
        <p:grpSpPr>
          <a:xfrm>
            <a:off x="-14748" y="0"/>
            <a:ext cx="9210008" cy="6858001"/>
            <a:chOff x="-33004" y="-1"/>
            <a:chExt cx="9210008" cy="6858001"/>
          </a:xfrm>
        </p:grpSpPr>
        <p:sp>
          <p:nvSpPr>
            <p:cNvPr id="3" name="Прямоугольник 2"/>
            <p:cNvSpPr/>
            <p:nvPr/>
          </p:nvSpPr>
          <p:spPr>
            <a:xfrm>
              <a:off x="0" y="-1"/>
              <a:ext cx="9144000" cy="6840203"/>
            </a:xfrm>
            <a:prstGeom prst="rect">
              <a:avLst/>
            </a:prstGeom>
            <a:solidFill>
              <a:srgbClr val="FFFF9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4" name="Picture 2" descr="https://ds05.infourok.ru/uploads/ex/0f9a/0007c441-ba538e70/22/hello_html_m3d6542a.png"/>
            <p:cNvPicPr>
              <a:picLocks noChangeAspect="1" noChangeArrowheads="1"/>
            </p:cNvPicPr>
            <p:nvPr/>
          </p:nvPicPr>
          <p:blipFill rotWithShape="1">
            <a:blip r:embed="rId2" cstate="screen">
              <a:extLst>
                <a:ext uri="{28A0092B-C50C-407E-A947-70E740481C1C}">
                  <a14:useLocalDpi xmlns:a14="http://schemas.microsoft.com/office/drawing/2010/main" xmlns="" val="0"/>
                </a:ext>
              </a:extLst>
            </a:blip>
            <a:srcRect l="474" t="2505" r="1184" b="2824"/>
            <a:stretch/>
          </p:blipFill>
          <p:spPr bwMode="auto">
            <a:xfrm>
              <a:off x="-33004" y="17797"/>
              <a:ext cx="9210008" cy="6840203"/>
            </a:xfrm>
            <a:prstGeom prst="rect">
              <a:avLst/>
            </a:prstGeom>
            <a:noFill/>
            <a:extLst>
              <a:ext uri="{909E8E84-426E-40DD-AFC4-6F175D3DCCD1}">
                <a14:hiddenFill xmlns:a14="http://schemas.microsoft.com/office/drawing/2010/main" xmlns="">
                  <a:solidFill>
                    <a:srgbClr val="FFFFFF"/>
                  </a:solidFill>
                </a14:hiddenFill>
              </a:ext>
            </a:extLst>
          </p:spPr>
        </p:pic>
      </p:grpSp>
      <p:sp>
        <p:nvSpPr>
          <p:cNvPr id="6" name="Rectangle 3"/>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ru-RU"/>
          </a:p>
        </p:txBody>
      </p:sp>
      <p:sp>
        <p:nvSpPr>
          <p:cNvPr id="7" name="Rectangle 4"/>
          <p:cNvSpPr>
            <a:spLocks noChangeArrowheads="1"/>
          </p:cNvSpPr>
          <p:nvPr/>
        </p:nvSpPr>
        <p:spPr bwMode="auto">
          <a:xfrm>
            <a:off x="0" y="2905125"/>
            <a:ext cx="9144000" cy="0"/>
          </a:xfrm>
          <a:prstGeom prst="rect">
            <a:avLst/>
          </a:prstGeom>
          <a:solidFill>
            <a:srgbClr val="FFFFFF"/>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1400" b="0" i="0" u="none" strike="noStrike" cap="none" normalizeH="0" baseline="0" smtClean="0">
                <a:ln>
                  <a:noFill/>
                </a:ln>
                <a:solidFill>
                  <a:srgbClr val="000000"/>
                </a:solidFill>
                <a:effectLst/>
                <a:latin typeface="Arial" pitchFamily="34" charset="0"/>
                <a:ea typeface="Times New Roman" pitchFamily="18" charset="0"/>
                <a:cs typeface="Arial" pitchFamily="34" charset="0"/>
              </a:rPr>
              <a:t>		</a:t>
            </a:r>
            <a:endParaRPr kumimoji="0" lang="ru-RU" sz="1800" b="0" i="0" u="none" strike="noStrike" cap="none" normalizeH="0" baseline="0" smtClean="0">
              <a:ln>
                <a:noFill/>
              </a:ln>
              <a:solidFill>
                <a:schemeClr val="tx1"/>
              </a:solidFill>
              <a:effectLst/>
              <a:latin typeface="Arial" pitchFamily="34" charset="0"/>
              <a:cs typeface="Arial" pitchFamily="34" charset="0"/>
            </a:endParaRPr>
          </a:p>
        </p:txBody>
      </p:sp>
      <p:sp>
        <p:nvSpPr>
          <p:cNvPr id="5" name="Прямоугольник 4"/>
          <p:cNvSpPr/>
          <p:nvPr/>
        </p:nvSpPr>
        <p:spPr>
          <a:xfrm>
            <a:off x="899592" y="188640"/>
            <a:ext cx="4767586" cy="2308324"/>
          </a:xfrm>
          <a:prstGeom prst="rect">
            <a:avLst/>
          </a:prstGeom>
        </p:spPr>
        <p:txBody>
          <a:bodyPr wrap="square">
            <a:spAutoFit/>
          </a:bodyPr>
          <a:lstStyle/>
          <a:p>
            <a:pPr algn="just" fontAlgn="base"/>
            <a:r>
              <a:rPr lang="ru-RU" b="1" dirty="0">
                <a:solidFill>
                  <a:srgbClr val="FF6600"/>
                </a:solidFill>
                <a:latin typeface="Arial" pitchFamily="34" charset="0"/>
                <a:cs typeface="Arial" pitchFamily="34" charset="0"/>
              </a:rPr>
              <a:t>Теперь самый интересный и, на мой взгляд, самый сложный элемент лепки — это </a:t>
            </a:r>
            <a:r>
              <a:rPr lang="ru-RU" b="1" i="1" dirty="0">
                <a:solidFill>
                  <a:srgbClr val="0070C0"/>
                </a:solidFill>
                <a:latin typeface="Arial" pitchFamily="34" charset="0"/>
                <a:cs typeface="Arial" pitchFamily="34" charset="0"/>
              </a:rPr>
              <a:t>крыло</a:t>
            </a:r>
            <a:r>
              <a:rPr lang="ru-RU" b="1" dirty="0">
                <a:solidFill>
                  <a:srgbClr val="0070C0"/>
                </a:solidFill>
                <a:latin typeface="Arial" pitchFamily="34" charset="0"/>
                <a:cs typeface="Arial" pitchFamily="34" charset="0"/>
              </a:rPr>
              <a:t> петушка</a:t>
            </a:r>
            <a:r>
              <a:rPr lang="ru-RU" b="1" dirty="0">
                <a:solidFill>
                  <a:srgbClr val="FF6600"/>
                </a:solidFill>
                <a:latin typeface="Arial" pitchFamily="34" charset="0"/>
                <a:cs typeface="Arial" pitchFamily="34" charset="0"/>
              </a:rPr>
              <a:t>: так называемый в дымковской игрушке, </a:t>
            </a:r>
            <a:r>
              <a:rPr lang="ru-RU" b="1" i="1" dirty="0">
                <a:solidFill>
                  <a:srgbClr val="FF6600"/>
                </a:solidFill>
                <a:latin typeface="Arial" pitchFamily="34" charset="0"/>
                <a:cs typeface="Arial" pitchFamily="34" charset="0"/>
              </a:rPr>
              <a:t>волан</a:t>
            </a:r>
            <a:r>
              <a:rPr lang="ru-RU" b="1" dirty="0">
                <a:solidFill>
                  <a:srgbClr val="FF6600"/>
                </a:solidFill>
                <a:latin typeface="Arial" pitchFamily="34" charset="0"/>
                <a:cs typeface="Arial" pitchFamily="34" charset="0"/>
              </a:rPr>
              <a:t>. Катаем шарик около 2 см, из него — колбаску около 6-8 см (от длины зависит, сколько складочек получится и какой толщины получится волан</a:t>
            </a:r>
            <a:r>
              <a:rPr lang="ru-RU" b="1" dirty="0" smtClean="0">
                <a:solidFill>
                  <a:srgbClr val="FF6600"/>
                </a:solidFill>
                <a:latin typeface="Arial" pitchFamily="34" charset="0"/>
                <a:cs typeface="Arial" pitchFamily="34" charset="0"/>
              </a:rPr>
              <a:t>).</a:t>
            </a:r>
            <a:endParaRPr lang="ru-RU" b="1" dirty="0">
              <a:solidFill>
                <a:srgbClr val="FF6600"/>
              </a:solidFill>
              <a:latin typeface="Arial" pitchFamily="34" charset="0"/>
              <a:cs typeface="Arial" pitchFamily="34" charset="0"/>
            </a:endParaRPr>
          </a:p>
        </p:txBody>
      </p:sp>
      <p:pic>
        <p:nvPicPr>
          <p:cNvPr id="1027" name="Рисунок 1" descr="Описание: G:\лепка из глины\Петух\DSC07600.JPG"/>
          <p:cNvPicPr>
            <a:picLocks noChangeAspect="1" noChangeArrowheads="1"/>
          </p:cNvPicPr>
          <p:nvPr/>
        </p:nvPicPr>
        <p:blipFill>
          <a:blip r:embed="rId3" cstate="screen">
            <a:extLst>
              <a:ext uri="{28A0092B-C50C-407E-A947-70E740481C1C}">
                <a14:useLocalDpi xmlns:a14="http://schemas.microsoft.com/office/drawing/2010/main" xmlns="" val="0"/>
              </a:ext>
            </a:extLst>
          </a:blip>
          <a:srcRect/>
          <a:stretch>
            <a:fillRect/>
          </a:stretch>
        </p:blipFill>
        <p:spPr bwMode="auto">
          <a:xfrm>
            <a:off x="5698906" y="260648"/>
            <a:ext cx="2617510" cy="1840623"/>
          </a:xfrm>
          <a:prstGeom prst="rect">
            <a:avLst/>
          </a:prstGeom>
          <a:noFill/>
          <a:extLst>
            <a:ext uri="{909E8E84-426E-40DD-AFC4-6F175D3DCCD1}">
              <a14:hiddenFill xmlns:a14="http://schemas.microsoft.com/office/drawing/2010/main" xmlns="">
                <a:solidFill>
                  <a:srgbClr val="FFFFFF"/>
                </a:solidFill>
              </a14:hiddenFill>
            </a:ext>
          </a:extLst>
        </p:spPr>
      </p:pic>
      <p:pic>
        <p:nvPicPr>
          <p:cNvPr id="1026" name="Рисунок 2" descr="Описание: G:\лепка из глины\Петух\DSC07601.JPG"/>
          <p:cNvPicPr>
            <a:picLocks noChangeAspect="1" noChangeArrowheads="1"/>
          </p:cNvPicPr>
          <p:nvPr/>
        </p:nvPicPr>
        <p:blipFill>
          <a:blip r:embed="rId4" cstate="screen">
            <a:extLst>
              <a:ext uri="{28A0092B-C50C-407E-A947-70E740481C1C}">
                <a14:useLocalDpi xmlns:a14="http://schemas.microsoft.com/office/drawing/2010/main" xmlns="" val="0"/>
              </a:ext>
            </a:extLst>
          </a:blip>
          <a:srcRect/>
          <a:stretch>
            <a:fillRect/>
          </a:stretch>
        </p:blipFill>
        <p:spPr bwMode="auto">
          <a:xfrm>
            <a:off x="1115616" y="2492896"/>
            <a:ext cx="2419898" cy="906541"/>
          </a:xfrm>
          <a:prstGeom prst="rect">
            <a:avLst/>
          </a:prstGeom>
          <a:noFill/>
          <a:extLst>
            <a:ext uri="{909E8E84-426E-40DD-AFC4-6F175D3DCCD1}">
              <a14:hiddenFill xmlns:a14="http://schemas.microsoft.com/office/drawing/2010/main" xmlns="">
                <a:solidFill>
                  <a:srgbClr val="FFFFFF"/>
                </a:solidFill>
              </a14:hiddenFill>
            </a:ext>
          </a:extLst>
        </p:spPr>
      </p:pic>
      <p:pic>
        <p:nvPicPr>
          <p:cNvPr id="1025" name="Рисунок 4" descr="Описание: G:\лепка из глины\Петух\DSC07602.JPG"/>
          <p:cNvPicPr>
            <a:picLocks noChangeAspect="1" noChangeArrowheads="1"/>
          </p:cNvPicPr>
          <p:nvPr/>
        </p:nvPicPr>
        <p:blipFill>
          <a:blip r:embed="rId5" cstate="screen">
            <a:extLst>
              <a:ext uri="{28A0092B-C50C-407E-A947-70E740481C1C}">
                <a14:useLocalDpi xmlns:a14="http://schemas.microsoft.com/office/drawing/2010/main" xmlns="" val="0"/>
              </a:ext>
            </a:extLst>
          </a:blip>
          <a:srcRect/>
          <a:stretch>
            <a:fillRect/>
          </a:stretch>
        </p:blipFill>
        <p:spPr bwMode="auto">
          <a:xfrm>
            <a:off x="5667178" y="3861048"/>
            <a:ext cx="2634998" cy="1699616"/>
          </a:xfrm>
          <a:prstGeom prst="rect">
            <a:avLst/>
          </a:prstGeom>
          <a:noFill/>
          <a:extLst>
            <a:ext uri="{909E8E84-426E-40DD-AFC4-6F175D3DCCD1}">
              <a14:hiddenFill xmlns:a14="http://schemas.microsoft.com/office/drawing/2010/main" xmlns="">
                <a:solidFill>
                  <a:srgbClr val="FFFFFF"/>
                </a:solidFill>
              </a14:hiddenFill>
            </a:ext>
          </a:extLst>
        </p:spPr>
      </p:pic>
      <p:sp>
        <p:nvSpPr>
          <p:cNvPr id="8" name="Rectangle 4"/>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ru-RU"/>
          </a:p>
        </p:txBody>
      </p:sp>
      <p:sp>
        <p:nvSpPr>
          <p:cNvPr id="9" name="Rectangle 5"/>
          <p:cNvSpPr>
            <a:spLocks noChangeArrowheads="1"/>
          </p:cNvSpPr>
          <p:nvPr/>
        </p:nvSpPr>
        <p:spPr bwMode="auto">
          <a:xfrm>
            <a:off x="0" y="2790825"/>
            <a:ext cx="9144000" cy="0"/>
          </a:xfrm>
          <a:prstGeom prst="rect">
            <a:avLst/>
          </a:prstGeom>
          <a:solidFill>
            <a:srgbClr val="FFFFFF"/>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ru-RU" b="0" i="0" u="none" strike="noStrike" cap="none" normalizeH="0" baseline="0" smtClean="0">
                <a:ln>
                  <a:noFill/>
                </a:ln>
                <a:solidFill>
                  <a:srgbClr val="000000"/>
                </a:solidFill>
                <a:effectLst/>
                <a:latin typeface="Arial" pitchFamily="34" charset="0"/>
                <a:ea typeface="Times New Roman" pitchFamily="18" charset="0"/>
                <a:cs typeface="Arial" pitchFamily="34" charset="0"/>
              </a:rPr>
              <a:t> </a:t>
            </a:r>
            <a:endParaRPr kumimoji="0" lang="ru-RU" sz="1800" b="0" i="0" u="none" strike="noStrike" cap="none" normalizeH="0" baseline="0" smtClean="0">
              <a:ln>
                <a:noFill/>
              </a:ln>
              <a:solidFill>
                <a:schemeClr val="tx1"/>
              </a:solidFill>
              <a:effectLst/>
              <a:latin typeface="Arial" pitchFamily="34" charset="0"/>
              <a:cs typeface="Arial" pitchFamily="34" charset="0"/>
            </a:endParaRPr>
          </a:p>
        </p:txBody>
      </p:sp>
      <p:sp>
        <p:nvSpPr>
          <p:cNvPr id="10" name="Rectangle 6"/>
          <p:cNvSpPr>
            <a:spLocks noChangeArrowheads="1"/>
          </p:cNvSpPr>
          <p:nvPr/>
        </p:nvSpPr>
        <p:spPr bwMode="auto">
          <a:xfrm>
            <a:off x="0" y="4191000"/>
            <a:ext cx="9144000" cy="0"/>
          </a:xfrm>
          <a:prstGeom prst="rect">
            <a:avLst/>
          </a:prstGeom>
          <a:solidFill>
            <a:srgbClr val="FFFFFF"/>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800" b="0" i="0" u="none" strike="noStrike" cap="none" normalizeH="0" baseline="0" smtClean="0">
              <a:ln>
                <a:noFill/>
              </a:ln>
              <a:solidFill>
                <a:schemeClr val="tx1"/>
              </a:solidFill>
              <a:effectLst/>
              <a:latin typeface="Arial" pitchFamily="34" charset="0"/>
              <a:cs typeface="Arial" pitchFamily="34" charset="0"/>
            </a:endParaRPr>
          </a:p>
        </p:txBody>
      </p:sp>
      <p:sp>
        <p:nvSpPr>
          <p:cNvPr id="11" name="Прямоугольник 10"/>
          <p:cNvSpPr/>
          <p:nvPr/>
        </p:nvSpPr>
        <p:spPr>
          <a:xfrm>
            <a:off x="868823" y="5949280"/>
            <a:ext cx="7406353" cy="646331"/>
          </a:xfrm>
          <a:prstGeom prst="rect">
            <a:avLst/>
          </a:prstGeom>
        </p:spPr>
        <p:txBody>
          <a:bodyPr wrap="square">
            <a:spAutoFit/>
          </a:bodyPr>
          <a:lstStyle/>
          <a:p>
            <a:pPr algn="just" fontAlgn="base"/>
            <a:r>
              <a:rPr lang="ru-RU" b="1" dirty="0" smtClean="0">
                <a:solidFill>
                  <a:srgbClr val="FF6600"/>
                </a:solidFill>
                <a:latin typeface="Arial" pitchFamily="34" charset="0"/>
                <a:cs typeface="Arial" pitchFamily="34" charset="0"/>
              </a:rPr>
              <a:t>Мой </a:t>
            </a:r>
            <a:r>
              <a:rPr lang="ru-RU" b="1" dirty="0">
                <a:solidFill>
                  <a:srgbClr val="FF6600"/>
                </a:solidFill>
                <a:latin typeface="Arial" pitchFamily="34" charset="0"/>
                <a:cs typeface="Arial" pitchFamily="34" charset="0"/>
              </a:rPr>
              <a:t>волан получился с 5 </a:t>
            </a:r>
            <a:r>
              <a:rPr lang="ru-RU" b="1" dirty="0" smtClean="0">
                <a:solidFill>
                  <a:srgbClr val="FF6600"/>
                </a:solidFill>
                <a:latin typeface="Arial" pitchFamily="34" charset="0"/>
                <a:cs typeface="Arial" pitchFamily="34" charset="0"/>
              </a:rPr>
              <a:t>складками. Готовый </a:t>
            </a:r>
            <a:r>
              <a:rPr lang="ru-RU" b="1" dirty="0">
                <a:solidFill>
                  <a:srgbClr val="FF6600"/>
                </a:solidFill>
                <a:latin typeface="Arial" pitchFamily="34" charset="0"/>
                <a:cs typeface="Arial" pitchFamily="34" charset="0"/>
              </a:rPr>
              <a:t>волан немного сгибаем.</a:t>
            </a:r>
          </a:p>
        </p:txBody>
      </p:sp>
      <p:sp>
        <p:nvSpPr>
          <p:cNvPr id="15" name="Прямоугольник 14"/>
          <p:cNvSpPr/>
          <p:nvPr/>
        </p:nvSpPr>
        <p:spPr>
          <a:xfrm>
            <a:off x="884844" y="3573016"/>
            <a:ext cx="4752528" cy="2308324"/>
          </a:xfrm>
          <a:prstGeom prst="rect">
            <a:avLst/>
          </a:prstGeom>
        </p:spPr>
        <p:txBody>
          <a:bodyPr wrap="square">
            <a:spAutoFit/>
          </a:bodyPr>
          <a:lstStyle/>
          <a:p>
            <a:pPr algn="just" fontAlgn="base"/>
            <a:r>
              <a:rPr lang="ru-RU" b="1" dirty="0" smtClean="0">
                <a:solidFill>
                  <a:srgbClr val="FF6600"/>
                </a:solidFill>
                <a:latin typeface="Arial" pitchFamily="34" charset="0"/>
                <a:cs typeface="Arial" pitchFamily="34" charset="0"/>
              </a:rPr>
              <a:t>Полоску сгибаем </a:t>
            </a:r>
            <a:r>
              <a:rPr lang="ru-RU" b="1" dirty="0">
                <a:solidFill>
                  <a:srgbClr val="FF6600"/>
                </a:solidFill>
                <a:latin typeface="Arial" pitchFamily="34" charset="0"/>
                <a:cs typeface="Arial" pitchFamily="34" charset="0"/>
              </a:rPr>
              <a:t>вот таким </a:t>
            </a:r>
            <a:r>
              <a:rPr lang="ru-RU" b="1" dirty="0" smtClean="0">
                <a:solidFill>
                  <a:srgbClr val="FF6600"/>
                </a:solidFill>
                <a:latin typeface="Arial" pitchFamily="34" charset="0"/>
                <a:cs typeface="Arial" pitchFamily="34" charset="0"/>
              </a:rPr>
              <a:t>образом, как показано на фото. </a:t>
            </a:r>
            <a:r>
              <a:rPr lang="ru-RU" b="1" dirty="0">
                <a:solidFill>
                  <a:srgbClr val="FF6600"/>
                </a:solidFill>
                <a:latin typeface="Arial" pitchFamily="34" charset="0"/>
                <a:cs typeface="Arial" pitchFamily="34" charset="0"/>
              </a:rPr>
              <a:t>Во время сгибания можно слегка увлажнить пальчиком всю полоску, она может трескаться. Но нам желательно, чтобы получился </a:t>
            </a:r>
            <a:r>
              <a:rPr lang="ru-RU" b="1" dirty="0" err="1">
                <a:solidFill>
                  <a:srgbClr val="FF6600"/>
                </a:solidFill>
                <a:latin typeface="Arial" pitchFamily="34" charset="0"/>
                <a:cs typeface="Arial" pitchFamily="34" charset="0"/>
              </a:rPr>
              <a:t>воланчик</a:t>
            </a:r>
            <a:r>
              <a:rPr lang="ru-RU" b="1" dirty="0">
                <a:solidFill>
                  <a:srgbClr val="FF6600"/>
                </a:solidFill>
                <a:latin typeface="Arial" pitchFamily="34" charset="0"/>
                <a:cs typeface="Arial" pitchFamily="34" charset="0"/>
              </a:rPr>
              <a:t> без больших трещин. Нужно потренироваться и обязательно получится.</a:t>
            </a:r>
          </a:p>
        </p:txBody>
      </p:sp>
      <p:sp>
        <p:nvSpPr>
          <p:cNvPr id="20" name="Прямоугольник 19"/>
          <p:cNvSpPr/>
          <p:nvPr/>
        </p:nvSpPr>
        <p:spPr>
          <a:xfrm>
            <a:off x="3995001" y="2636912"/>
            <a:ext cx="4307175" cy="646331"/>
          </a:xfrm>
          <a:prstGeom prst="rect">
            <a:avLst/>
          </a:prstGeom>
        </p:spPr>
        <p:txBody>
          <a:bodyPr wrap="square">
            <a:spAutoFit/>
          </a:bodyPr>
          <a:lstStyle/>
          <a:p>
            <a:pPr algn="just" fontAlgn="base"/>
            <a:r>
              <a:rPr lang="ru-RU" b="1" dirty="0" smtClean="0">
                <a:solidFill>
                  <a:srgbClr val="FF6600"/>
                </a:solidFill>
                <a:latin typeface="Arial" pitchFamily="34" charset="0"/>
                <a:cs typeface="Arial" pitchFamily="34" charset="0"/>
              </a:rPr>
              <a:t>Колбаску </a:t>
            </a:r>
            <a:r>
              <a:rPr lang="ru-RU" b="1" dirty="0">
                <a:solidFill>
                  <a:srgbClr val="FF6600"/>
                </a:solidFill>
                <a:latin typeface="Arial" pitchFamily="34" charset="0"/>
                <a:cs typeface="Arial" pitchFamily="34" charset="0"/>
              </a:rPr>
              <a:t>приплющиваем слегка, она немного удлиняется</a:t>
            </a:r>
            <a:r>
              <a:rPr lang="ru-RU" b="1" dirty="0" smtClean="0">
                <a:solidFill>
                  <a:srgbClr val="FF6600"/>
                </a:solidFill>
                <a:latin typeface="Arial" pitchFamily="34" charset="0"/>
                <a:cs typeface="Arial" pitchFamily="34" charset="0"/>
              </a:rPr>
              <a:t>.</a:t>
            </a:r>
            <a:endParaRPr lang="ru-RU" b="1" dirty="0">
              <a:solidFill>
                <a:srgbClr val="FF6600"/>
              </a:solidFill>
              <a:latin typeface="Arial" pitchFamily="34" charset="0"/>
              <a:cs typeface="Arial" pitchFamily="34" charset="0"/>
            </a:endParaRPr>
          </a:p>
        </p:txBody>
      </p:sp>
    </p:spTree>
    <p:extLst>
      <p:ext uri="{BB962C8B-B14F-4D97-AF65-F5344CB8AC3E}">
        <p14:creationId xmlns:p14="http://schemas.microsoft.com/office/powerpoint/2010/main" xmlns="" val="11167647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up)">
                                      <p:cBhvr>
                                        <p:cTn id="7" dur="4000"/>
                                        <p:tgtEl>
                                          <p:spTgt spid="5"/>
                                        </p:tgtEl>
                                      </p:cBhvr>
                                    </p:animEffect>
                                  </p:childTnLst>
                                </p:cTn>
                              </p:par>
                            </p:childTnLst>
                          </p:cTn>
                        </p:par>
                        <p:par>
                          <p:cTn id="8" fill="hold">
                            <p:stCondLst>
                              <p:cond delay="4000"/>
                            </p:stCondLst>
                            <p:childTnLst>
                              <p:par>
                                <p:cTn id="9" presetID="10" presetClass="entr" presetSubtype="0" fill="hold" nodeType="afterEffect">
                                  <p:stCondLst>
                                    <p:cond delay="0"/>
                                  </p:stCondLst>
                                  <p:childTnLst>
                                    <p:set>
                                      <p:cBhvr>
                                        <p:cTn id="10" dur="1" fill="hold">
                                          <p:stCondLst>
                                            <p:cond delay="0"/>
                                          </p:stCondLst>
                                        </p:cTn>
                                        <p:tgtEl>
                                          <p:spTgt spid="1027"/>
                                        </p:tgtEl>
                                        <p:attrNameLst>
                                          <p:attrName>style.visibility</p:attrName>
                                        </p:attrNameLst>
                                      </p:cBhvr>
                                      <p:to>
                                        <p:strVal val="visible"/>
                                      </p:to>
                                    </p:set>
                                    <p:animEffect transition="in" filter="fade">
                                      <p:cBhvr>
                                        <p:cTn id="11" dur="1000"/>
                                        <p:tgtEl>
                                          <p:spTgt spid="1027"/>
                                        </p:tgtEl>
                                      </p:cBhvr>
                                    </p:animEffect>
                                  </p:childTnLst>
                                </p:cTn>
                              </p:par>
                            </p:childTnLst>
                          </p:cTn>
                        </p:par>
                        <p:par>
                          <p:cTn id="12" fill="hold">
                            <p:stCondLst>
                              <p:cond delay="5000"/>
                            </p:stCondLst>
                            <p:childTnLst>
                              <p:par>
                                <p:cTn id="13" presetID="22" presetClass="entr" presetSubtype="1" fill="hold" grpId="0" nodeType="afterEffect">
                                  <p:stCondLst>
                                    <p:cond delay="500"/>
                                  </p:stCondLst>
                                  <p:childTnLst>
                                    <p:set>
                                      <p:cBhvr>
                                        <p:cTn id="14" dur="1" fill="hold">
                                          <p:stCondLst>
                                            <p:cond delay="0"/>
                                          </p:stCondLst>
                                        </p:cTn>
                                        <p:tgtEl>
                                          <p:spTgt spid="20"/>
                                        </p:tgtEl>
                                        <p:attrNameLst>
                                          <p:attrName>style.visibility</p:attrName>
                                        </p:attrNameLst>
                                      </p:cBhvr>
                                      <p:to>
                                        <p:strVal val="visible"/>
                                      </p:to>
                                    </p:set>
                                    <p:animEffect transition="in" filter="wipe(up)">
                                      <p:cBhvr>
                                        <p:cTn id="15" dur="1000"/>
                                        <p:tgtEl>
                                          <p:spTgt spid="20"/>
                                        </p:tgtEl>
                                      </p:cBhvr>
                                    </p:animEffect>
                                  </p:childTnLst>
                                </p:cTn>
                              </p:par>
                            </p:childTnLst>
                          </p:cTn>
                        </p:par>
                        <p:par>
                          <p:cTn id="16" fill="hold">
                            <p:stCondLst>
                              <p:cond delay="6500"/>
                            </p:stCondLst>
                            <p:childTnLst>
                              <p:par>
                                <p:cTn id="17" presetID="10" presetClass="entr" presetSubtype="0" fill="hold" nodeType="afterEffect">
                                  <p:stCondLst>
                                    <p:cond delay="0"/>
                                  </p:stCondLst>
                                  <p:childTnLst>
                                    <p:set>
                                      <p:cBhvr>
                                        <p:cTn id="18" dur="1" fill="hold">
                                          <p:stCondLst>
                                            <p:cond delay="0"/>
                                          </p:stCondLst>
                                        </p:cTn>
                                        <p:tgtEl>
                                          <p:spTgt spid="1026"/>
                                        </p:tgtEl>
                                        <p:attrNameLst>
                                          <p:attrName>style.visibility</p:attrName>
                                        </p:attrNameLst>
                                      </p:cBhvr>
                                      <p:to>
                                        <p:strVal val="visible"/>
                                      </p:to>
                                    </p:set>
                                    <p:animEffect transition="in" filter="fade">
                                      <p:cBhvr>
                                        <p:cTn id="19" dur="1000"/>
                                        <p:tgtEl>
                                          <p:spTgt spid="1026"/>
                                        </p:tgtEl>
                                      </p:cBhvr>
                                    </p:animEffect>
                                  </p:childTnLst>
                                </p:cTn>
                              </p:par>
                            </p:childTnLst>
                          </p:cTn>
                        </p:par>
                        <p:par>
                          <p:cTn id="20" fill="hold">
                            <p:stCondLst>
                              <p:cond delay="7500"/>
                            </p:stCondLst>
                            <p:childTnLst>
                              <p:par>
                                <p:cTn id="21" presetID="22" presetClass="entr" presetSubtype="1" fill="hold" grpId="0" nodeType="afterEffect">
                                  <p:stCondLst>
                                    <p:cond delay="500"/>
                                  </p:stCondLst>
                                  <p:childTnLst>
                                    <p:set>
                                      <p:cBhvr>
                                        <p:cTn id="22" dur="1" fill="hold">
                                          <p:stCondLst>
                                            <p:cond delay="0"/>
                                          </p:stCondLst>
                                        </p:cTn>
                                        <p:tgtEl>
                                          <p:spTgt spid="15"/>
                                        </p:tgtEl>
                                        <p:attrNameLst>
                                          <p:attrName>style.visibility</p:attrName>
                                        </p:attrNameLst>
                                      </p:cBhvr>
                                      <p:to>
                                        <p:strVal val="visible"/>
                                      </p:to>
                                    </p:set>
                                    <p:animEffect transition="in" filter="wipe(up)">
                                      <p:cBhvr>
                                        <p:cTn id="23" dur="4000"/>
                                        <p:tgtEl>
                                          <p:spTgt spid="15"/>
                                        </p:tgtEl>
                                      </p:cBhvr>
                                    </p:animEffect>
                                  </p:childTnLst>
                                </p:cTn>
                              </p:par>
                            </p:childTnLst>
                          </p:cTn>
                        </p:par>
                        <p:par>
                          <p:cTn id="24" fill="hold">
                            <p:stCondLst>
                              <p:cond delay="12000"/>
                            </p:stCondLst>
                            <p:childTnLst>
                              <p:par>
                                <p:cTn id="25" presetID="10" presetClass="entr" presetSubtype="0" fill="hold" nodeType="afterEffect">
                                  <p:stCondLst>
                                    <p:cond delay="0"/>
                                  </p:stCondLst>
                                  <p:childTnLst>
                                    <p:set>
                                      <p:cBhvr>
                                        <p:cTn id="26" dur="1" fill="hold">
                                          <p:stCondLst>
                                            <p:cond delay="0"/>
                                          </p:stCondLst>
                                        </p:cTn>
                                        <p:tgtEl>
                                          <p:spTgt spid="1025"/>
                                        </p:tgtEl>
                                        <p:attrNameLst>
                                          <p:attrName>style.visibility</p:attrName>
                                        </p:attrNameLst>
                                      </p:cBhvr>
                                      <p:to>
                                        <p:strVal val="visible"/>
                                      </p:to>
                                    </p:set>
                                    <p:animEffect transition="in" filter="fade">
                                      <p:cBhvr>
                                        <p:cTn id="27" dur="1000"/>
                                        <p:tgtEl>
                                          <p:spTgt spid="1025"/>
                                        </p:tgtEl>
                                      </p:cBhvr>
                                    </p:animEffect>
                                  </p:childTnLst>
                                </p:cTn>
                              </p:par>
                            </p:childTnLst>
                          </p:cTn>
                        </p:par>
                        <p:par>
                          <p:cTn id="28" fill="hold">
                            <p:stCondLst>
                              <p:cond delay="13000"/>
                            </p:stCondLst>
                            <p:childTnLst>
                              <p:par>
                                <p:cTn id="29" presetID="22" presetClass="entr" presetSubtype="1" fill="hold" grpId="0" nodeType="afterEffect">
                                  <p:stCondLst>
                                    <p:cond delay="500"/>
                                  </p:stCondLst>
                                  <p:childTnLst>
                                    <p:set>
                                      <p:cBhvr>
                                        <p:cTn id="30" dur="1" fill="hold">
                                          <p:stCondLst>
                                            <p:cond delay="0"/>
                                          </p:stCondLst>
                                        </p:cTn>
                                        <p:tgtEl>
                                          <p:spTgt spid="11"/>
                                        </p:tgtEl>
                                        <p:attrNameLst>
                                          <p:attrName>style.visibility</p:attrName>
                                        </p:attrNameLst>
                                      </p:cBhvr>
                                      <p:to>
                                        <p:strVal val="visible"/>
                                      </p:to>
                                    </p:set>
                                    <p:animEffect transition="in" filter="wipe(up)">
                                      <p:cBhvr>
                                        <p:cTn id="31" dur="1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11" grpId="0"/>
      <p:bldP spid="15" grpId="0"/>
      <p:bldP spid="20"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Группа 1"/>
          <p:cNvGrpSpPr/>
          <p:nvPr/>
        </p:nvGrpSpPr>
        <p:grpSpPr>
          <a:xfrm>
            <a:off x="-14748" y="0"/>
            <a:ext cx="9210008" cy="6858001"/>
            <a:chOff x="-33004" y="-1"/>
            <a:chExt cx="9210008" cy="6858001"/>
          </a:xfrm>
        </p:grpSpPr>
        <p:sp>
          <p:nvSpPr>
            <p:cNvPr id="3" name="Прямоугольник 2"/>
            <p:cNvSpPr/>
            <p:nvPr/>
          </p:nvSpPr>
          <p:spPr>
            <a:xfrm>
              <a:off x="0" y="-1"/>
              <a:ext cx="9144000" cy="6840203"/>
            </a:xfrm>
            <a:prstGeom prst="rect">
              <a:avLst/>
            </a:prstGeom>
            <a:solidFill>
              <a:srgbClr val="FFFF9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4" name="Picture 2" descr="https://ds05.infourok.ru/uploads/ex/0f9a/0007c441-ba538e70/22/hello_html_m3d6542a.png"/>
            <p:cNvPicPr>
              <a:picLocks noChangeAspect="1" noChangeArrowheads="1"/>
            </p:cNvPicPr>
            <p:nvPr/>
          </p:nvPicPr>
          <p:blipFill rotWithShape="1">
            <a:blip r:embed="rId2" cstate="screen">
              <a:extLst>
                <a:ext uri="{28A0092B-C50C-407E-A947-70E740481C1C}">
                  <a14:useLocalDpi xmlns:a14="http://schemas.microsoft.com/office/drawing/2010/main" xmlns="" val="0"/>
                </a:ext>
              </a:extLst>
            </a:blip>
            <a:srcRect l="474" t="2505" r="1184" b="2824"/>
            <a:stretch/>
          </p:blipFill>
          <p:spPr bwMode="auto">
            <a:xfrm>
              <a:off x="-33004" y="17797"/>
              <a:ext cx="9210008" cy="6840203"/>
            </a:xfrm>
            <a:prstGeom prst="rect">
              <a:avLst/>
            </a:prstGeom>
            <a:noFill/>
            <a:extLst>
              <a:ext uri="{909E8E84-426E-40DD-AFC4-6F175D3DCCD1}">
                <a14:hiddenFill xmlns:a14="http://schemas.microsoft.com/office/drawing/2010/main" xmlns="">
                  <a:solidFill>
                    <a:srgbClr val="FFFFFF"/>
                  </a:solidFill>
                </a14:hiddenFill>
              </a:ext>
            </a:extLst>
          </p:spPr>
        </p:pic>
      </p:grpSp>
      <p:sp>
        <p:nvSpPr>
          <p:cNvPr id="5" name="Прямоугольник 4"/>
          <p:cNvSpPr/>
          <p:nvPr/>
        </p:nvSpPr>
        <p:spPr>
          <a:xfrm>
            <a:off x="3114854" y="518232"/>
            <a:ext cx="2914291" cy="1754326"/>
          </a:xfrm>
          <a:prstGeom prst="rect">
            <a:avLst/>
          </a:prstGeom>
        </p:spPr>
        <p:txBody>
          <a:bodyPr wrap="square">
            <a:spAutoFit/>
          </a:bodyPr>
          <a:lstStyle/>
          <a:p>
            <a:pPr algn="just" fontAlgn="base"/>
            <a:r>
              <a:rPr lang="ru-RU" b="1" dirty="0">
                <a:solidFill>
                  <a:srgbClr val="FF6600"/>
                </a:solidFill>
                <a:latin typeface="Arial" pitchFamily="34" charset="0"/>
                <a:cs typeface="Arial" pitchFamily="34" charset="0"/>
              </a:rPr>
              <a:t>Волан соединяем с туловищем от грудки до хвоста. Тщательно приглаживаем и примазываем большим пальцем.</a:t>
            </a:r>
          </a:p>
        </p:txBody>
      </p:sp>
      <p:pic>
        <p:nvPicPr>
          <p:cNvPr id="2050" name="Рисунок 5" descr="Описание: G:\лепка из глины\Петух\DSC07603.JPG"/>
          <p:cNvPicPr>
            <a:picLocks noChangeAspect="1" noChangeArrowheads="1"/>
          </p:cNvPicPr>
          <p:nvPr/>
        </p:nvPicPr>
        <p:blipFill>
          <a:blip r:embed="rId3" cstate="screen">
            <a:extLst>
              <a:ext uri="{28A0092B-C50C-407E-A947-70E740481C1C}">
                <a14:useLocalDpi xmlns:a14="http://schemas.microsoft.com/office/drawing/2010/main" xmlns="" val="0"/>
              </a:ext>
            </a:extLst>
          </a:blip>
          <a:srcRect/>
          <a:stretch>
            <a:fillRect/>
          </a:stretch>
        </p:blipFill>
        <p:spPr bwMode="auto">
          <a:xfrm>
            <a:off x="896941" y="353485"/>
            <a:ext cx="2090883" cy="2083820"/>
          </a:xfrm>
          <a:prstGeom prst="rect">
            <a:avLst/>
          </a:prstGeom>
          <a:noFill/>
          <a:extLst>
            <a:ext uri="{909E8E84-426E-40DD-AFC4-6F175D3DCCD1}">
              <a14:hiddenFill xmlns:a14="http://schemas.microsoft.com/office/drawing/2010/main" xmlns="">
                <a:solidFill>
                  <a:srgbClr val="FFFFFF"/>
                </a:solidFill>
              </a14:hiddenFill>
            </a:ext>
          </a:extLst>
        </p:spPr>
      </p:pic>
      <p:pic>
        <p:nvPicPr>
          <p:cNvPr id="2049" name="Рисунок 6" descr="Описание: G:\лепка из глины\Петух\DSC07604.JPG"/>
          <p:cNvPicPr>
            <a:picLocks noChangeAspect="1" noChangeArrowheads="1"/>
          </p:cNvPicPr>
          <p:nvPr/>
        </p:nvPicPr>
        <p:blipFill>
          <a:blip r:embed="rId4" cstate="screen">
            <a:extLst>
              <a:ext uri="{28A0092B-C50C-407E-A947-70E740481C1C}">
                <a14:useLocalDpi xmlns:a14="http://schemas.microsoft.com/office/drawing/2010/main" xmlns="" val="0"/>
              </a:ext>
            </a:extLst>
          </a:blip>
          <a:srcRect/>
          <a:stretch>
            <a:fillRect/>
          </a:stretch>
        </p:blipFill>
        <p:spPr bwMode="auto">
          <a:xfrm>
            <a:off x="6102082" y="353485"/>
            <a:ext cx="2241279" cy="2204048"/>
          </a:xfrm>
          <a:prstGeom prst="rect">
            <a:avLst/>
          </a:prstGeom>
          <a:noFill/>
          <a:extLst>
            <a:ext uri="{909E8E84-426E-40DD-AFC4-6F175D3DCCD1}">
              <a14:hiddenFill xmlns:a14="http://schemas.microsoft.com/office/drawing/2010/main" xmlns="">
                <a:solidFill>
                  <a:srgbClr val="FFFFFF"/>
                </a:solidFill>
              </a14:hiddenFill>
            </a:ext>
          </a:extLst>
        </p:spPr>
      </p:pic>
      <p:sp>
        <p:nvSpPr>
          <p:cNvPr id="6" name="Rectangle 3"/>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ru-RU"/>
          </a:p>
        </p:txBody>
      </p:sp>
      <p:sp>
        <p:nvSpPr>
          <p:cNvPr id="7" name="Rectangle 4"/>
          <p:cNvSpPr>
            <a:spLocks noChangeArrowheads="1"/>
          </p:cNvSpPr>
          <p:nvPr/>
        </p:nvSpPr>
        <p:spPr bwMode="auto">
          <a:xfrm>
            <a:off x="0" y="3267075"/>
            <a:ext cx="9144000" cy="0"/>
          </a:xfrm>
          <a:prstGeom prst="rect">
            <a:avLst/>
          </a:prstGeom>
          <a:solidFill>
            <a:srgbClr val="FFFFFF"/>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rgbClr val="000000"/>
                </a:solidFill>
                <a:effectLst/>
                <a:latin typeface="Arial" pitchFamily="34" charset="0"/>
                <a:ea typeface="Times New Roman" pitchFamily="18" charset="0"/>
                <a:cs typeface="Arial" pitchFamily="34" charset="0"/>
              </a:rPr>
              <a:t>	</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8" name="Rectangle 5"/>
          <p:cNvSpPr>
            <a:spLocks noChangeArrowheads="1"/>
          </p:cNvSpPr>
          <p:nvPr/>
        </p:nvSpPr>
        <p:spPr bwMode="auto">
          <a:xfrm>
            <a:off x="0" y="6086475"/>
            <a:ext cx="9144000" cy="0"/>
          </a:xfrm>
          <a:prstGeom prst="rect">
            <a:avLst/>
          </a:prstGeom>
          <a:solidFill>
            <a:srgbClr val="FFFFFF"/>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800" b="0" i="0" u="none" strike="noStrike" cap="none" normalizeH="0" baseline="0" smtClean="0">
              <a:ln>
                <a:noFill/>
              </a:ln>
              <a:solidFill>
                <a:schemeClr val="tx1"/>
              </a:solidFill>
              <a:effectLst/>
              <a:latin typeface="Arial" pitchFamily="34" charset="0"/>
              <a:cs typeface="Arial" pitchFamily="34" charset="0"/>
            </a:endParaRPr>
          </a:p>
        </p:txBody>
      </p:sp>
      <p:sp>
        <p:nvSpPr>
          <p:cNvPr id="9" name="Прямоугольник 8"/>
          <p:cNvSpPr/>
          <p:nvPr/>
        </p:nvSpPr>
        <p:spPr>
          <a:xfrm>
            <a:off x="3187792" y="3234140"/>
            <a:ext cx="3240359" cy="2031325"/>
          </a:xfrm>
          <a:prstGeom prst="rect">
            <a:avLst/>
          </a:prstGeom>
        </p:spPr>
        <p:txBody>
          <a:bodyPr wrap="square">
            <a:spAutoFit/>
          </a:bodyPr>
          <a:lstStyle/>
          <a:p>
            <a:pPr algn="just" fontAlgn="base"/>
            <a:r>
              <a:rPr lang="ru-RU" b="1" dirty="0">
                <a:solidFill>
                  <a:srgbClr val="FF6600"/>
                </a:solidFill>
                <a:latin typeface="Arial" pitchFamily="34" charset="0"/>
                <a:cs typeface="Arial" pitchFamily="34" charset="0"/>
              </a:rPr>
              <a:t>Если получились на волане небольшие трещинки, их примажем слегка влажной кистью, можно доработать стекой. С другой стороны делаем точно такое же крыло.</a:t>
            </a:r>
          </a:p>
        </p:txBody>
      </p:sp>
      <p:sp>
        <p:nvSpPr>
          <p:cNvPr id="10" name="Прямоугольник 9"/>
          <p:cNvSpPr/>
          <p:nvPr/>
        </p:nvSpPr>
        <p:spPr>
          <a:xfrm>
            <a:off x="896941" y="5517232"/>
            <a:ext cx="7452459" cy="646331"/>
          </a:xfrm>
          <a:prstGeom prst="rect">
            <a:avLst/>
          </a:prstGeom>
        </p:spPr>
        <p:txBody>
          <a:bodyPr wrap="square">
            <a:spAutoFit/>
          </a:bodyPr>
          <a:lstStyle/>
          <a:p>
            <a:pPr algn="just" fontAlgn="base"/>
            <a:r>
              <a:rPr lang="ru-RU" b="1" dirty="0">
                <a:solidFill>
                  <a:srgbClr val="FF6600"/>
                </a:solidFill>
                <a:latin typeface="Arial" pitchFamily="34" charset="0"/>
                <a:cs typeface="Arial" pitchFamily="34" charset="0"/>
              </a:rPr>
              <a:t>Еще раз заглаживаем пальчиком все неровности на петушке и влажной кистью промажем все изделие.</a:t>
            </a:r>
          </a:p>
        </p:txBody>
      </p:sp>
      <p:pic>
        <p:nvPicPr>
          <p:cNvPr id="2055" name="Рисунок 7" descr="Описание: G:\лепка из глины\Петух\DSC07608.JPG"/>
          <p:cNvPicPr>
            <a:picLocks noChangeAspect="1" noChangeArrowheads="1"/>
          </p:cNvPicPr>
          <p:nvPr/>
        </p:nvPicPr>
        <p:blipFill>
          <a:blip r:embed="rId5" cstate="screen">
            <a:extLst>
              <a:ext uri="{28A0092B-C50C-407E-A947-70E740481C1C}">
                <a14:useLocalDpi xmlns:a14="http://schemas.microsoft.com/office/drawing/2010/main" xmlns="" val="0"/>
              </a:ext>
            </a:extLst>
          </a:blip>
          <a:srcRect/>
          <a:stretch>
            <a:fillRect/>
          </a:stretch>
        </p:blipFill>
        <p:spPr bwMode="auto">
          <a:xfrm>
            <a:off x="922930" y="3223254"/>
            <a:ext cx="2171225" cy="2126763"/>
          </a:xfrm>
          <a:prstGeom prst="rect">
            <a:avLst/>
          </a:prstGeom>
          <a:noFill/>
          <a:extLst>
            <a:ext uri="{909E8E84-426E-40DD-AFC4-6F175D3DCCD1}">
              <a14:hiddenFill xmlns:a14="http://schemas.microsoft.com/office/drawing/2010/main" xmlns="">
                <a:solidFill>
                  <a:srgbClr val="FFFFFF"/>
                </a:solidFill>
              </a14:hiddenFill>
            </a:ext>
          </a:extLst>
        </p:spPr>
      </p:pic>
      <p:pic>
        <p:nvPicPr>
          <p:cNvPr id="2054" name="Рисунок 8" descr="Описание: G:\лепка из глины\Петух\DSC07606.JPG"/>
          <p:cNvPicPr>
            <a:picLocks noChangeAspect="1" noChangeArrowheads="1"/>
          </p:cNvPicPr>
          <p:nvPr/>
        </p:nvPicPr>
        <p:blipFill>
          <a:blip r:embed="rId6" cstate="screen">
            <a:extLst>
              <a:ext uri="{28A0092B-C50C-407E-A947-70E740481C1C}">
                <a14:useLocalDpi xmlns:a14="http://schemas.microsoft.com/office/drawing/2010/main" xmlns="" val="0"/>
              </a:ext>
            </a:extLst>
          </a:blip>
          <a:srcRect/>
          <a:stretch>
            <a:fillRect/>
          </a:stretch>
        </p:blipFill>
        <p:spPr bwMode="auto">
          <a:xfrm>
            <a:off x="6504602" y="2780928"/>
            <a:ext cx="1816257" cy="2628553"/>
          </a:xfrm>
          <a:prstGeom prst="rect">
            <a:avLst/>
          </a:prstGeom>
          <a:noFill/>
          <a:extLst>
            <a:ext uri="{909E8E84-426E-40DD-AFC4-6F175D3DCCD1}">
              <a14:hiddenFill xmlns:a14="http://schemas.microsoft.com/office/drawing/2010/main" xmlns="">
                <a:solidFill>
                  <a:srgbClr val="FFFFFF"/>
                </a:solidFill>
              </a14:hiddenFill>
            </a:ext>
          </a:extLst>
        </p:spPr>
      </p:pic>
      <p:sp>
        <p:nvSpPr>
          <p:cNvPr id="11" name="Rectangle 8"/>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ru-RU"/>
          </a:p>
        </p:txBody>
      </p:sp>
      <p:sp>
        <p:nvSpPr>
          <p:cNvPr id="12" name="Rectangle 9"/>
          <p:cNvSpPr>
            <a:spLocks noChangeArrowheads="1"/>
          </p:cNvSpPr>
          <p:nvPr/>
        </p:nvSpPr>
        <p:spPr bwMode="auto">
          <a:xfrm>
            <a:off x="0" y="3190875"/>
            <a:ext cx="9144000" cy="0"/>
          </a:xfrm>
          <a:prstGeom prst="rect">
            <a:avLst/>
          </a:prstGeom>
          <a:solidFill>
            <a:srgbClr val="FFFFFF"/>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rgbClr val="000000"/>
                </a:solidFill>
                <a:effectLst/>
                <a:latin typeface="Arial" pitchFamily="34" charset="0"/>
                <a:ea typeface="Times New Roman" pitchFamily="18" charset="0"/>
                <a:cs typeface="Arial" pitchFamily="34" charset="0"/>
              </a:rPr>
              <a:t>		</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3" name="Rectangle 10"/>
          <p:cNvSpPr>
            <a:spLocks noChangeArrowheads="1"/>
          </p:cNvSpPr>
          <p:nvPr/>
        </p:nvSpPr>
        <p:spPr bwMode="auto">
          <a:xfrm>
            <a:off x="0" y="5934075"/>
            <a:ext cx="9144000" cy="0"/>
          </a:xfrm>
          <a:prstGeom prst="rect">
            <a:avLst/>
          </a:prstGeom>
          <a:solidFill>
            <a:srgbClr val="FFFFFF"/>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800" b="0" i="0" u="none" strike="noStrike" cap="none" normalizeH="0" baseline="0" smtClean="0">
              <a:ln>
                <a:noFill/>
              </a:ln>
              <a:solidFill>
                <a:schemeClr val="tx1"/>
              </a:solidFill>
              <a:effectLst/>
              <a:latin typeface="Arial" pitchFamily="34" charset="0"/>
              <a:cs typeface="Arial" pitchFamily="34" charset="0"/>
            </a:endParaRPr>
          </a:p>
        </p:txBody>
      </p:sp>
      <p:sp>
        <p:nvSpPr>
          <p:cNvPr id="14" name="Прямоугольник 13"/>
          <p:cNvSpPr/>
          <p:nvPr/>
        </p:nvSpPr>
        <p:spPr>
          <a:xfrm>
            <a:off x="2915816" y="6165304"/>
            <a:ext cx="4074577" cy="461665"/>
          </a:xfrm>
          <a:prstGeom prst="rect">
            <a:avLst/>
          </a:prstGeom>
        </p:spPr>
        <p:txBody>
          <a:bodyPr wrap="none">
            <a:spAutoFit/>
          </a:bodyPr>
          <a:lstStyle/>
          <a:p>
            <a:pPr fontAlgn="base"/>
            <a:r>
              <a:rPr lang="ru-RU" sz="2400" b="1" dirty="0">
                <a:ln>
                  <a:solidFill>
                    <a:srgbClr val="CC0000"/>
                  </a:solidFill>
                </a:ln>
                <a:solidFill>
                  <a:srgbClr val="FF6600"/>
                </a:solidFill>
                <a:latin typeface="Arial" pitchFamily="34" charset="0"/>
                <a:cs typeface="Arial" pitchFamily="34" charset="0"/>
              </a:rPr>
              <a:t>Вот и готов наш </a:t>
            </a:r>
            <a:r>
              <a:rPr lang="ru-RU" sz="2400" b="1" dirty="0" smtClean="0">
                <a:ln>
                  <a:solidFill>
                    <a:srgbClr val="CC0000"/>
                  </a:solidFill>
                </a:ln>
                <a:solidFill>
                  <a:srgbClr val="FF6600"/>
                </a:solidFill>
                <a:latin typeface="Arial" pitchFamily="34" charset="0"/>
                <a:cs typeface="Arial" pitchFamily="34" charset="0"/>
              </a:rPr>
              <a:t>петушок</a:t>
            </a:r>
            <a:endParaRPr lang="ru-RU" sz="2400" dirty="0">
              <a:ln>
                <a:solidFill>
                  <a:srgbClr val="CC0000"/>
                </a:solidFill>
              </a:ln>
              <a:solidFill>
                <a:srgbClr val="FF6600"/>
              </a:solidFill>
              <a:latin typeface="Arial" pitchFamily="34" charset="0"/>
              <a:cs typeface="Arial" pitchFamily="34" charset="0"/>
            </a:endParaRPr>
          </a:p>
        </p:txBody>
      </p:sp>
    </p:spTree>
    <p:extLst>
      <p:ext uri="{BB962C8B-B14F-4D97-AF65-F5344CB8AC3E}">
        <p14:creationId xmlns:p14="http://schemas.microsoft.com/office/powerpoint/2010/main" xmlns="" val="5176421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050"/>
                                        </p:tgtEl>
                                        <p:attrNameLst>
                                          <p:attrName>style.visibility</p:attrName>
                                        </p:attrNameLst>
                                      </p:cBhvr>
                                      <p:to>
                                        <p:strVal val="visible"/>
                                      </p:to>
                                    </p:set>
                                    <p:animEffect transition="in" filter="fade">
                                      <p:cBhvr>
                                        <p:cTn id="7" dur="1000"/>
                                        <p:tgtEl>
                                          <p:spTgt spid="2050"/>
                                        </p:tgtEl>
                                      </p:cBhvr>
                                    </p:animEffect>
                                  </p:childTnLst>
                                </p:cTn>
                              </p:par>
                            </p:childTnLst>
                          </p:cTn>
                        </p:par>
                        <p:par>
                          <p:cTn id="8" fill="hold">
                            <p:stCondLst>
                              <p:cond delay="1000"/>
                            </p:stCondLst>
                            <p:childTnLst>
                              <p:par>
                                <p:cTn id="9" presetID="22" presetClass="entr" presetSubtype="1"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ipe(up)">
                                      <p:cBhvr>
                                        <p:cTn id="11" dur="3000"/>
                                        <p:tgtEl>
                                          <p:spTgt spid="5"/>
                                        </p:tgtEl>
                                      </p:cBhvr>
                                    </p:animEffect>
                                  </p:childTnLst>
                                </p:cTn>
                              </p:par>
                            </p:childTnLst>
                          </p:cTn>
                        </p:par>
                        <p:par>
                          <p:cTn id="12" fill="hold">
                            <p:stCondLst>
                              <p:cond delay="4000"/>
                            </p:stCondLst>
                            <p:childTnLst>
                              <p:par>
                                <p:cTn id="13" presetID="10" presetClass="entr" presetSubtype="0" fill="hold" nodeType="afterEffect">
                                  <p:stCondLst>
                                    <p:cond delay="0"/>
                                  </p:stCondLst>
                                  <p:childTnLst>
                                    <p:set>
                                      <p:cBhvr>
                                        <p:cTn id="14" dur="1" fill="hold">
                                          <p:stCondLst>
                                            <p:cond delay="0"/>
                                          </p:stCondLst>
                                        </p:cTn>
                                        <p:tgtEl>
                                          <p:spTgt spid="2049"/>
                                        </p:tgtEl>
                                        <p:attrNameLst>
                                          <p:attrName>style.visibility</p:attrName>
                                        </p:attrNameLst>
                                      </p:cBhvr>
                                      <p:to>
                                        <p:strVal val="visible"/>
                                      </p:to>
                                    </p:set>
                                    <p:animEffect transition="in" filter="fade">
                                      <p:cBhvr>
                                        <p:cTn id="15" dur="1000"/>
                                        <p:tgtEl>
                                          <p:spTgt spid="2049"/>
                                        </p:tgtEl>
                                      </p:cBhvr>
                                    </p:animEffect>
                                  </p:childTnLst>
                                </p:cTn>
                              </p:par>
                            </p:childTnLst>
                          </p:cTn>
                        </p:par>
                        <p:par>
                          <p:cTn id="16" fill="hold">
                            <p:stCondLst>
                              <p:cond delay="5000"/>
                            </p:stCondLst>
                            <p:childTnLst>
                              <p:par>
                                <p:cTn id="17" presetID="22" presetClass="entr" presetSubtype="1" fill="hold" grpId="0" nodeType="after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wipe(up)">
                                      <p:cBhvr>
                                        <p:cTn id="19" dur="4000"/>
                                        <p:tgtEl>
                                          <p:spTgt spid="9"/>
                                        </p:tgtEl>
                                      </p:cBhvr>
                                    </p:animEffect>
                                  </p:childTnLst>
                                </p:cTn>
                              </p:par>
                            </p:childTnLst>
                          </p:cTn>
                        </p:par>
                        <p:par>
                          <p:cTn id="20" fill="hold">
                            <p:stCondLst>
                              <p:cond delay="9000"/>
                            </p:stCondLst>
                            <p:childTnLst>
                              <p:par>
                                <p:cTn id="21" presetID="10" presetClass="entr" presetSubtype="0" fill="hold" nodeType="afterEffect">
                                  <p:stCondLst>
                                    <p:cond delay="0"/>
                                  </p:stCondLst>
                                  <p:childTnLst>
                                    <p:set>
                                      <p:cBhvr>
                                        <p:cTn id="22" dur="1" fill="hold">
                                          <p:stCondLst>
                                            <p:cond delay="0"/>
                                          </p:stCondLst>
                                        </p:cTn>
                                        <p:tgtEl>
                                          <p:spTgt spid="2055"/>
                                        </p:tgtEl>
                                        <p:attrNameLst>
                                          <p:attrName>style.visibility</p:attrName>
                                        </p:attrNameLst>
                                      </p:cBhvr>
                                      <p:to>
                                        <p:strVal val="visible"/>
                                      </p:to>
                                    </p:set>
                                    <p:animEffect transition="in" filter="fade">
                                      <p:cBhvr>
                                        <p:cTn id="23" dur="1000"/>
                                        <p:tgtEl>
                                          <p:spTgt spid="2055"/>
                                        </p:tgtEl>
                                      </p:cBhvr>
                                    </p:animEffect>
                                  </p:childTnLst>
                                </p:cTn>
                              </p:par>
                            </p:childTnLst>
                          </p:cTn>
                        </p:par>
                        <p:par>
                          <p:cTn id="24" fill="hold">
                            <p:stCondLst>
                              <p:cond delay="10000"/>
                            </p:stCondLst>
                            <p:childTnLst>
                              <p:par>
                                <p:cTn id="25" presetID="10" presetClass="entr" presetSubtype="0" fill="hold" nodeType="afterEffect">
                                  <p:stCondLst>
                                    <p:cond delay="0"/>
                                  </p:stCondLst>
                                  <p:childTnLst>
                                    <p:set>
                                      <p:cBhvr>
                                        <p:cTn id="26" dur="1" fill="hold">
                                          <p:stCondLst>
                                            <p:cond delay="0"/>
                                          </p:stCondLst>
                                        </p:cTn>
                                        <p:tgtEl>
                                          <p:spTgt spid="2054"/>
                                        </p:tgtEl>
                                        <p:attrNameLst>
                                          <p:attrName>style.visibility</p:attrName>
                                        </p:attrNameLst>
                                      </p:cBhvr>
                                      <p:to>
                                        <p:strVal val="visible"/>
                                      </p:to>
                                    </p:set>
                                    <p:animEffect transition="in" filter="fade">
                                      <p:cBhvr>
                                        <p:cTn id="27" dur="1000"/>
                                        <p:tgtEl>
                                          <p:spTgt spid="2054"/>
                                        </p:tgtEl>
                                      </p:cBhvr>
                                    </p:animEffect>
                                  </p:childTnLst>
                                </p:cTn>
                              </p:par>
                            </p:childTnLst>
                          </p:cTn>
                        </p:par>
                        <p:par>
                          <p:cTn id="28" fill="hold">
                            <p:stCondLst>
                              <p:cond delay="11000"/>
                            </p:stCondLst>
                            <p:childTnLst>
                              <p:par>
                                <p:cTn id="29" presetID="22" presetClass="entr" presetSubtype="1" fill="hold" grpId="0" nodeType="afterEffect">
                                  <p:stCondLst>
                                    <p:cond delay="1000"/>
                                  </p:stCondLst>
                                  <p:childTnLst>
                                    <p:set>
                                      <p:cBhvr>
                                        <p:cTn id="30" dur="1" fill="hold">
                                          <p:stCondLst>
                                            <p:cond delay="0"/>
                                          </p:stCondLst>
                                        </p:cTn>
                                        <p:tgtEl>
                                          <p:spTgt spid="10"/>
                                        </p:tgtEl>
                                        <p:attrNameLst>
                                          <p:attrName>style.visibility</p:attrName>
                                        </p:attrNameLst>
                                      </p:cBhvr>
                                      <p:to>
                                        <p:strVal val="visible"/>
                                      </p:to>
                                    </p:set>
                                    <p:animEffect transition="in" filter="wipe(up)">
                                      <p:cBhvr>
                                        <p:cTn id="31" dur="2500"/>
                                        <p:tgtEl>
                                          <p:spTgt spid="10"/>
                                        </p:tgtEl>
                                      </p:cBhvr>
                                    </p:animEffect>
                                  </p:childTnLst>
                                </p:cTn>
                              </p:par>
                            </p:childTnLst>
                          </p:cTn>
                        </p:par>
                        <p:par>
                          <p:cTn id="32" fill="hold">
                            <p:stCondLst>
                              <p:cond delay="14500"/>
                            </p:stCondLst>
                            <p:childTnLst>
                              <p:par>
                                <p:cTn id="33" presetID="42" presetClass="entr" presetSubtype="0" fill="hold" grpId="0" nodeType="afterEffect">
                                  <p:stCondLst>
                                    <p:cond delay="0"/>
                                  </p:stCondLst>
                                  <p:childTnLst>
                                    <p:set>
                                      <p:cBhvr>
                                        <p:cTn id="34" dur="1" fill="hold">
                                          <p:stCondLst>
                                            <p:cond delay="0"/>
                                          </p:stCondLst>
                                        </p:cTn>
                                        <p:tgtEl>
                                          <p:spTgt spid="14"/>
                                        </p:tgtEl>
                                        <p:attrNameLst>
                                          <p:attrName>style.visibility</p:attrName>
                                        </p:attrNameLst>
                                      </p:cBhvr>
                                      <p:to>
                                        <p:strVal val="visible"/>
                                      </p:to>
                                    </p:set>
                                    <p:animEffect transition="in" filter="fade">
                                      <p:cBhvr>
                                        <p:cTn id="35" dur="1000"/>
                                        <p:tgtEl>
                                          <p:spTgt spid="14"/>
                                        </p:tgtEl>
                                      </p:cBhvr>
                                    </p:animEffect>
                                    <p:anim calcmode="lin" valueType="num">
                                      <p:cBhvr>
                                        <p:cTn id="36" dur="1000" fill="hold"/>
                                        <p:tgtEl>
                                          <p:spTgt spid="14"/>
                                        </p:tgtEl>
                                        <p:attrNameLst>
                                          <p:attrName>ppt_x</p:attrName>
                                        </p:attrNameLst>
                                      </p:cBhvr>
                                      <p:tavLst>
                                        <p:tav tm="0">
                                          <p:val>
                                            <p:strVal val="#ppt_x"/>
                                          </p:val>
                                        </p:tav>
                                        <p:tav tm="100000">
                                          <p:val>
                                            <p:strVal val="#ppt_x"/>
                                          </p:val>
                                        </p:tav>
                                      </p:tavLst>
                                    </p:anim>
                                    <p:anim calcmode="lin" valueType="num">
                                      <p:cBhvr>
                                        <p:cTn id="37"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9" grpId="0"/>
      <p:bldP spid="10" grpId="0"/>
      <p:bldP spid="14"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Группа 1"/>
          <p:cNvGrpSpPr/>
          <p:nvPr/>
        </p:nvGrpSpPr>
        <p:grpSpPr>
          <a:xfrm>
            <a:off x="-14748" y="0"/>
            <a:ext cx="9210008" cy="6858001"/>
            <a:chOff x="-33004" y="-1"/>
            <a:chExt cx="9210008" cy="6858001"/>
          </a:xfrm>
        </p:grpSpPr>
        <p:sp>
          <p:nvSpPr>
            <p:cNvPr id="3" name="Прямоугольник 2"/>
            <p:cNvSpPr/>
            <p:nvPr/>
          </p:nvSpPr>
          <p:spPr>
            <a:xfrm>
              <a:off x="0" y="-1"/>
              <a:ext cx="9144000" cy="6840203"/>
            </a:xfrm>
            <a:prstGeom prst="rect">
              <a:avLst/>
            </a:prstGeom>
            <a:solidFill>
              <a:srgbClr val="FFFF9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4" name="Picture 2" descr="https://ds05.infourok.ru/uploads/ex/0f9a/0007c441-ba538e70/22/hello_html_m3d6542a.png"/>
            <p:cNvPicPr>
              <a:picLocks noChangeAspect="1" noChangeArrowheads="1"/>
            </p:cNvPicPr>
            <p:nvPr/>
          </p:nvPicPr>
          <p:blipFill rotWithShape="1">
            <a:blip r:embed="rId2" cstate="screen">
              <a:extLst>
                <a:ext uri="{28A0092B-C50C-407E-A947-70E740481C1C}">
                  <a14:useLocalDpi xmlns:a14="http://schemas.microsoft.com/office/drawing/2010/main" xmlns="" val="0"/>
                </a:ext>
              </a:extLst>
            </a:blip>
            <a:srcRect l="474" t="2505" r="1184" b="2824"/>
            <a:stretch/>
          </p:blipFill>
          <p:spPr bwMode="auto">
            <a:xfrm>
              <a:off x="-33004" y="17797"/>
              <a:ext cx="9210008" cy="6840203"/>
            </a:xfrm>
            <a:prstGeom prst="rect">
              <a:avLst/>
            </a:prstGeom>
            <a:noFill/>
            <a:extLst>
              <a:ext uri="{909E8E84-426E-40DD-AFC4-6F175D3DCCD1}">
                <a14:hiddenFill xmlns:a14="http://schemas.microsoft.com/office/drawing/2010/main" xmlns="">
                  <a:solidFill>
                    <a:srgbClr val="FFFFFF"/>
                  </a:solidFill>
                </a14:hiddenFill>
              </a:ext>
            </a:extLst>
          </p:spPr>
        </p:pic>
      </p:grpSp>
      <p:sp>
        <p:nvSpPr>
          <p:cNvPr id="5" name="Прямоугольник 4"/>
          <p:cNvSpPr/>
          <p:nvPr/>
        </p:nvSpPr>
        <p:spPr>
          <a:xfrm>
            <a:off x="2339752" y="192575"/>
            <a:ext cx="4608512" cy="523220"/>
          </a:xfrm>
          <a:prstGeom prst="rect">
            <a:avLst/>
          </a:prstGeom>
        </p:spPr>
        <p:txBody>
          <a:bodyPr wrap="square">
            <a:spAutoFit/>
          </a:bodyPr>
          <a:lstStyle/>
          <a:p>
            <a:pPr algn="ctr"/>
            <a:r>
              <a:rPr lang="ru-RU" sz="2800" b="1" dirty="0" smtClean="0">
                <a:ln w="19050">
                  <a:solidFill>
                    <a:srgbClr val="FF0000"/>
                  </a:solidFill>
                </a:ln>
                <a:solidFill>
                  <a:srgbClr val="0000FF"/>
                </a:solidFill>
                <a:latin typeface="Arial" pitchFamily="34" charset="0"/>
                <a:cs typeface="Arial" pitchFamily="34" charset="0"/>
              </a:rPr>
              <a:t>РОСПИСЬ «ПЕТУШКА»</a:t>
            </a:r>
            <a:endParaRPr lang="ru-RU" sz="2800" b="1" dirty="0">
              <a:ln w="19050">
                <a:solidFill>
                  <a:srgbClr val="FF0000"/>
                </a:solidFill>
              </a:ln>
              <a:solidFill>
                <a:srgbClr val="0000FF"/>
              </a:solidFill>
              <a:latin typeface="Arial" pitchFamily="34" charset="0"/>
              <a:cs typeface="Arial" pitchFamily="34" charset="0"/>
            </a:endParaRPr>
          </a:p>
        </p:txBody>
      </p:sp>
      <p:sp>
        <p:nvSpPr>
          <p:cNvPr id="6" name="Прямоугольник 5"/>
          <p:cNvSpPr/>
          <p:nvPr/>
        </p:nvSpPr>
        <p:spPr>
          <a:xfrm>
            <a:off x="899592" y="715795"/>
            <a:ext cx="7416824" cy="1754326"/>
          </a:xfrm>
          <a:prstGeom prst="rect">
            <a:avLst/>
          </a:prstGeom>
        </p:spPr>
        <p:txBody>
          <a:bodyPr wrap="square">
            <a:spAutoFit/>
          </a:bodyPr>
          <a:lstStyle/>
          <a:p>
            <a:pPr algn="just" fontAlgn="base">
              <a:tabLst>
                <a:tab pos="442913" algn="l"/>
              </a:tabLst>
            </a:pPr>
            <a:r>
              <a:rPr lang="ru-RU" b="1" dirty="0" smtClean="0">
                <a:solidFill>
                  <a:srgbClr val="FF6600"/>
                </a:solidFill>
                <a:latin typeface="Arial" pitchFamily="34" charset="0"/>
                <a:cs typeface="Arial" pitchFamily="34" charset="0"/>
              </a:rPr>
              <a:t>	Расписные </a:t>
            </a:r>
            <a:r>
              <a:rPr lang="ru-RU" b="1" dirty="0">
                <a:solidFill>
                  <a:srgbClr val="FF6600"/>
                </a:solidFill>
                <a:latin typeface="Arial" pitchFamily="34" charset="0"/>
                <a:cs typeface="Arial" pitchFamily="34" charset="0"/>
              </a:rPr>
              <a:t>узоры в Дымковской игрушке являются знаковыми, идут еще от язычества, выступают символами природы, стремящимися к красоте, правде и здоровой жизни и являются своеобразными оберегами. Традиционно роспись представляет собой сочетание кругов, зигзагов, прямых или волнистых линий, клетки и просто точки.</a:t>
            </a:r>
          </a:p>
        </p:txBody>
      </p:sp>
      <p:sp>
        <p:nvSpPr>
          <p:cNvPr id="7" name="Прямоугольник 6"/>
          <p:cNvSpPr/>
          <p:nvPr/>
        </p:nvSpPr>
        <p:spPr>
          <a:xfrm>
            <a:off x="935596" y="2464969"/>
            <a:ext cx="7416824" cy="1200329"/>
          </a:xfrm>
          <a:prstGeom prst="rect">
            <a:avLst/>
          </a:prstGeom>
        </p:spPr>
        <p:txBody>
          <a:bodyPr wrap="square">
            <a:spAutoFit/>
          </a:bodyPr>
          <a:lstStyle/>
          <a:p>
            <a:pPr algn="just" fontAlgn="base">
              <a:tabLst>
                <a:tab pos="442913" algn="l"/>
              </a:tabLst>
            </a:pPr>
            <a:r>
              <a:rPr lang="ru-RU" b="1" dirty="0" smtClean="0">
                <a:solidFill>
                  <a:srgbClr val="FF6600"/>
                </a:solidFill>
                <a:latin typeface="Arial" pitchFamily="34" charset="0"/>
                <a:cs typeface="Arial" pitchFamily="34" charset="0"/>
              </a:rPr>
              <a:t>	В </a:t>
            </a:r>
            <a:r>
              <a:rPr lang="ru-RU" b="1" dirty="0">
                <a:solidFill>
                  <a:srgbClr val="FF6600"/>
                </a:solidFill>
                <a:latin typeface="Arial" pitchFamily="34" charset="0"/>
                <a:cs typeface="Arial" pitchFamily="34" charset="0"/>
              </a:rPr>
              <a:t>росписи дымковских игрушек традиционно используются яркие цвета: синий, красный, оранжевый, желтый, голубой, зеленый и другие, и в очень небольшом количестве коричневый и черный.</a:t>
            </a:r>
          </a:p>
        </p:txBody>
      </p:sp>
      <p:sp>
        <p:nvSpPr>
          <p:cNvPr id="8" name="Прямоугольник 7"/>
          <p:cNvSpPr/>
          <p:nvPr/>
        </p:nvSpPr>
        <p:spPr>
          <a:xfrm>
            <a:off x="881844" y="3670081"/>
            <a:ext cx="4554252" cy="2031325"/>
          </a:xfrm>
          <a:prstGeom prst="rect">
            <a:avLst/>
          </a:prstGeom>
        </p:spPr>
        <p:txBody>
          <a:bodyPr wrap="square">
            <a:spAutoFit/>
          </a:bodyPr>
          <a:lstStyle/>
          <a:p>
            <a:pPr algn="just" fontAlgn="base">
              <a:tabLst>
                <a:tab pos="442913" algn="l"/>
              </a:tabLst>
            </a:pPr>
            <a:r>
              <a:rPr lang="ru-RU" b="1" dirty="0" smtClean="0">
                <a:solidFill>
                  <a:srgbClr val="FF6600"/>
                </a:solidFill>
                <a:latin typeface="Arial" pitchFamily="34" charset="0"/>
                <a:cs typeface="Arial" pitchFamily="34" charset="0"/>
              </a:rPr>
              <a:t>	Берем </a:t>
            </a:r>
            <a:r>
              <a:rPr lang="ru-RU" b="1" dirty="0">
                <a:solidFill>
                  <a:srgbClr val="FF6600"/>
                </a:solidFill>
                <a:latin typeface="Arial" pitchFamily="34" charset="0"/>
                <a:cs typeface="Arial" pitchFamily="34" charset="0"/>
              </a:rPr>
              <a:t>среднего размера кисть круглую или плоскую, начинаем наносить белила титановые на поверхность игрушки, хорошо размазывая, но в некоторых плохо доступных местах приходиться подкрашивать тонкой кистью.</a:t>
            </a:r>
          </a:p>
        </p:txBody>
      </p:sp>
      <p:pic>
        <p:nvPicPr>
          <p:cNvPr id="9" name="Рисунок 8" descr="G:\лепка из глины\Петух\DSC07654.JPG"/>
          <p:cNvPicPr/>
          <p:nvPr/>
        </p:nvPicPr>
        <p:blipFill>
          <a:blip r:embed="rId3" cstate="screen"/>
          <a:srcRect/>
          <a:stretch>
            <a:fillRect/>
          </a:stretch>
        </p:blipFill>
        <p:spPr bwMode="auto">
          <a:xfrm>
            <a:off x="5580112" y="3420100"/>
            <a:ext cx="2718556" cy="3105243"/>
          </a:xfrm>
          <a:prstGeom prst="rect">
            <a:avLst/>
          </a:prstGeom>
          <a:noFill/>
          <a:ln w="9525">
            <a:noFill/>
            <a:miter lim="800000"/>
            <a:headEnd/>
            <a:tailEnd/>
          </a:ln>
        </p:spPr>
      </p:pic>
    </p:spTree>
    <p:extLst>
      <p:ext uri="{BB962C8B-B14F-4D97-AF65-F5344CB8AC3E}">
        <p14:creationId xmlns:p14="http://schemas.microsoft.com/office/powerpoint/2010/main" xmlns="" val="35456459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50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par>
                          <p:cTn id="10" fill="hold">
                            <p:stCondLst>
                              <p:cond delay="1500"/>
                            </p:stCondLst>
                            <p:childTnLst>
                              <p:par>
                                <p:cTn id="11" presetID="22" presetClass="entr" presetSubtype="1" fill="hold" grpId="0" nodeType="after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wipe(up)">
                                      <p:cBhvr>
                                        <p:cTn id="13" dur="4000"/>
                                        <p:tgtEl>
                                          <p:spTgt spid="6"/>
                                        </p:tgtEl>
                                      </p:cBhvr>
                                    </p:animEffect>
                                  </p:childTnLst>
                                </p:cTn>
                              </p:par>
                            </p:childTnLst>
                          </p:cTn>
                        </p:par>
                        <p:par>
                          <p:cTn id="14" fill="hold">
                            <p:stCondLst>
                              <p:cond delay="5500"/>
                            </p:stCondLst>
                            <p:childTnLst>
                              <p:par>
                                <p:cTn id="15" presetID="22" presetClass="entr" presetSubtype="1" fill="hold" grpId="0" nodeType="after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wipe(up)">
                                      <p:cBhvr>
                                        <p:cTn id="17" dur="3000"/>
                                        <p:tgtEl>
                                          <p:spTgt spid="7"/>
                                        </p:tgtEl>
                                      </p:cBhvr>
                                    </p:animEffect>
                                  </p:childTnLst>
                                </p:cTn>
                              </p:par>
                            </p:childTnLst>
                          </p:cTn>
                        </p:par>
                        <p:par>
                          <p:cTn id="18" fill="hold">
                            <p:stCondLst>
                              <p:cond delay="8500"/>
                            </p:stCondLst>
                            <p:childTnLst>
                              <p:par>
                                <p:cTn id="19" presetID="22" presetClass="entr" presetSubtype="1" fill="hold" grpId="0" nodeType="after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wipe(up)">
                                      <p:cBhvr>
                                        <p:cTn id="21" dur="4000"/>
                                        <p:tgtEl>
                                          <p:spTgt spid="8"/>
                                        </p:tgtEl>
                                      </p:cBhvr>
                                    </p:animEffect>
                                  </p:childTnLst>
                                </p:cTn>
                              </p:par>
                            </p:childTnLst>
                          </p:cTn>
                        </p:par>
                        <p:par>
                          <p:cTn id="22" fill="hold">
                            <p:stCondLst>
                              <p:cond delay="12500"/>
                            </p:stCondLst>
                            <p:childTnLst>
                              <p:par>
                                <p:cTn id="23" presetID="10" presetClass="entr" presetSubtype="0" fill="hold" nodeType="afterEffect">
                                  <p:stCondLst>
                                    <p:cond delay="0"/>
                                  </p:stCondLst>
                                  <p:childTnLst>
                                    <p:set>
                                      <p:cBhvr>
                                        <p:cTn id="24" dur="1" fill="hold">
                                          <p:stCondLst>
                                            <p:cond delay="0"/>
                                          </p:stCondLst>
                                        </p:cTn>
                                        <p:tgtEl>
                                          <p:spTgt spid="9"/>
                                        </p:tgtEl>
                                        <p:attrNameLst>
                                          <p:attrName>style.visibility</p:attrName>
                                        </p:attrNameLst>
                                      </p:cBhvr>
                                      <p:to>
                                        <p:strVal val="visible"/>
                                      </p:to>
                                    </p:set>
                                    <p:animEffect transition="in" filter="fade">
                                      <p:cBhvr>
                                        <p:cTn id="25" dur="1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P spid="8"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Группа 1"/>
          <p:cNvGrpSpPr/>
          <p:nvPr/>
        </p:nvGrpSpPr>
        <p:grpSpPr>
          <a:xfrm>
            <a:off x="-14748" y="0"/>
            <a:ext cx="9210008" cy="6858001"/>
            <a:chOff x="-33004" y="-1"/>
            <a:chExt cx="9210008" cy="6858001"/>
          </a:xfrm>
        </p:grpSpPr>
        <p:sp>
          <p:nvSpPr>
            <p:cNvPr id="3" name="Прямоугольник 2"/>
            <p:cNvSpPr/>
            <p:nvPr/>
          </p:nvSpPr>
          <p:spPr>
            <a:xfrm>
              <a:off x="0" y="-1"/>
              <a:ext cx="9144000" cy="6840203"/>
            </a:xfrm>
            <a:prstGeom prst="rect">
              <a:avLst/>
            </a:prstGeom>
            <a:solidFill>
              <a:srgbClr val="FFFF9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4" name="Picture 2" descr="https://ds05.infourok.ru/uploads/ex/0f9a/0007c441-ba538e70/22/hello_html_m3d6542a.png"/>
            <p:cNvPicPr>
              <a:picLocks noChangeAspect="1" noChangeArrowheads="1"/>
            </p:cNvPicPr>
            <p:nvPr/>
          </p:nvPicPr>
          <p:blipFill rotWithShape="1">
            <a:blip r:embed="rId2" cstate="screen">
              <a:extLst>
                <a:ext uri="{28A0092B-C50C-407E-A947-70E740481C1C}">
                  <a14:useLocalDpi xmlns:a14="http://schemas.microsoft.com/office/drawing/2010/main" xmlns="" val="0"/>
                </a:ext>
              </a:extLst>
            </a:blip>
            <a:srcRect l="474" t="2505" r="1184" b="2824"/>
            <a:stretch/>
          </p:blipFill>
          <p:spPr bwMode="auto">
            <a:xfrm>
              <a:off x="-33004" y="17797"/>
              <a:ext cx="9210008" cy="6840203"/>
            </a:xfrm>
            <a:prstGeom prst="rect">
              <a:avLst/>
            </a:prstGeom>
            <a:noFill/>
            <a:extLst>
              <a:ext uri="{909E8E84-426E-40DD-AFC4-6F175D3DCCD1}">
                <a14:hiddenFill xmlns:a14="http://schemas.microsoft.com/office/drawing/2010/main" xmlns="">
                  <a:solidFill>
                    <a:srgbClr val="FFFFFF"/>
                  </a:solidFill>
                </a14:hiddenFill>
              </a:ext>
            </a:extLst>
          </p:spPr>
        </p:pic>
      </p:grpSp>
      <p:sp>
        <p:nvSpPr>
          <p:cNvPr id="5" name="Прямоугольник 4"/>
          <p:cNvSpPr/>
          <p:nvPr/>
        </p:nvSpPr>
        <p:spPr>
          <a:xfrm>
            <a:off x="899592" y="378530"/>
            <a:ext cx="4824536" cy="1200329"/>
          </a:xfrm>
          <a:prstGeom prst="rect">
            <a:avLst/>
          </a:prstGeom>
        </p:spPr>
        <p:txBody>
          <a:bodyPr wrap="square">
            <a:spAutoFit/>
          </a:bodyPr>
          <a:lstStyle/>
          <a:p>
            <a:pPr algn="just" fontAlgn="base"/>
            <a:r>
              <a:rPr lang="ru-RU" b="1" dirty="0">
                <a:solidFill>
                  <a:srgbClr val="FF6600"/>
                </a:solidFill>
                <a:latin typeface="Arial" pitchFamily="34" charset="0"/>
                <a:cs typeface="Arial" pitchFamily="34" charset="0"/>
              </a:rPr>
              <a:t>Можно начать расписывать с любой части. Я начну расписывать сначала крылья голубой краской. Кисть опять же можно взять плоскую или </a:t>
            </a:r>
            <a:r>
              <a:rPr lang="ru-RU" b="1" dirty="0" smtClean="0">
                <a:solidFill>
                  <a:srgbClr val="FF6600"/>
                </a:solidFill>
                <a:latin typeface="Arial" pitchFamily="34" charset="0"/>
                <a:cs typeface="Arial" pitchFamily="34" charset="0"/>
              </a:rPr>
              <a:t>круглую.</a:t>
            </a:r>
            <a:endParaRPr lang="ru-RU" b="1" dirty="0">
              <a:solidFill>
                <a:srgbClr val="FF6600"/>
              </a:solidFill>
              <a:latin typeface="Arial" pitchFamily="34" charset="0"/>
              <a:cs typeface="Arial" pitchFamily="34" charset="0"/>
            </a:endParaRPr>
          </a:p>
        </p:txBody>
      </p:sp>
      <p:pic>
        <p:nvPicPr>
          <p:cNvPr id="3073" name="Рисунок 13" descr="Описание: G:\лепка из глины\Петух\DSC07656.JPG"/>
          <p:cNvPicPr>
            <a:picLocks noChangeAspect="1" noChangeArrowheads="1"/>
          </p:cNvPicPr>
          <p:nvPr/>
        </p:nvPicPr>
        <p:blipFill>
          <a:blip r:embed="rId3" cstate="screen">
            <a:extLst>
              <a:ext uri="{28A0092B-C50C-407E-A947-70E740481C1C}">
                <a14:useLocalDpi xmlns:a14="http://schemas.microsoft.com/office/drawing/2010/main" xmlns="" val="0"/>
              </a:ext>
            </a:extLst>
          </a:blip>
          <a:srcRect/>
          <a:stretch>
            <a:fillRect/>
          </a:stretch>
        </p:blipFill>
        <p:spPr bwMode="auto">
          <a:xfrm>
            <a:off x="5862044" y="371995"/>
            <a:ext cx="2438174" cy="2530180"/>
          </a:xfrm>
          <a:prstGeom prst="rect">
            <a:avLst/>
          </a:prstGeom>
          <a:noFill/>
          <a:extLst>
            <a:ext uri="{909E8E84-426E-40DD-AFC4-6F175D3DCCD1}">
              <a14:hiddenFill xmlns:a14="http://schemas.microsoft.com/office/drawing/2010/main" xmlns="">
                <a:solidFill>
                  <a:srgbClr val="FFFFFF"/>
                </a:solidFill>
              </a14:hiddenFill>
            </a:ext>
          </a:extLst>
        </p:spPr>
      </p:pic>
      <p:pic>
        <p:nvPicPr>
          <p:cNvPr id="3074" name="Рисунок 12" descr="Описание: G:\лепка из глины\Петух\DSC07658.JPG"/>
          <p:cNvPicPr>
            <a:picLocks noChangeAspect="1" noChangeArrowheads="1"/>
          </p:cNvPicPr>
          <p:nvPr/>
        </p:nvPicPr>
        <p:blipFill>
          <a:blip r:embed="rId4" cstate="screen">
            <a:extLst>
              <a:ext uri="{28A0092B-C50C-407E-A947-70E740481C1C}">
                <a14:useLocalDpi xmlns:a14="http://schemas.microsoft.com/office/drawing/2010/main" xmlns="" val="0"/>
              </a:ext>
            </a:extLst>
          </a:blip>
          <a:srcRect/>
          <a:stretch>
            <a:fillRect/>
          </a:stretch>
        </p:blipFill>
        <p:spPr bwMode="auto">
          <a:xfrm>
            <a:off x="1060212" y="2420888"/>
            <a:ext cx="2431668" cy="2682706"/>
          </a:xfrm>
          <a:prstGeom prst="rect">
            <a:avLst/>
          </a:prstGeom>
          <a:noFill/>
          <a:extLst>
            <a:ext uri="{909E8E84-426E-40DD-AFC4-6F175D3DCCD1}">
              <a14:hiddenFill xmlns:a14="http://schemas.microsoft.com/office/drawing/2010/main" xmlns="">
                <a:solidFill>
                  <a:srgbClr val="FFFFFF"/>
                </a:solidFill>
              </a14:hiddenFill>
            </a:ext>
          </a:extLst>
        </p:spPr>
      </p:pic>
      <p:sp>
        <p:nvSpPr>
          <p:cNvPr id="6" name="Rectangle 3"/>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ru-RU"/>
          </a:p>
        </p:txBody>
      </p:sp>
      <p:sp>
        <p:nvSpPr>
          <p:cNvPr id="7" name="Rectangle 4"/>
          <p:cNvSpPr>
            <a:spLocks noChangeArrowheads="1"/>
          </p:cNvSpPr>
          <p:nvPr/>
        </p:nvSpPr>
        <p:spPr bwMode="auto">
          <a:xfrm>
            <a:off x="0" y="457200"/>
            <a:ext cx="9144000" cy="0"/>
          </a:xfrm>
          <a:prstGeom prst="rect">
            <a:avLst/>
          </a:prstGeom>
          <a:solidFill>
            <a:srgbClr val="FFFFFF"/>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ru-RU"/>
          </a:p>
        </p:txBody>
      </p:sp>
      <p:sp>
        <p:nvSpPr>
          <p:cNvPr id="8" name="Rectangle 5"/>
          <p:cNvSpPr>
            <a:spLocks noChangeArrowheads="1"/>
          </p:cNvSpPr>
          <p:nvPr/>
        </p:nvSpPr>
        <p:spPr bwMode="auto">
          <a:xfrm>
            <a:off x="0" y="3600450"/>
            <a:ext cx="9144000" cy="0"/>
          </a:xfrm>
          <a:prstGeom prst="rect">
            <a:avLst/>
          </a:prstGeom>
          <a:solidFill>
            <a:srgbClr val="FFFFFF"/>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800" b="0" i="0" u="none" strike="noStrike" cap="none" normalizeH="0" baseline="0" smtClean="0">
              <a:ln>
                <a:noFill/>
              </a:ln>
              <a:solidFill>
                <a:schemeClr val="tx1"/>
              </a:solidFill>
              <a:effectLst/>
              <a:latin typeface="Arial" pitchFamily="34" charset="0"/>
              <a:cs typeface="Arial" pitchFamily="34" charset="0"/>
            </a:endParaRPr>
          </a:p>
        </p:txBody>
      </p:sp>
      <p:sp>
        <p:nvSpPr>
          <p:cNvPr id="9" name="Прямоугольник 8"/>
          <p:cNvSpPr/>
          <p:nvPr/>
        </p:nvSpPr>
        <p:spPr>
          <a:xfrm>
            <a:off x="899592" y="5373216"/>
            <a:ext cx="4519900" cy="646331"/>
          </a:xfrm>
          <a:prstGeom prst="rect">
            <a:avLst/>
          </a:prstGeom>
        </p:spPr>
        <p:txBody>
          <a:bodyPr wrap="square">
            <a:spAutoFit/>
          </a:bodyPr>
          <a:lstStyle/>
          <a:p>
            <a:pPr algn="just" fontAlgn="base"/>
            <a:r>
              <a:rPr lang="ru-RU" b="1" dirty="0">
                <a:solidFill>
                  <a:srgbClr val="FF6600"/>
                </a:solidFill>
                <a:latin typeface="Arial" pitchFamily="34" charset="0"/>
                <a:cs typeface="Arial" pitchFamily="34" charset="0"/>
              </a:rPr>
              <a:t>Затем расписываем гребешок и бородку — алым.</a:t>
            </a:r>
          </a:p>
        </p:txBody>
      </p:sp>
      <p:pic>
        <p:nvPicPr>
          <p:cNvPr id="12" name="Рисунок 11" descr="G:\лепка из глины\Петух\DSC07659.JPG"/>
          <p:cNvPicPr/>
          <p:nvPr/>
        </p:nvPicPr>
        <p:blipFill>
          <a:blip r:embed="rId5" cstate="screen"/>
          <a:srcRect/>
          <a:stretch>
            <a:fillRect/>
          </a:stretch>
        </p:blipFill>
        <p:spPr bwMode="auto">
          <a:xfrm>
            <a:off x="5862044" y="3600450"/>
            <a:ext cx="2382363" cy="2996902"/>
          </a:xfrm>
          <a:prstGeom prst="rect">
            <a:avLst/>
          </a:prstGeom>
          <a:noFill/>
          <a:ln w="9525">
            <a:noFill/>
            <a:miter lim="800000"/>
            <a:headEnd/>
            <a:tailEnd/>
          </a:ln>
        </p:spPr>
      </p:pic>
      <p:sp>
        <p:nvSpPr>
          <p:cNvPr id="13" name="Прямоугольник 12"/>
          <p:cNvSpPr/>
          <p:nvPr/>
        </p:nvSpPr>
        <p:spPr>
          <a:xfrm>
            <a:off x="3635896" y="3050769"/>
            <a:ext cx="4176464" cy="369332"/>
          </a:xfrm>
          <a:prstGeom prst="rect">
            <a:avLst/>
          </a:prstGeom>
        </p:spPr>
        <p:txBody>
          <a:bodyPr wrap="square">
            <a:spAutoFit/>
          </a:bodyPr>
          <a:lstStyle/>
          <a:p>
            <a:pPr algn="just" fontAlgn="base"/>
            <a:r>
              <a:rPr lang="ru-RU" b="1" dirty="0" smtClean="0">
                <a:solidFill>
                  <a:srgbClr val="FF6600"/>
                </a:solidFill>
                <a:latin typeface="Arial" pitchFamily="34" charset="0"/>
                <a:cs typeface="Arial" pitchFamily="34" charset="0"/>
              </a:rPr>
              <a:t>Далее </a:t>
            </a:r>
            <a:r>
              <a:rPr lang="ru-RU" b="1" dirty="0">
                <a:solidFill>
                  <a:srgbClr val="FF6600"/>
                </a:solidFill>
                <a:latin typeface="Arial" pitchFamily="34" charset="0"/>
                <a:cs typeface="Arial" pitchFamily="34" charset="0"/>
              </a:rPr>
              <a:t>я </a:t>
            </a:r>
            <a:r>
              <a:rPr lang="ru-RU" b="1" dirty="0" smtClean="0">
                <a:solidFill>
                  <a:srgbClr val="FF6600"/>
                </a:solidFill>
                <a:latin typeface="Arial" pitchFamily="34" charset="0"/>
                <a:cs typeface="Arial" pitchFamily="34" charset="0"/>
              </a:rPr>
              <a:t>расписывала </a:t>
            </a:r>
            <a:r>
              <a:rPr lang="ru-RU" b="1" dirty="0">
                <a:solidFill>
                  <a:srgbClr val="FF6600"/>
                </a:solidFill>
                <a:latin typeface="Arial" pitchFamily="34" charset="0"/>
                <a:cs typeface="Arial" pitchFamily="34" charset="0"/>
              </a:rPr>
              <a:t>ступку.</a:t>
            </a:r>
          </a:p>
        </p:txBody>
      </p:sp>
    </p:spTree>
    <p:extLst>
      <p:ext uri="{BB962C8B-B14F-4D97-AF65-F5344CB8AC3E}">
        <p14:creationId xmlns:p14="http://schemas.microsoft.com/office/powerpoint/2010/main" xmlns="" val="4207837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up)">
                                      <p:cBhvr>
                                        <p:cTn id="7" dur="4000"/>
                                        <p:tgtEl>
                                          <p:spTgt spid="5"/>
                                        </p:tgtEl>
                                      </p:cBhvr>
                                    </p:animEffect>
                                  </p:childTnLst>
                                </p:cTn>
                              </p:par>
                            </p:childTnLst>
                          </p:cTn>
                        </p:par>
                        <p:par>
                          <p:cTn id="8" fill="hold">
                            <p:stCondLst>
                              <p:cond delay="4000"/>
                            </p:stCondLst>
                            <p:childTnLst>
                              <p:par>
                                <p:cTn id="9" presetID="10" presetClass="entr" presetSubtype="0" fill="hold" nodeType="afterEffect">
                                  <p:stCondLst>
                                    <p:cond delay="0"/>
                                  </p:stCondLst>
                                  <p:childTnLst>
                                    <p:set>
                                      <p:cBhvr>
                                        <p:cTn id="10" dur="1" fill="hold">
                                          <p:stCondLst>
                                            <p:cond delay="0"/>
                                          </p:stCondLst>
                                        </p:cTn>
                                        <p:tgtEl>
                                          <p:spTgt spid="3073"/>
                                        </p:tgtEl>
                                        <p:attrNameLst>
                                          <p:attrName>style.visibility</p:attrName>
                                        </p:attrNameLst>
                                      </p:cBhvr>
                                      <p:to>
                                        <p:strVal val="visible"/>
                                      </p:to>
                                    </p:set>
                                    <p:animEffect transition="in" filter="fade">
                                      <p:cBhvr>
                                        <p:cTn id="11" dur="1500"/>
                                        <p:tgtEl>
                                          <p:spTgt spid="3073"/>
                                        </p:tgtEl>
                                      </p:cBhvr>
                                    </p:animEffect>
                                  </p:childTnLst>
                                </p:cTn>
                              </p:par>
                            </p:childTnLst>
                          </p:cTn>
                        </p:par>
                        <p:par>
                          <p:cTn id="12" fill="hold">
                            <p:stCondLst>
                              <p:cond delay="5500"/>
                            </p:stCondLst>
                            <p:childTnLst>
                              <p:par>
                                <p:cTn id="13" presetID="22" presetClass="entr" presetSubtype="1" fill="hold" grpId="0" nodeType="afterEffect">
                                  <p:stCondLst>
                                    <p:cond delay="1000"/>
                                  </p:stCondLst>
                                  <p:childTnLst>
                                    <p:set>
                                      <p:cBhvr>
                                        <p:cTn id="14" dur="1" fill="hold">
                                          <p:stCondLst>
                                            <p:cond delay="0"/>
                                          </p:stCondLst>
                                        </p:cTn>
                                        <p:tgtEl>
                                          <p:spTgt spid="13"/>
                                        </p:tgtEl>
                                        <p:attrNameLst>
                                          <p:attrName>style.visibility</p:attrName>
                                        </p:attrNameLst>
                                      </p:cBhvr>
                                      <p:to>
                                        <p:strVal val="visible"/>
                                      </p:to>
                                    </p:set>
                                    <p:animEffect transition="in" filter="wipe(up)">
                                      <p:cBhvr>
                                        <p:cTn id="15" dur="1000"/>
                                        <p:tgtEl>
                                          <p:spTgt spid="13"/>
                                        </p:tgtEl>
                                      </p:cBhvr>
                                    </p:animEffect>
                                  </p:childTnLst>
                                </p:cTn>
                              </p:par>
                            </p:childTnLst>
                          </p:cTn>
                        </p:par>
                        <p:par>
                          <p:cTn id="16" fill="hold">
                            <p:stCondLst>
                              <p:cond delay="7500"/>
                            </p:stCondLst>
                            <p:childTnLst>
                              <p:par>
                                <p:cTn id="17" presetID="10" presetClass="entr" presetSubtype="0" fill="hold" nodeType="afterEffect">
                                  <p:stCondLst>
                                    <p:cond delay="0"/>
                                  </p:stCondLst>
                                  <p:childTnLst>
                                    <p:set>
                                      <p:cBhvr>
                                        <p:cTn id="18" dur="1" fill="hold">
                                          <p:stCondLst>
                                            <p:cond delay="0"/>
                                          </p:stCondLst>
                                        </p:cTn>
                                        <p:tgtEl>
                                          <p:spTgt spid="3074"/>
                                        </p:tgtEl>
                                        <p:attrNameLst>
                                          <p:attrName>style.visibility</p:attrName>
                                        </p:attrNameLst>
                                      </p:cBhvr>
                                      <p:to>
                                        <p:strVal val="visible"/>
                                      </p:to>
                                    </p:set>
                                    <p:animEffect transition="in" filter="fade">
                                      <p:cBhvr>
                                        <p:cTn id="19" dur="1500"/>
                                        <p:tgtEl>
                                          <p:spTgt spid="3074"/>
                                        </p:tgtEl>
                                      </p:cBhvr>
                                    </p:animEffect>
                                  </p:childTnLst>
                                </p:cTn>
                              </p:par>
                            </p:childTnLst>
                          </p:cTn>
                        </p:par>
                        <p:par>
                          <p:cTn id="20" fill="hold">
                            <p:stCondLst>
                              <p:cond delay="9000"/>
                            </p:stCondLst>
                            <p:childTnLst>
                              <p:par>
                                <p:cTn id="21" presetID="22" presetClass="entr" presetSubtype="1" fill="hold" grpId="0" nodeType="afterEffect">
                                  <p:stCondLst>
                                    <p:cond delay="1000"/>
                                  </p:stCondLst>
                                  <p:childTnLst>
                                    <p:set>
                                      <p:cBhvr>
                                        <p:cTn id="22" dur="1" fill="hold">
                                          <p:stCondLst>
                                            <p:cond delay="0"/>
                                          </p:stCondLst>
                                        </p:cTn>
                                        <p:tgtEl>
                                          <p:spTgt spid="9"/>
                                        </p:tgtEl>
                                        <p:attrNameLst>
                                          <p:attrName>style.visibility</p:attrName>
                                        </p:attrNameLst>
                                      </p:cBhvr>
                                      <p:to>
                                        <p:strVal val="visible"/>
                                      </p:to>
                                    </p:set>
                                    <p:animEffect transition="in" filter="wipe(up)">
                                      <p:cBhvr>
                                        <p:cTn id="23" dur="2000"/>
                                        <p:tgtEl>
                                          <p:spTgt spid="9"/>
                                        </p:tgtEl>
                                      </p:cBhvr>
                                    </p:animEffect>
                                  </p:childTnLst>
                                </p:cTn>
                              </p:par>
                            </p:childTnLst>
                          </p:cTn>
                        </p:par>
                        <p:par>
                          <p:cTn id="24" fill="hold">
                            <p:stCondLst>
                              <p:cond delay="12000"/>
                            </p:stCondLst>
                            <p:childTnLst>
                              <p:par>
                                <p:cTn id="25" presetID="10" presetClass="entr" presetSubtype="0" fill="hold" nodeType="afterEffect">
                                  <p:stCondLst>
                                    <p:cond delay="0"/>
                                  </p:stCondLst>
                                  <p:childTnLst>
                                    <p:set>
                                      <p:cBhvr>
                                        <p:cTn id="26" dur="1" fill="hold">
                                          <p:stCondLst>
                                            <p:cond delay="0"/>
                                          </p:stCondLst>
                                        </p:cTn>
                                        <p:tgtEl>
                                          <p:spTgt spid="12"/>
                                        </p:tgtEl>
                                        <p:attrNameLst>
                                          <p:attrName>style.visibility</p:attrName>
                                        </p:attrNameLst>
                                      </p:cBhvr>
                                      <p:to>
                                        <p:strVal val="visible"/>
                                      </p:to>
                                    </p:set>
                                    <p:animEffect transition="in" filter="fade">
                                      <p:cBhvr>
                                        <p:cTn id="27" dur="1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9" grpId="0"/>
      <p:bldP spid="13"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Группа 1"/>
          <p:cNvGrpSpPr/>
          <p:nvPr/>
        </p:nvGrpSpPr>
        <p:grpSpPr>
          <a:xfrm>
            <a:off x="-14748" y="0"/>
            <a:ext cx="9210008" cy="6858001"/>
            <a:chOff x="-33004" y="-1"/>
            <a:chExt cx="9210008" cy="6858001"/>
          </a:xfrm>
        </p:grpSpPr>
        <p:sp>
          <p:nvSpPr>
            <p:cNvPr id="3" name="Прямоугольник 2"/>
            <p:cNvSpPr/>
            <p:nvPr/>
          </p:nvSpPr>
          <p:spPr>
            <a:xfrm>
              <a:off x="0" y="-1"/>
              <a:ext cx="9144000" cy="6840203"/>
            </a:xfrm>
            <a:prstGeom prst="rect">
              <a:avLst/>
            </a:prstGeom>
            <a:solidFill>
              <a:srgbClr val="FFFF9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4" name="Picture 2" descr="https://ds05.infourok.ru/uploads/ex/0f9a/0007c441-ba538e70/22/hello_html_m3d6542a.png"/>
            <p:cNvPicPr>
              <a:picLocks noChangeAspect="1" noChangeArrowheads="1"/>
            </p:cNvPicPr>
            <p:nvPr/>
          </p:nvPicPr>
          <p:blipFill rotWithShape="1">
            <a:blip r:embed="rId2" cstate="screen">
              <a:extLst>
                <a:ext uri="{28A0092B-C50C-407E-A947-70E740481C1C}">
                  <a14:useLocalDpi xmlns:a14="http://schemas.microsoft.com/office/drawing/2010/main" xmlns="" val="0"/>
                </a:ext>
              </a:extLst>
            </a:blip>
            <a:srcRect l="474" t="2505" r="1184" b="2824"/>
            <a:stretch/>
          </p:blipFill>
          <p:spPr bwMode="auto">
            <a:xfrm>
              <a:off x="-33004" y="17797"/>
              <a:ext cx="9210008" cy="6840203"/>
            </a:xfrm>
            <a:prstGeom prst="rect">
              <a:avLst/>
            </a:prstGeom>
            <a:noFill/>
            <a:extLst>
              <a:ext uri="{909E8E84-426E-40DD-AFC4-6F175D3DCCD1}">
                <a14:hiddenFill xmlns:a14="http://schemas.microsoft.com/office/drawing/2010/main" xmlns="">
                  <a:solidFill>
                    <a:srgbClr val="FFFFFF"/>
                  </a:solidFill>
                </a14:hiddenFill>
              </a:ext>
            </a:extLst>
          </p:spPr>
        </p:pic>
      </p:grpSp>
      <p:sp>
        <p:nvSpPr>
          <p:cNvPr id="5" name="Прямоугольник 4"/>
          <p:cNvSpPr/>
          <p:nvPr/>
        </p:nvSpPr>
        <p:spPr>
          <a:xfrm>
            <a:off x="899592" y="260648"/>
            <a:ext cx="7416824" cy="923330"/>
          </a:xfrm>
          <a:prstGeom prst="rect">
            <a:avLst/>
          </a:prstGeom>
        </p:spPr>
        <p:txBody>
          <a:bodyPr wrap="square">
            <a:spAutoFit/>
          </a:bodyPr>
          <a:lstStyle/>
          <a:p>
            <a:pPr algn="just" fontAlgn="base"/>
            <a:r>
              <a:rPr lang="ru-RU" b="1" dirty="0">
                <a:solidFill>
                  <a:srgbClr val="FF6600"/>
                </a:solidFill>
                <a:latin typeface="Arial" pitchFamily="34" charset="0"/>
                <a:cs typeface="Arial" pitchFamily="34" charset="0"/>
              </a:rPr>
              <a:t>Перейдем к росписи хвоста. Хвост я расписывала ярко жёлтой краской. </a:t>
            </a:r>
            <a:r>
              <a:rPr lang="ru-RU" b="1" dirty="0" smtClean="0">
                <a:solidFill>
                  <a:srgbClr val="FF6600"/>
                </a:solidFill>
                <a:latin typeface="Arial" pitchFamily="34" charset="0"/>
                <a:cs typeface="Arial" pitchFamily="34" charset="0"/>
              </a:rPr>
              <a:t> Сначала расписываем верх хвоста, затем рисуем сбоку две дуги. Так </a:t>
            </a:r>
            <a:r>
              <a:rPr lang="ru-RU" b="1" dirty="0">
                <a:solidFill>
                  <a:srgbClr val="FF6600"/>
                </a:solidFill>
                <a:latin typeface="Arial" pitchFamily="34" charset="0"/>
                <a:cs typeface="Arial" pitchFamily="34" charset="0"/>
              </a:rPr>
              <a:t>рисуем с обеих сторон хвоста. </a:t>
            </a:r>
          </a:p>
        </p:txBody>
      </p:sp>
      <p:pic>
        <p:nvPicPr>
          <p:cNvPr id="4098" name="Рисунок 15" descr="Описание: G:\лепка из глины\Петух\DSC07661.JPG"/>
          <p:cNvPicPr>
            <a:picLocks noChangeAspect="1" noChangeArrowheads="1"/>
          </p:cNvPicPr>
          <p:nvPr/>
        </p:nvPicPr>
        <p:blipFill>
          <a:blip r:embed="rId3" cstate="screen">
            <a:extLst>
              <a:ext uri="{28A0092B-C50C-407E-A947-70E740481C1C}">
                <a14:useLocalDpi xmlns:a14="http://schemas.microsoft.com/office/drawing/2010/main" xmlns="" val="0"/>
              </a:ext>
            </a:extLst>
          </a:blip>
          <a:srcRect/>
          <a:stretch>
            <a:fillRect/>
          </a:stretch>
        </p:blipFill>
        <p:spPr bwMode="auto">
          <a:xfrm>
            <a:off x="1496562" y="1272666"/>
            <a:ext cx="3287319" cy="2461047"/>
          </a:xfrm>
          <a:prstGeom prst="rect">
            <a:avLst/>
          </a:prstGeom>
          <a:noFill/>
          <a:extLst>
            <a:ext uri="{909E8E84-426E-40DD-AFC4-6F175D3DCCD1}">
              <a14:hiddenFill xmlns:a14="http://schemas.microsoft.com/office/drawing/2010/main" xmlns="">
                <a:solidFill>
                  <a:srgbClr val="FFFFFF"/>
                </a:solidFill>
              </a14:hiddenFill>
            </a:ext>
          </a:extLst>
        </p:spPr>
      </p:pic>
      <p:pic>
        <p:nvPicPr>
          <p:cNvPr id="4097" name="Рисунок 16" descr="Описание: G:\лепка из глины\Петух\DSC07662.JPG"/>
          <p:cNvPicPr>
            <a:picLocks noChangeAspect="1" noChangeArrowheads="1"/>
          </p:cNvPicPr>
          <p:nvPr/>
        </p:nvPicPr>
        <p:blipFill>
          <a:blip r:embed="rId4" cstate="screen">
            <a:extLst>
              <a:ext uri="{28A0092B-C50C-407E-A947-70E740481C1C}">
                <a14:useLocalDpi xmlns:a14="http://schemas.microsoft.com/office/drawing/2010/main" xmlns="" val="0"/>
              </a:ext>
            </a:extLst>
          </a:blip>
          <a:srcRect/>
          <a:stretch>
            <a:fillRect/>
          </a:stretch>
        </p:blipFill>
        <p:spPr bwMode="auto">
          <a:xfrm>
            <a:off x="5508104" y="1272666"/>
            <a:ext cx="2279526" cy="2410033"/>
          </a:xfrm>
          <a:prstGeom prst="rect">
            <a:avLst/>
          </a:prstGeom>
          <a:noFill/>
          <a:extLst>
            <a:ext uri="{909E8E84-426E-40DD-AFC4-6F175D3DCCD1}">
              <a14:hiddenFill xmlns:a14="http://schemas.microsoft.com/office/drawing/2010/main" xmlns="">
                <a:solidFill>
                  <a:srgbClr val="FFFFFF"/>
                </a:solidFill>
              </a14:hiddenFill>
            </a:ext>
          </a:extLst>
        </p:spPr>
      </p:pic>
      <p:sp>
        <p:nvSpPr>
          <p:cNvPr id="7" name="Rectangle 4"/>
          <p:cNvSpPr>
            <a:spLocks noChangeArrowheads="1"/>
          </p:cNvSpPr>
          <p:nvPr/>
        </p:nvSpPr>
        <p:spPr bwMode="auto">
          <a:xfrm>
            <a:off x="0" y="3095625"/>
            <a:ext cx="9144000" cy="0"/>
          </a:xfrm>
          <a:prstGeom prst="rect">
            <a:avLst/>
          </a:prstGeom>
          <a:solidFill>
            <a:srgbClr val="FFFFFF"/>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1400" b="0" i="0" u="none" strike="noStrike" cap="none" normalizeH="0" baseline="0" smtClean="0">
                <a:ln>
                  <a:noFill/>
                </a:ln>
                <a:solidFill>
                  <a:srgbClr val="000000"/>
                </a:solidFill>
                <a:effectLst/>
                <a:latin typeface="Arial" pitchFamily="34" charset="0"/>
                <a:ea typeface="Times New Roman" pitchFamily="18" charset="0"/>
                <a:cs typeface="Arial" pitchFamily="34" charset="0"/>
              </a:rPr>
              <a:t>		</a:t>
            </a:r>
            <a:endParaRPr kumimoji="0" lang="ru-RU" sz="1800" b="0" i="0" u="none" strike="noStrike" cap="none" normalizeH="0" baseline="0" smtClean="0">
              <a:ln>
                <a:noFill/>
              </a:ln>
              <a:solidFill>
                <a:schemeClr val="tx1"/>
              </a:solidFill>
              <a:effectLst/>
              <a:latin typeface="Arial" pitchFamily="34" charset="0"/>
              <a:cs typeface="Arial" pitchFamily="34" charset="0"/>
            </a:endParaRPr>
          </a:p>
        </p:txBody>
      </p:sp>
      <p:sp>
        <p:nvSpPr>
          <p:cNvPr id="8" name="Прямоугольник 7"/>
          <p:cNvSpPr/>
          <p:nvPr/>
        </p:nvSpPr>
        <p:spPr>
          <a:xfrm>
            <a:off x="1496562" y="4690027"/>
            <a:ext cx="3325363" cy="923330"/>
          </a:xfrm>
          <a:prstGeom prst="rect">
            <a:avLst/>
          </a:prstGeom>
        </p:spPr>
        <p:txBody>
          <a:bodyPr wrap="square">
            <a:spAutoFit/>
          </a:bodyPr>
          <a:lstStyle/>
          <a:p>
            <a:pPr algn="just" fontAlgn="base"/>
            <a:r>
              <a:rPr lang="ru-RU" b="1" dirty="0" smtClean="0">
                <a:solidFill>
                  <a:srgbClr val="FF6600"/>
                </a:solidFill>
                <a:latin typeface="Arial" pitchFamily="34" charset="0"/>
                <a:cs typeface="Arial" pitchFamily="34" charset="0"/>
              </a:rPr>
              <a:t>Далее красим </a:t>
            </a:r>
            <a:r>
              <a:rPr lang="ru-RU" b="1" dirty="0">
                <a:solidFill>
                  <a:srgbClr val="FF6600"/>
                </a:solidFill>
                <a:latin typeface="Arial" pitchFamily="34" charset="0"/>
                <a:cs typeface="Arial" pitchFamily="34" charset="0"/>
              </a:rPr>
              <a:t>клюв и на грудке круг </a:t>
            </a:r>
            <a:r>
              <a:rPr lang="ru-RU" b="1" dirty="0" smtClean="0">
                <a:solidFill>
                  <a:srgbClr val="FF6600"/>
                </a:solidFill>
                <a:latin typeface="Arial" pitchFamily="34" charset="0"/>
                <a:cs typeface="Arial" pitchFamily="34" charset="0"/>
              </a:rPr>
              <a:t>тоже в </a:t>
            </a:r>
            <a:r>
              <a:rPr lang="ru-RU" b="1" dirty="0" err="1" smtClean="0">
                <a:solidFill>
                  <a:srgbClr val="FF6600"/>
                </a:solidFill>
                <a:latin typeface="Arial" pitchFamily="34" charset="0"/>
                <a:cs typeface="Arial" pitchFamily="34" charset="0"/>
              </a:rPr>
              <a:t>якро</a:t>
            </a:r>
            <a:r>
              <a:rPr lang="ru-RU" b="1" dirty="0" smtClean="0">
                <a:solidFill>
                  <a:srgbClr val="FF6600"/>
                </a:solidFill>
                <a:latin typeface="Arial" pitchFamily="34" charset="0"/>
                <a:cs typeface="Arial" pitchFamily="34" charset="0"/>
              </a:rPr>
              <a:t> </a:t>
            </a:r>
            <a:r>
              <a:rPr lang="ru-RU" b="1" dirty="0">
                <a:solidFill>
                  <a:srgbClr val="FF6600"/>
                </a:solidFill>
                <a:latin typeface="Arial" pitchFamily="34" charset="0"/>
                <a:cs typeface="Arial" pitchFamily="34" charset="0"/>
              </a:rPr>
              <a:t>жёлтый цвет.</a:t>
            </a:r>
          </a:p>
        </p:txBody>
      </p:sp>
      <p:pic>
        <p:nvPicPr>
          <p:cNvPr id="11" name="Рисунок 10" descr="G:\лепка из глины\Петух\DSC07665.JPG"/>
          <p:cNvPicPr/>
          <p:nvPr/>
        </p:nvPicPr>
        <p:blipFill>
          <a:blip r:embed="rId5" cstate="screen"/>
          <a:srcRect/>
          <a:stretch>
            <a:fillRect/>
          </a:stretch>
        </p:blipFill>
        <p:spPr bwMode="auto">
          <a:xfrm>
            <a:off x="5486440" y="3845496"/>
            <a:ext cx="1685925" cy="2667635"/>
          </a:xfrm>
          <a:prstGeom prst="rect">
            <a:avLst/>
          </a:prstGeom>
          <a:noFill/>
          <a:ln w="9525">
            <a:noFill/>
            <a:miter lim="800000"/>
            <a:headEnd/>
            <a:tailEnd/>
          </a:ln>
        </p:spPr>
      </p:pic>
    </p:spTree>
    <p:extLst>
      <p:ext uri="{BB962C8B-B14F-4D97-AF65-F5344CB8AC3E}">
        <p14:creationId xmlns:p14="http://schemas.microsoft.com/office/powerpoint/2010/main" xmlns="" val="5518210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up)">
                                      <p:cBhvr>
                                        <p:cTn id="7" dur="3000"/>
                                        <p:tgtEl>
                                          <p:spTgt spid="5"/>
                                        </p:tgtEl>
                                      </p:cBhvr>
                                    </p:animEffect>
                                  </p:childTnLst>
                                </p:cTn>
                              </p:par>
                            </p:childTnLst>
                          </p:cTn>
                        </p:par>
                        <p:par>
                          <p:cTn id="8" fill="hold">
                            <p:stCondLst>
                              <p:cond delay="3000"/>
                            </p:stCondLst>
                            <p:childTnLst>
                              <p:par>
                                <p:cTn id="9" presetID="10" presetClass="entr" presetSubtype="0" fill="hold" nodeType="afterEffect">
                                  <p:stCondLst>
                                    <p:cond delay="0"/>
                                  </p:stCondLst>
                                  <p:childTnLst>
                                    <p:set>
                                      <p:cBhvr>
                                        <p:cTn id="10" dur="1" fill="hold">
                                          <p:stCondLst>
                                            <p:cond delay="0"/>
                                          </p:stCondLst>
                                        </p:cTn>
                                        <p:tgtEl>
                                          <p:spTgt spid="4098"/>
                                        </p:tgtEl>
                                        <p:attrNameLst>
                                          <p:attrName>style.visibility</p:attrName>
                                        </p:attrNameLst>
                                      </p:cBhvr>
                                      <p:to>
                                        <p:strVal val="visible"/>
                                      </p:to>
                                    </p:set>
                                    <p:animEffect transition="in" filter="fade">
                                      <p:cBhvr>
                                        <p:cTn id="11" dur="1500"/>
                                        <p:tgtEl>
                                          <p:spTgt spid="4098"/>
                                        </p:tgtEl>
                                      </p:cBhvr>
                                    </p:animEffect>
                                  </p:childTnLst>
                                </p:cTn>
                              </p:par>
                            </p:childTnLst>
                          </p:cTn>
                        </p:par>
                        <p:par>
                          <p:cTn id="12" fill="hold">
                            <p:stCondLst>
                              <p:cond delay="4500"/>
                            </p:stCondLst>
                            <p:childTnLst>
                              <p:par>
                                <p:cTn id="13" presetID="10" presetClass="entr" presetSubtype="0" fill="hold" nodeType="afterEffect">
                                  <p:stCondLst>
                                    <p:cond delay="500"/>
                                  </p:stCondLst>
                                  <p:childTnLst>
                                    <p:set>
                                      <p:cBhvr>
                                        <p:cTn id="14" dur="1" fill="hold">
                                          <p:stCondLst>
                                            <p:cond delay="0"/>
                                          </p:stCondLst>
                                        </p:cTn>
                                        <p:tgtEl>
                                          <p:spTgt spid="4097"/>
                                        </p:tgtEl>
                                        <p:attrNameLst>
                                          <p:attrName>style.visibility</p:attrName>
                                        </p:attrNameLst>
                                      </p:cBhvr>
                                      <p:to>
                                        <p:strVal val="visible"/>
                                      </p:to>
                                    </p:set>
                                    <p:animEffect transition="in" filter="fade">
                                      <p:cBhvr>
                                        <p:cTn id="15" dur="1500"/>
                                        <p:tgtEl>
                                          <p:spTgt spid="4097"/>
                                        </p:tgtEl>
                                      </p:cBhvr>
                                    </p:animEffect>
                                  </p:childTnLst>
                                </p:cTn>
                              </p:par>
                            </p:childTnLst>
                          </p:cTn>
                        </p:par>
                        <p:par>
                          <p:cTn id="16" fill="hold">
                            <p:stCondLst>
                              <p:cond delay="6500"/>
                            </p:stCondLst>
                            <p:childTnLst>
                              <p:par>
                                <p:cTn id="17" presetID="22" presetClass="entr" presetSubtype="1" fill="hold" grpId="0" nodeType="afterEffect">
                                  <p:stCondLst>
                                    <p:cond delay="1000"/>
                                  </p:stCondLst>
                                  <p:childTnLst>
                                    <p:set>
                                      <p:cBhvr>
                                        <p:cTn id="18" dur="1" fill="hold">
                                          <p:stCondLst>
                                            <p:cond delay="0"/>
                                          </p:stCondLst>
                                        </p:cTn>
                                        <p:tgtEl>
                                          <p:spTgt spid="8"/>
                                        </p:tgtEl>
                                        <p:attrNameLst>
                                          <p:attrName>style.visibility</p:attrName>
                                        </p:attrNameLst>
                                      </p:cBhvr>
                                      <p:to>
                                        <p:strVal val="visible"/>
                                      </p:to>
                                    </p:set>
                                    <p:animEffect transition="in" filter="wipe(up)">
                                      <p:cBhvr>
                                        <p:cTn id="19" dur="2000"/>
                                        <p:tgtEl>
                                          <p:spTgt spid="8"/>
                                        </p:tgtEl>
                                      </p:cBhvr>
                                    </p:animEffect>
                                  </p:childTnLst>
                                </p:cTn>
                              </p:par>
                            </p:childTnLst>
                          </p:cTn>
                        </p:par>
                        <p:par>
                          <p:cTn id="20" fill="hold">
                            <p:stCondLst>
                              <p:cond delay="9500"/>
                            </p:stCondLst>
                            <p:childTnLst>
                              <p:par>
                                <p:cTn id="21" presetID="10" presetClass="entr" presetSubtype="0" fill="hold" nodeType="afterEffect">
                                  <p:stCondLst>
                                    <p:cond delay="0"/>
                                  </p:stCondLst>
                                  <p:childTnLst>
                                    <p:set>
                                      <p:cBhvr>
                                        <p:cTn id="22" dur="1" fill="hold">
                                          <p:stCondLst>
                                            <p:cond delay="0"/>
                                          </p:stCondLst>
                                        </p:cTn>
                                        <p:tgtEl>
                                          <p:spTgt spid="11"/>
                                        </p:tgtEl>
                                        <p:attrNameLst>
                                          <p:attrName>style.visibility</p:attrName>
                                        </p:attrNameLst>
                                      </p:cBhvr>
                                      <p:to>
                                        <p:strVal val="visible"/>
                                      </p:to>
                                    </p:set>
                                    <p:animEffect transition="in" filter="fade">
                                      <p:cBhvr>
                                        <p:cTn id="23" dur="1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8"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Группа 1"/>
          <p:cNvGrpSpPr/>
          <p:nvPr/>
        </p:nvGrpSpPr>
        <p:grpSpPr>
          <a:xfrm>
            <a:off x="-14748" y="0"/>
            <a:ext cx="9210008" cy="6858001"/>
            <a:chOff x="-33004" y="-1"/>
            <a:chExt cx="9210008" cy="6858001"/>
          </a:xfrm>
        </p:grpSpPr>
        <p:sp>
          <p:nvSpPr>
            <p:cNvPr id="3" name="Прямоугольник 2"/>
            <p:cNvSpPr/>
            <p:nvPr/>
          </p:nvSpPr>
          <p:spPr>
            <a:xfrm>
              <a:off x="0" y="-1"/>
              <a:ext cx="9144000" cy="6840203"/>
            </a:xfrm>
            <a:prstGeom prst="rect">
              <a:avLst/>
            </a:prstGeom>
            <a:solidFill>
              <a:srgbClr val="FFFF9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4" name="Picture 2" descr="https://ds05.infourok.ru/uploads/ex/0f9a/0007c441-ba538e70/22/hello_html_m3d6542a.png"/>
            <p:cNvPicPr>
              <a:picLocks noChangeAspect="1" noChangeArrowheads="1"/>
            </p:cNvPicPr>
            <p:nvPr/>
          </p:nvPicPr>
          <p:blipFill rotWithShape="1">
            <a:blip r:embed="rId2" cstate="screen">
              <a:extLst>
                <a:ext uri="{28A0092B-C50C-407E-A947-70E740481C1C}">
                  <a14:useLocalDpi xmlns:a14="http://schemas.microsoft.com/office/drawing/2010/main" xmlns="" val="0"/>
                </a:ext>
              </a:extLst>
            </a:blip>
            <a:srcRect l="474" t="2505" r="1184" b="2824"/>
            <a:stretch/>
          </p:blipFill>
          <p:spPr bwMode="auto">
            <a:xfrm>
              <a:off x="-33004" y="17797"/>
              <a:ext cx="9210008" cy="6840203"/>
            </a:xfrm>
            <a:prstGeom prst="rect">
              <a:avLst/>
            </a:prstGeom>
            <a:noFill/>
            <a:extLst>
              <a:ext uri="{909E8E84-426E-40DD-AFC4-6F175D3DCCD1}">
                <a14:hiddenFill xmlns:a14="http://schemas.microsoft.com/office/drawing/2010/main" xmlns="">
                  <a:solidFill>
                    <a:srgbClr val="FFFFFF"/>
                  </a:solidFill>
                </a14:hiddenFill>
              </a:ext>
            </a:extLst>
          </p:spPr>
        </p:pic>
      </p:grpSp>
      <p:sp>
        <p:nvSpPr>
          <p:cNvPr id="5" name="Прямоугольник 4"/>
          <p:cNvSpPr/>
          <p:nvPr/>
        </p:nvSpPr>
        <p:spPr>
          <a:xfrm>
            <a:off x="899591" y="260648"/>
            <a:ext cx="5488975" cy="1754326"/>
          </a:xfrm>
          <a:prstGeom prst="rect">
            <a:avLst/>
          </a:prstGeom>
        </p:spPr>
        <p:txBody>
          <a:bodyPr wrap="square">
            <a:spAutoFit/>
          </a:bodyPr>
          <a:lstStyle/>
          <a:p>
            <a:pPr algn="just" fontAlgn="base"/>
            <a:r>
              <a:rPr lang="ru-RU" b="1" dirty="0">
                <a:solidFill>
                  <a:srgbClr val="FF6600"/>
                </a:solidFill>
                <a:latin typeface="Arial" pitchFamily="34" charset="0"/>
                <a:cs typeface="Arial" pitchFamily="34" charset="0"/>
              </a:rPr>
              <a:t>Возвращаемся к хвосту и рисуем небольшие кружочки тем же голубым, что и крылья. С другой стороны аналогично. Не забывайте тщательно мыть кисть после каждой смены краски, чтобы цвета не смешивались и были яркими.</a:t>
            </a:r>
          </a:p>
        </p:txBody>
      </p:sp>
      <p:pic>
        <p:nvPicPr>
          <p:cNvPr id="6" name="Рисунок 5" descr="G:\лепка из глины\Петух\DSC07666.JPG"/>
          <p:cNvPicPr/>
          <p:nvPr/>
        </p:nvPicPr>
        <p:blipFill>
          <a:blip r:embed="rId3" cstate="screen"/>
          <a:srcRect/>
          <a:stretch>
            <a:fillRect/>
          </a:stretch>
        </p:blipFill>
        <p:spPr bwMode="auto">
          <a:xfrm>
            <a:off x="6588225" y="260649"/>
            <a:ext cx="1728191" cy="1811794"/>
          </a:xfrm>
          <a:prstGeom prst="rect">
            <a:avLst/>
          </a:prstGeom>
          <a:noFill/>
          <a:ln w="9525">
            <a:noFill/>
            <a:miter lim="800000"/>
            <a:headEnd/>
            <a:tailEnd/>
          </a:ln>
        </p:spPr>
      </p:pic>
      <p:sp>
        <p:nvSpPr>
          <p:cNvPr id="7" name="Прямоугольник 6"/>
          <p:cNvSpPr/>
          <p:nvPr/>
        </p:nvSpPr>
        <p:spPr>
          <a:xfrm>
            <a:off x="2814368" y="2072443"/>
            <a:ext cx="5400599" cy="923330"/>
          </a:xfrm>
          <a:prstGeom prst="rect">
            <a:avLst/>
          </a:prstGeom>
        </p:spPr>
        <p:txBody>
          <a:bodyPr wrap="square">
            <a:spAutoFit/>
          </a:bodyPr>
          <a:lstStyle/>
          <a:p>
            <a:pPr algn="just" fontAlgn="base"/>
            <a:r>
              <a:rPr lang="ru-RU" b="1" dirty="0">
                <a:solidFill>
                  <a:srgbClr val="FF6600"/>
                </a:solidFill>
                <a:latin typeface="Arial" pitchFamily="34" charset="0"/>
                <a:cs typeface="Arial" pitchFamily="34" charset="0"/>
              </a:rPr>
              <a:t>Оранжевым рисую небольшие кружочки вокруг большого желтого круга, сохраняя между ними небольшое расстояние.</a:t>
            </a:r>
          </a:p>
        </p:txBody>
      </p:sp>
      <p:pic>
        <p:nvPicPr>
          <p:cNvPr id="8" name="Рисунок 7" descr="G:\лепка из глины\Петух\DSC07668.JPG"/>
          <p:cNvPicPr/>
          <p:nvPr/>
        </p:nvPicPr>
        <p:blipFill>
          <a:blip r:embed="rId4" cstate="screen">
            <a:extLst>
              <a:ext uri="{28A0092B-C50C-407E-A947-70E740481C1C}">
                <a14:useLocalDpi xmlns:a14="http://schemas.microsoft.com/office/drawing/2010/main" xmlns="" val="0"/>
              </a:ext>
            </a:extLst>
          </a:blip>
          <a:srcRect/>
          <a:stretch>
            <a:fillRect/>
          </a:stretch>
        </p:blipFill>
        <p:spPr bwMode="auto">
          <a:xfrm>
            <a:off x="1043608" y="2072443"/>
            <a:ext cx="1656184" cy="2427352"/>
          </a:xfrm>
          <a:prstGeom prst="rect">
            <a:avLst/>
          </a:prstGeom>
          <a:noFill/>
          <a:ln w="9525">
            <a:noFill/>
            <a:miter lim="800000"/>
            <a:headEnd/>
            <a:tailEnd/>
          </a:ln>
        </p:spPr>
      </p:pic>
      <p:sp>
        <p:nvSpPr>
          <p:cNvPr id="9" name="Прямоугольник 8"/>
          <p:cNvSpPr/>
          <p:nvPr/>
        </p:nvSpPr>
        <p:spPr>
          <a:xfrm>
            <a:off x="2814367" y="3243333"/>
            <a:ext cx="3502189" cy="1477328"/>
          </a:xfrm>
          <a:prstGeom prst="rect">
            <a:avLst/>
          </a:prstGeom>
        </p:spPr>
        <p:txBody>
          <a:bodyPr wrap="square">
            <a:spAutoFit/>
          </a:bodyPr>
          <a:lstStyle/>
          <a:p>
            <a:pPr algn="just" fontAlgn="base"/>
            <a:r>
              <a:rPr lang="ru-RU" b="1" dirty="0">
                <a:solidFill>
                  <a:srgbClr val="FF6600"/>
                </a:solidFill>
                <a:latin typeface="Arial" pitchFamily="34" charset="0"/>
                <a:cs typeface="Arial" pitchFamily="34" charset="0"/>
              </a:rPr>
              <a:t>Затем оранжевым делаю маленькие точки на хвосте тонкой кистью вот так. И этим же цветом кружочки над крылом.</a:t>
            </a:r>
          </a:p>
        </p:txBody>
      </p:sp>
      <p:pic>
        <p:nvPicPr>
          <p:cNvPr id="10" name="Рисунок 9" descr="G:\лепка из глины\Петух\DSC07669.JPG"/>
          <p:cNvPicPr/>
          <p:nvPr/>
        </p:nvPicPr>
        <p:blipFill>
          <a:blip r:embed="rId5" cstate="screen">
            <a:extLst>
              <a:ext uri="{28A0092B-C50C-407E-A947-70E740481C1C}">
                <a14:useLocalDpi xmlns:a14="http://schemas.microsoft.com/office/drawing/2010/main" xmlns="" val="0"/>
              </a:ext>
            </a:extLst>
          </a:blip>
          <a:srcRect/>
          <a:stretch>
            <a:fillRect/>
          </a:stretch>
        </p:blipFill>
        <p:spPr bwMode="auto">
          <a:xfrm>
            <a:off x="6388566" y="3067222"/>
            <a:ext cx="1927850" cy="1873946"/>
          </a:xfrm>
          <a:prstGeom prst="rect">
            <a:avLst/>
          </a:prstGeom>
          <a:noFill/>
          <a:ln w="9525">
            <a:noFill/>
            <a:miter lim="800000"/>
            <a:headEnd/>
            <a:tailEnd/>
          </a:ln>
        </p:spPr>
      </p:pic>
      <p:sp>
        <p:nvSpPr>
          <p:cNvPr id="11" name="Прямоугольник 10"/>
          <p:cNvSpPr/>
          <p:nvPr/>
        </p:nvSpPr>
        <p:spPr>
          <a:xfrm>
            <a:off x="3779913" y="5103675"/>
            <a:ext cx="4536504" cy="1477328"/>
          </a:xfrm>
          <a:prstGeom prst="rect">
            <a:avLst/>
          </a:prstGeom>
        </p:spPr>
        <p:txBody>
          <a:bodyPr wrap="square">
            <a:spAutoFit/>
          </a:bodyPr>
          <a:lstStyle/>
          <a:p>
            <a:pPr algn="just" fontAlgn="base"/>
            <a:r>
              <a:rPr lang="ru-RU" b="1" dirty="0">
                <a:solidFill>
                  <a:srgbClr val="FF6600"/>
                </a:solidFill>
                <a:latin typeface="Arial" pitchFamily="34" charset="0"/>
                <a:cs typeface="Arial" pitchFamily="34" charset="0"/>
              </a:rPr>
              <a:t>Оранжевым цветом сразу рисую на другой стороне все то же самое.</a:t>
            </a:r>
          </a:p>
          <a:p>
            <a:pPr algn="just"/>
            <a:r>
              <a:rPr lang="ru-RU" b="1" dirty="0">
                <a:solidFill>
                  <a:srgbClr val="FF6600"/>
                </a:solidFill>
                <a:latin typeface="Arial" pitchFamily="34" charset="0"/>
                <a:cs typeface="Arial" pitchFamily="34" charset="0"/>
              </a:rPr>
              <a:t>На крыле под маленькими оранжевыми точками, рисуем три побольше точки.</a:t>
            </a:r>
          </a:p>
        </p:txBody>
      </p:sp>
      <p:pic>
        <p:nvPicPr>
          <p:cNvPr id="12" name="Рисунок 11" descr="G:\лепка из глины\Петух\DSC07670.JPG"/>
          <p:cNvPicPr/>
          <p:nvPr/>
        </p:nvPicPr>
        <p:blipFill>
          <a:blip r:embed="rId6" cstate="screen"/>
          <a:srcRect/>
          <a:stretch>
            <a:fillRect/>
          </a:stretch>
        </p:blipFill>
        <p:spPr bwMode="auto">
          <a:xfrm>
            <a:off x="1691680" y="4725144"/>
            <a:ext cx="1952398" cy="1855859"/>
          </a:xfrm>
          <a:prstGeom prst="rect">
            <a:avLst/>
          </a:prstGeom>
          <a:noFill/>
          <a:ln w="9525">
            <a:noFill/>
            <a:miter lim="800000"/>
            <a:headEnd/>
            <a:tailEnd/>
          </a:ln>
        </p:spPr>
      </p:pic>
    </p:spTree>
    <p:extLst>
      <p:ext uri="{BB962C8B-B14F-4D97-AF65-F5344CB8AC3E}">
        <p14:creationId xmlns:p14="http://schemas.microsoft.com/office/powerpoint/2010/main" xmlns="" val="782040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up)">
                                      <p:cBhvr>
                                        <p:cTn id="7" dur="4000"/>
                                        <p:tgtEl>
                                          <p:spTgt spid="5"/>
                                        </p:tgtEl>
                                      </p:cBhvr>
                                    </p:animEffect>
                                  </p:childTnLst>
                                </p:cTn>
                              </p:par>
                            </p:childTnLst>
                          </p:cTn>
                        </p:par>
                        <p:par>
                          <p:cTn id="8" fill="hold">
                            <p:stCondLst>
                              <p:cond delay="4000"/>
                            </p:stCondLst>
                            <p:childTnLst>
                              <p:par>
                                <p:cTn id="9" presetID="10" presetClass="entr" presetSubtype="0"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1500"/>
                                        <p:tgtEl>
                                          <p:spTgt spid="6"/>
                                        </p:tgtEl>
                                      </p:cBhvr>
                                    </p:animEffect>
                                  </p:childTnLst>
                                </p:cTn>
                              </p:par>
                            </p:childTnLst>
                          </p:cTn>
                        </p:par>
                        <p:par>
                          <p:cTn id="12" fill="hold">
                            <p:stCondLst>
                              <p:cond delay="5500"/>
                            </p:stCondLst>
                            <p:childTnLst>
                              <p:par>
                                <p:cTn id="13" presetID="22" presetClass="entr" presetSubtype="1" fill="hold" grpId="0" nodeType="afterEffect">
                                  <p:stCondLst>
                                    <p:cond delay="1000"/>
                                  </p:stCondLst>
                                  <p:childTnLst>
                                    <p:set>
                                      <p:cBhvr>
                                        <p:cTn id="14" dur="1" fill="hold">
                                          <p:stCondLst>
                                            <p:cond delay="0"/>
                                          </p:stCondLst>
                                        </p:cTn>
                                        <p:tgtEl>
                                          <p:spTgt spid="7"/>
                                        </p:tgtEl>
                                        <p:attrNameLst>
                                          <p:attrName>style.visibility</p:attrName>
                                        </p:attrNameLst>
                                      </p:cBhvr>
                                      <p:to>
                                        <p:strVal val="visible"/>
                                      </p:to>
                                    </p:set>
                                    <p:animEffect transition="in" filter="wipe(up)">
                                      <p:cBhvr>
                                        <p:cTn id="15" dur="2750"/>
                                        <p:tgtEl>
                                          <p:spTgt spid="7"/>
                                        </p:tgtEl>
                                      </p:cBhvr>
                                    </p:animEffect>
                                  </p:childTnLst>
                                </p:cTn>
                              </p:par>
                            </p:childTnLst>
                          </p:cTn>
                        </p:par>
                        <p:par>
                          <p:cTn id="16" fill="hold">
                            <p:stCondLst>
                              <p:cond delay="9250"/>
                            </p:stCondLst>
                            <p:childTnLst>
                              <p:par>
                                <p:cTn id="17" presetID="10" presetClass="entr" presetSubtype="0" fill="hold"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fade">
                                      <p:cBhvr>
                                        <p:cTn id="19" dur="1500"/>
                                        <p:tgtEl>
                                          <p:spTgt spid="8"/>
                                        </p:tgtEl>
                                      </p:cBhvr>
                                    </p:animEffect>
                                  </p:childTnLst>
                                </p:cTn>
                              </p:par>
                            </p:childTnLst>
                          </p:cTn>
                        </p:par>
                        <p:par>
                          <p:cTn id="20" fill="hold">
                            <p:stCondLst>
                              <p:cond delay="10750"/>
                            </p:stCondLst>
                            <p:childTnLst>
                              <p:par>
                                <p:cTn id="21" presetID="22" presetClass="entr" presetSubtype="1" fill="hold" grpId="0" nodeType="afterEffect">
                                  <p:stCondLst>
                                    <p:cond delay="1000"/>
                                  </p:stCondLst>
                                  <p:childTnLst>
                                    <p:set>
                                      <p:cBhvr>
                                        <p:cTn id="22" dur="1" fill="hold">
                                          <p:stCondLst>
                                            <p:cond delay="0"/>
                                          </p:stCondLst>
                                        </p:cTn>
                                        <p:tgtEl>
                                          <p:spTgt spid="9"/>
                                        </p:tgtEl>
                                        <p:attrNameLst>
                                          <p:attrName>style.visibility</p:attrName>
                                        </p:attrNameLst>
                                      </p:cBhvr>
                                      <p:to>
                                        <p:strVal val="visible"/>
                                      </p:to>
                                    </p:set>
                                    <p:animEffect transition="in" filter="wipe(up)">
                                      <p:cBhvr>
                                        <p:cTn id="23" dur="3000"/>
                                        <p:tgtEl>
                                          <p:spTgt spid="9"/>
                                        </p:tgtEl>
                                      </p:cBhvr>
                                    </p:animEffect>
                                  </p:childTnLst>
                                </p:cTn>
                              </p:par>
                            </p:childTnLst>
                          </p:cTn>
                        </p:par>
                        <p:par>
                          <p:cTn id="24" fill="hold">
                            <p:stCondLst>
                              <p:cond delay="14750"/>
                            </p:stCondLst>
                            <p:childTnLst>
                              <p:par>
                                <p:cTn id="25" presetID="10" presetClass="entr" presetSubtype="0" fill="hold" nodeType="after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fade">
                                      <p:cBhvr>
                                        <p:cTn id="27" dur="2000"/>
                                        <p:tgtEl>
                                          <p:spTgt spid="10"/>
                                        </p:tgtEl>
                                      </p:cBhvr>
                                    </p:animEffect>
                                  </p:childTnLst>
                                </p:cTn>
                              </p:par>
                            </p:childTnLst>
                          </p:cTn>
                        </p:par>
                        <p:par>
                          <p:cTn id="28" fill="hold">
                            <p:stCondLst>
                              <p:cond delay="16750"/>
                            </p:stCondLst>
                            <p:childTnLst>
                              <p:par>
                                <p:cTn id="29" presetID="22" presetClass="entr" presetSubtype="1" fill="hold" grpId="0" nodeType="afterEffect">
                                  <p:stCondLst>
                                    <p:cond delay="1000"/>
                                  </p:stCondLst>
                                  <p:childTnLst>
                                    <p:set>
                                      <p:cBhvr>
                                        <p:cTn id="30" dur="1" fill="hold">
                                          <p:stCondLst>
                                            <p:cond delay="0"/>
                                          </p:stCondLst>
                                        </p:cTn>
                                        <p:tgtEl>
                                          <p:spTgt spid="11"/>
                                        </p:tgtEl>
                                        <p:attrNameLst>
                                          <p:attrName>style.visibility</p:attrName>
                                        </p:attrNameLst>
                                      </p:cBhvr>
                                      <p:to>
                                        <p:strVal val="visible"/>
                                      </p:to>
                                    </p:set>
                                    <p:animEffect transition="in" filter="wipe(up)">
                                      <p:cBhvr>
                                        <p:cTn id="31" dur="3000"/>
                                        <p:tgtEl>
                                          <p:spTgt spid="11"/>
                                        </p:tgtEl>
                                      </p:cBhvr>
                                    </p:animEffect>
                                  </p:childTnLst>
                                </p:cTn>
                              </p:par>
                            </p:childTnLst>
                          </p:cTn>
                        </p:par>
                        <p:par>
                          <p:cTn id="32" fill="hold">
                            <p:stCondLst>
                              <p:cond delay="20750"/>
                            </p:stCondLst>
                            <p:childTnLst>
                              <p:par>
                                <p:cTn id="33" presetID="10" presetClass="entr" presetSubtype="0" fill="hold" nodeType="afterEffect">
                                  <p:stCondLst>
                                    <p:cond delay="0"/>
                                  </p:stCondLst>
                                  <p:childTnLst>
                                    <p:set>
                                      <p:cBhvr>
                                        <p:cTn id="34" dur="1" fill="hold">
                                          <p:stCondLst>
                                            <p:cond delay="0"/>
                                          </p:stCondLst>
                                        </p:cTn>
                                        <p:tgtEl>
                                          <p:spTgt spid="12"/>
                                        </p:tgtEl>
                                        <p:attrNameLst>
                                          <p:attrName>style.visibility</p:attrName>
                                        </p:attrNameLst>
                                      </p:cBhvr>
                                      <p:to>
                                        <p:strVal val="visible"/>
                                      </p:to>
                                    </p:set>
                                    <p:animEffect transition="in" filter="fade">
                                      <p:cBhvr>
                                        <p:cTn id="35" dur="1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7" grpId="0"/>
      <p:bldP spid="9" grpId="0"/>
      <p:bldP spid="11"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Группа 1"/>
          <p:cNvGrpSpPr/>
          <p:nvPr/>
        </p:nvGrpSpPr>
        <p:grpSpPr>
          <a:xfrm>
            <a:off x="-14748" y="0"/>
            <a:ext cx="9210008" cy="6858001"/>
            <a:chOff x="-33004" y="-1"/>
            <a:chExt cx="9210008" cy="6858001"/>
          </a:xfrm>
        </p:grpSpPr>
        <p:sp>
          <p:nvSpPr>
            <p:cNvPr id="3" name="Прямоугольник 2"/>
            <p:cNvSpPr/>
            <p:nvPr/>
          </p:nvSpPr>
          <p:spPr>
            <a:xfrm>
              <a:off x="0" y="-1"/>
              <a:ext cx="9144000" cy="6840203"/>
            </a:xfrm>
            <a:prstGeom prst="rect">
              <a:avLst/>
            </a:prstGeom>
            <a:solidFill>
              <a:srgbClr val="FFFF9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4" name="Picture 2" descr="https://ds05.infourok.ru/uploads/ex/0f9a/0007c441-ba538e70/22/hello_html_m3d6542a.png"/>
            <p:cNvPicPr>
              <a:picLocks noChangeAspect="1" noChangeArrowheads="1"/>
            </p:cNvPicPr>
            <p:nvPr/>
          </p:nvPicPr>
          <p:blipFill rotWithShape="1">
            <a:blip r:embed="rId2" cstate="screen">
              <a:extLst>
                <a:ext uri="{28A0092B-C50C-407E-A947-70E740481C1C}">
                  <a14:useLocalDpi xmlns:a14="http://schemas.microsoft.com/office/drawing/2010/main" xmlns="" val="0"/>
                </a:ext>
              </a:extLst>
            </a:blip>
            <a:srcRect l="474" t="2505" r="1184" b="2824"/>
            <a:stretch/>
          </p:blipFill>
          <p:spPr bwMode="auto">
            <a:xfrm>
              <a:off x="-33004" y="17797"/>
              <a:ext cx="9210008" cy="6840203"/>
            </a:xfrm>
            <a:prstGeom prst="rect">
              <a:avLst/>
            </a:prstGeom>
            <a:noFill/>
            <a:extLst>
              <a:ext uri="{909E8E84-426E-40DD-AFC4-6F175D3DCCD1}">
                <a14:hiddenFill xmlns:a14="http://schemas.microsoft.com/office/drawing/2010/main" xmlns="">
                  <a:solidFill>
                    <a:srgbClr val="FFFFFF"/>
                  </a:solidFill>
                </a14:hiddenFill>
              </a:ext>
            </a:extLst>
          </p:spPr>
        </p:pic>
      </p:grpSp>
      <p:sp>
        <p:nvSpPr>
          <p:cNvPr id="5" name="Прямоугольник 4"/>
          <p:cNvSpPr/>
          <p:nvPr/>
        </p:nvSpPr>
        <p:spPr>
          <a:xfrm>
            <a:off x="899592" y="188640"/>
            <a:ext cx="7344816" cy="3139321"/>
          </a:xfrm>
          <a:prstGeom prst="rect">
            <a:avLst/>
          </a:prstGeom>
        </p:spPr>
        <p:txBody>
          <a:bodyPr wrap="square">
            <a:spAutoFit/>
          </a:bodyPr>
          <a:lstStyle/>
          <a:p>
            <a:pPr algn="just"/>
            <a:r>
              <a:rPr lang="ru-RU" b="1" dirty="0" smtClean="0">
                <a:solidFill>
                  <a:srgbClr val="FF6600"/>
                </a:solidFill>
                <a:latin typeface="Arial" pitchFamily="34" charset="0"/>
                <a:cs typeface="Arial" pitchFamily="34" charset="0"/>
              </a:rPr>
              <a:t>	Далее </a:t>
            </a:r>
            <a:r>
              <a:rPr lang="ru-RU" b="1" dirty="0">
                <a:solidFill>
                  <a:srgbClr val="FF6600"/>
                </a:solidFill>
                <a:latin typeface="Arial" pitchFamily="34" charset="0"/>
                <a:cs typeface="Arial" pitchFamily="34" charset="0"/>
              </a:rPr>
              <a:t>рисуем глаза петушку с двух сторон. Делаю небольшой желтый кружок. Потом черным цветом самой тонкой кистью ставлю точку на желтом глазике и рисую верхнее веко, тут же черным — носик (кончик). Теперь на клювике делаю вот такой перекрест и 2 точки спереди. Сразу черным цветом закончу рисунок над крылом и на грудке. Аналогично с другой стороны. На шее ставлю черную точку — тут будут сережки. И сами сережки — алым цветом. Опять возвращаюсь к хвосту и рисую волнистые линии алым на желтых полосках. Подрисовываем нижнее веко тоже алым цветом с обеих сторон.</a:t>
            </a:r>
          </a:p>
        </p:txBody>
      </p:sp>
      <p:pic>
        <p:nvPicPr>
          <p:cNvPr id="5121" name="Рисунок 23" descr="Описание: G:\лепка из глины\Петух\DSC07672.JPG"/>
          <p:cNvPicPr>
            <a:picLocks noChangeAspect="1" noChangeArrowheads="1"/>
          </p:cNvPicPr>
          <p:nvPr/>
        </p:nvPicPr>
        <p:blipFill>
          <a:blip r:embed="rId3" cstate="screen">
            <a:extLst>
              <a:ext uri="{28A0092B-C50C-407E-A947-70E740481C1C}">
                <a14:useLocalDpi xmlns:a14="http://schemas.microsoft.com/office/drawing/2010/main" xmlns="" val="0"/>
              </a:ext>
            </a:extLst>
          </a:blip>
          <a:srcRect/>
          <a:stretch>
            <a:fillRect/>
          </a:stretch>
        </p:blipFill>
        <p:spPr bwMode="auto">
          <a:xfrm>
            <a:off x="5292080" y="3103644"/>
            <a:ext cx="2664296" cy="2795327"/>
          </a:xfrm>
          <a:prstGeom prst="rect">
            <a:avLst/>
          </a:prstGeom>
          <a:noFill/>
          <a:extLst>
            <a:ext uri="{909E8E84-426E-40DD-AFC4-6F175D3DCCD1}">
              <a14:hiddenFill xmlns:a14="http://schemas.microsoft.com/office/drawing/2010/main" xmlns="">
                <a:solidFill>
                  <a:srgbClr val="FFFFFF"/>
                </a:solidFill>
              </a14:hiddenFill>
            </a:ext>
          </a:extLst>
        </p:spPr>
      </p:pic>
      <p:pic>
        <p:nvPicPr>
          <p:cNvPr id="5122" name="Рисунок 24" descr="Описание: G:\лепка из глины\Петух\DSC07674.JPG"/>
          <p:cNvPicPr>
            <a:picLocks noChangeAspect="1" noChangeArrowheads="1"/>
          </p:cNvPicPr>
          <p:nvPr/>
        </p:nvPicPr>
        <p:blipFill>
          <a:blip r:embed="rId4" cstate="screen">
            <a:extLst>
              <a:ext uri="{28A0092B-C50C-407E-A947-70E740481C1C}">
                <a14:useLocalDpi xmlns:a14="http://schemas.microsoft.com/office/drawing/2010/main" xmlns="" val="0"/>
              </a:ext>
            </a:extLst>
          </a:blip>
          <a:srcRect/>
          <a:stretch>
            <a:fillRect/>
          </a:stretch>
        </p:blipFill>
        <p:spPr bwMode="auto">
          <a:xfrm>
            <a:off x="1218275" y="3481363"/>
            <a:ext cx="3569749" cy="2417608"/>
          </a:xfrm>
          <a:prstGeom prst="rect">
            <a:avLst/>
          </a:prstGeom>
          <a:noFill/>
          <a:extLst>
            <a:ext uri="{909E8E84-426E-40DD-AFC4-6F175D3DCCD1}">
              <a14:hiddenFill xmlns:a14="http://schemas.microsoft.com/office/drawing/2010/main" xmlns="">
                <a:solidFill>
                  <a:srgbClr val="FFFFFF"/>
                </a:solidFill>
              </a14:hiddenFill>
            </a:ext>
          </a:extLst>
        </p:spPr>
      </p:pic>
      <p:sp>
        <p:nvSpPr>
          <p:cNvPr id="6" name="Rectangle 3"/>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ru-RU" sz="1400" b="0" i="0" u="none" strike="noStrike" cap="none" normalizeH="0" baseline="0" smtClean="0">
                <a:ln>
                  <a:noFill/>
                </a:ln>
                <a:solidFill>
                  <a:srgbClr val="000000"/>
                </a:solidFill>
                <a:effectLst/>
                <a:latin typeface="Calibri" pitchFamily="34" charset="0"/>
                <a:ea typeface="Calibri" pitchFamily="34" charset="0"/>
                <a:cs typeface="Times New Roman" pitchFamily="18" charset="0"/>
              </a:rPr>
              <a:t> </a:t>
            </a:r>
            <a:endParaRPr kumimoji="0" lang="ru-RU" sz="1800" b="0" i="0" u="none" strike="noStrike" cap="none" normalizeH="0" baseline="0" smtClean="0">
              <a:ln>
                <a:noFill/>
              </a:ln>
              <a:solidFill>
                <a:schemeClr val="tx1"/>
              </a:solidFill>
              <a:effectLst/>
              <a:latin typeface="Arial" pitchFamily="34" charset="0"/>
              <a:cs typeface="Arial" pitchFamily="34" charset="0"/>
            </a:endParaRPr>
          </a:p>
        </p:txBody>
      </p:sp>
      <p:sp>
        <p:nvSpPr>
          <p:cNvPr id="7" name="Rectangle 4"/>
          <p:cNvSpPr>
            <a:spLocks noChangeArrowheads="1"/>
          </p:cNvSpPr>
          <p:nvPr/>
        </p:nvSpPr>
        <p:spPr bwMode="auto">
          <a:xfrm>
            <a:off x="0" y="45720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ru-RU"/>
          </a:p>
        </p:txBody>
      </p:sp>
      <p:sp>
        <p:nvSpPr>
          <p:cNvPr id="8" name="Rectangle 5"/>
          <p:cNvSpPr>
            <a:spLocks noChangeArrowheads="1"/>
          </p:cNvSpPr>
          <p:nvPr/>
        </p:nvSpPr>
        <p:spPr bwMode="auto">
          <a:xfrm>
            <a:off x="0" y="350520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800" b="0" i="0" u="none" strike="noStrike" cap="none" normalizeH="0" baseline="0" smtClean="0">
              <a:ln>
                <a:noFill/>
              </a:ln>
              <a:solidFill>
                <a:schemeClr val="tx1"/>
              </a:solidFill>
              <a:effectLst/>
              <a:latin typeface="Arial" pitchFamily="34" charset="0"/>
              <a:cs typeface="Arial" pitchFamily="34" charset="0"/>
            </a:endParaRPr>
          </a:p>
        </p:txBody>
      </p:sp>
      <p:sp>
        <p:nvSpPr>
          <p:cNvPr id="9" name="Прямоугольник 8"/>
          <p:cNvSpPr/>
          <p:nvPr/>
        </p:nvSpPr>
        <p:spPr>
          <a:xfrm>
            <a:off x="917848" y="5936183"/>
            <a:ext cx="7344816" cy="646331"/>
          </a:xfrm>
          <a:prstGeom prst="rect">
            <a:avLst/>
          </a:prstGeom>
        </p:spPr>
        <p:txBody>
          <a:bodyPr wrap="square">
            <a:spAutoFit/>
          </a:bodyPr>
          <a:lstStyle/>
          <a:p>
            <a:pPr algn="just"/>
            <a:r>
              <a:rPr lang="ru-RU" b="1" dirty="0">
                <a:solidFill>
                  <a:srgbClr val="FF6600"/>
                </a:solidFill>
                <a:latin typeface="Arial" pitchFamily="34" charset="0"/>
                <a:cs typeface="Arial" pitchFamily="34" charset="0"/>
              </a:rPr>
              <a:t>Все элементы должны быть нанесены симметрично! Это основной принцип росписи.</a:t>
            </a:r>
          </a:p>
        </p:txBody>
      </p:sp>
    </p:spTree>
    <p:extLst>
      <p:ext uri="{BB962C8B-B14F-4D97-AF65-F5344CB8AC3E}">
        <p14:creationId xmlns:p14="http://schemas.microsoft.com/office/powerpoint/2010/main" xmlns="" val="23387445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up)">
                                      <p:cBhvr>
                                        <p:cTn id="7" dur="6000"/>
                                        <p:tgtEl>
                                          <p:spTgt spid="5"/>
                                        </p:tgtEl>
                                      </p:cBhvr>
                                    </p:animEffect>
                                  </p:childTnLst>
                                </p:cTn>
                              </p:par>
                            </p:childTnLst>
                          </p:cTn>
                        </p:par>
                        <p:par>
                          <p:cTn id="8" fill="hold">
                            <p:stCondLst>
                              <p:cond delay="6000"/>
                            </p:stCondLst>
                            <p:childTnLst>
                              <p:par>
                                <p:cTn id="9" presetID="10" presetClass="entr" presetSubtype="0" fill="hold" nodeType="afterEffect">
                                  <p:stCondLst>
                                    <p:cond delay="500"/>
                                  </p:stCondLst>
                                  <p:childTnLst>
                                    <p:set>
                                      <p:cBhvr>
                                        <p:cTn id="10" dur="1" fill="hold">
                                          <p:stCondLst>
                                            <p:cond delay="0"/>
                                          </p:stCondLst>
                                        </p:cTn>
                                        <p:tgtEl>
                                          <p:spTgt spid="5122"/>
                                        </p:tgtEl>
                                        <p:attrNameLst>
                                          <p:attrName>style.visibility</p:attrName>
                                        </p:attrNameLst>
                                      </p:cBhvr>
                                      <p:to>
                                        <p:strVal val="visible"/>
                                      </p:to>
                                    </p:set>
                                    <p:animEffect transition="in" filter="fade">
                                      <p:cBhvr>
                                        <p:cTn id="11" dur="1500"/>
                                        <p:tgtEl>
                                          <p:spTgt spid="5122"/>
                                        </p:tgtEl>
                                      </p:cBhvr>
                                    </p:animEffect>
                                  </p:childTnLst>
                                </p:cTn>
                              </p:par>
                            </p:childTnLst>
                          </p:cTn>
                        </p:par>
                        <p:par>
                          <p:cTn id="12" fill="hold">
                            <p:stCondLst>
                              <p:cond delay="8000"/>
                            </p:stCondLst>
                            <p:childTnLst>
                              <p:par>
                                <p:cTn id="13" presetID="10" presetClass="entr" presetSubtype="0" fill="hold" nodeType="afterEffect">
                                  <p:stCondLst>
                                    <p:cond delay="500"/>
                                  </p:stCondLst>
                                  <p:childTnLst>
                                    <p:set>
                                      <p:cBhvr>
                                        <p:cTn id="14" dur="1" fill="hold">
                                          <p:stCondLst>
                                            <p:cond delay="0"/>
                                          </p:stCondLst>
                                        </p:cTn>
                                        <p:tgtEl>
                                          <p:spTgt spid="5121"/>
                                        </p:tgtEl>
                                        <p:attrNameLst>
                                          <p:attrName>style.visibility</p:attrName>
                                        </p:attrNameLst>
                                      </p:cBhvr>
                                      <p:to>
                                        <p:strVal val="visible"/>
                                      </p:to>
                                    </p:set>
                                    <p:animEffect transition="in" filter="fade">
                                      <p:cBhvr>
                                        <p:cTn id="15" dur="1500"/>
                                        <p:tgtEl>
                                          <p:spTgt spid="5121"/>
                                        </p:tgtEl>
                                      </p:cBhvr>
                                    </p:animEffect>
                                  </p:childTnLst>
                                </p:cTn>
                              </p:par>
                            </p:childTnLst>
                          </p:cTn>
                        </p:par>
                        <p:par>
                          <p:cTn id="16" fill="hold">
                            <p:stCondLst>
                              <p:cond delay="10000"/>
                            </p:stCondLst>
                            <p:childTnLst>
                              <p:par>
                                <p:cTn id="17" presetID="22" presetClass="entr" presetSubtype="1" fill="hold" grpId="0" nodeType="afterEffect">
                                  <p:stCondLst>
                                    <p:cond delay="1000"/>
                                  </p:stCondLst>
                                  <p:childTnLst>
                                    <p:set>
                                      <p:cBhvr>
                                        <p:cTn id="18" dur="1" fill="hold">
                                          <p:stCondLst>
                                            <p:cond delay="0"/>
                                          </p:stCondLst>
                                        </p:cTn>
                                        <p:tgtEl>
                                          <p:spTgt spid="9"/>
                                        </p:tgtEl>
                                        <p:attrNameLst>
                                          <p:attrName>style.visibility</p:attrName>
                                        </p:attrNameLst>
                                      </p:cBhvr>
                                      <p:to>
                                        <p:strVal val="visible"/>
                                      </p:to>
                                    </p:set>
                                    <p:animEffect transition="in" filter="wipe(up)">
                                      <p:cBhvr>
                                        <p:cTn id="19" dur="2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9"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Группа 1"/>
          <p:cNvGrpSpPr/>
          <p:nvPr/>
        </p:nvGrpSpPr>
        <p:grpSpPr>
          <a:xfrm>
            <a:off x="-14748" y="0"/>
            <a:ext cx="9210008" cy="6858001"/>
            <a:chOff x="-33004" y="-1"/>
            <a:chExt cx="9210008" cy="6858001"/>
          </a:xfrm>
        </p:grpSpPr>
        <p:sp>
          <p:nvSpPr>
            <p:cNvPr id="3" name="Прямоугольник 2"/>
            <p:cNvSpPr/>
            <p:nvPr/>
          </p:nvSpPr>
          <p:spPr>
            <a:xfrm>
              <a:off x="0" y="-1"/>
              <a:ext cx="9144000" cy="6840203"/>
            </a:xfrm>
            <a:prstGeom prst="rect">
              <a:avLst/>
            </a:prstGeom>
            <a:solidFill>
              <a:srgbClr val="FFFF9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4" name="Picture 2" descr="https://ds05.infourok.ru/uploads/ex/0f9a/0007c441-ba538e70/22/hello_html_m3d6542a.png"/>
            <p:cNvPicPr>
              <a:picLocks noChangeAspect="1" noChangeArrowheads="1"/>
            </p:cNvPicPr>
            <p:nvPr/>
          </p:nvPicPr>
          <p:blipFill rotWithShape="1">
            <a:blip r:embed="rId2" cstate="screen">
              <a:extLst>
                <a:ext uri="{28A0092B-C50C-407E-A947-70E740481C1C}">
                  <a14:useLocalDpi xmlns:a14="http://schemas.microsoft.com/office/drawing/2010/main" xmlns="" val="0"/>
                </a:ext>
              </a:extLst>
            </a:blip>
            <a:srcRect l="474" t="2505" r="1184" b="2824"/>
            <a:stretch/>
          </p:blipFill>
          <p:spPr bwMode="auto">
            <a:xfrm>
              <a:off x="-33004" y="17797"/>
              <a:ext cx="9210008" cy="6840203"/>
            </a:xfrm>
            <a:prstGeom prst="rect">
              <a:avLst/>
            </a:prstGeom>
            <a:noFill/>
            <a:extLst>
              <a:ext uri="{909E8E84-426E-40DD-AFC4-6F175D3DCCD1}">
                <a14:hiddenFill xmlns:a14="http://schemas.microsoft.com/office/drawing/2010/main" xmlns="">
                  <a:solidFill>
                    <a:srgbClr val="FFFFFF"/>
                  </a:solidFill>
                </a14:hiddenFill>
              </a:ext>
            </a:extLst>
          </p:spPr>
        </p:pic>
      </p:grpSp>
      <p:sp>
        <p:nvSpPr>
          <p:cNvPr id="5" name="Прямоугольник 4"/>
          <p:cNvSpPr/>
          <p:nvPr/>
        </p:nvSpPr>
        <p:spPr>
          <a:xfrm>
            <a:off x="1403648" y="260648"/>
            <a:ext cx="6672724" cy="707886"/>
          </a:xfrm>
          <a:prstGeom prst="rect">
            <a:avLst/>
          </a:prstGeom>
        </p:spPr>
        <p:txBody>
          <a:bodyPr wrap="none">
            <a:spAutoFit/>
          </a:bodyPr>
          <a:lstStyle/>
          <a:p>
            <a:r>
              <a:rPr lang="ru-RU" sz="4000" b="1" dirty="0">
                <a:solidFill>
                  <a:srgbClr val="FF6600"/>
                </a:solidFill>
                <a:latin typeface="Arial" pitchFamily="34" charset="0"/>
                <a:cs typeface="Arial" pitchFamily="34" charset="0"/>
              </a:rPr>
              <a:t>Вот и петушок наш готов.</a:t>
            </a:r>
          </a:p>
        </p:txBody>
      </p:sp>
      <p:pic>
        <p:nvPicPr>
          <p:cNvPr id="6" name="Рисунок 5" descr="G:\лепка из глины\Петух\DSC07671.JPG"/>
          <p:cNvPicPr/>
          <p:nvPr/>
        </p:nvPicPr>
        <p:blipFill>
          <a:blip r:embed="rId3" cstate="screen">
            <a:extLst>
              <a:ext uri="{28A0092B-C50C-407E-A947-70E740481C1C}">
                <a14:useLocalDpi xmlns:a14="http://schemas.microsoft.com/office/drawing/2010/main" xmlns="" val="0"/>
              </a:ext>
            </a:extLst>
          </a:blip>
          <a:srcRect/>
          <a:stretch>
            <a:fillRect/>
          </a:stretch>
        </p:blipFill>
        <p:spPr bwMode="auto">
          <a:xfrm>
            <a:off x="1763688" y="1124744"/>
            <a:ext cx="5832648" cy="5328592"/>
          </a:xfrm>
          <a:prstGeom prst="rect">
            <a:avLst/>
          </a:prstGeom>
          <a:noFill/>
          <a:ln w="9525">
            <a:noFill/>
            <a:miter lim="800000"/>
            <a:headEnd/>
            <a:tailEnd/>
          </a:ln>
        </p:spPr>
      </p:pic>
    </p:spTree>
    <p:extLst>
      <p:ext uri="{BB962C8B-B14F-4D97-AF65-F5344CB8AC3E}">
        <p14:creationId xmlns:p14="http://schemas.microsoft.com/office/powerpoint/2010/main" xmlns="" val="36660834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2000"/>
                                        <p:tgtEl>
                                          <p:spTgt spid="5"/>
                                        </p:tgtEl>
                                      </p:cBhvr>
                                    </p:animEffect>
                                  </p:childTnLst>
                                </p:cTn>
                              </p:par>
                              <p:par>
                                <p:cTn id="8" presetID="16" presetClass="entr" presetSubtype="37" fill="hold"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barn(outVertical)">
                                      <p:cBhvr>
                                        <p:cTn id="10"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Группа 1"/>
          <p:cNvGrpSpPr/>
          <p:nvPr/>
        </p:nvGrpSpPr>
        <p:grpSpPr>
          <a:xfrm>
            <a:off x="-14748" y="0"/>
            <a:ext cx="9210008" cy="6858001"/>
            <a:chOff x="-33004" y="-1"/>
            <a:chExt cx="9210008" cy="6858001"/>
          </a:xfrm>
        </p:grpSpPr>
        <p:sp>
          <p:nvSpPr>
            <p:cNvPr id="3" name="Прямоугольник 2"/>
            <p:cNvSpPr/>
            <p:nvPr/>
          </p:nvSpPr>
          <p:spPr>
            <a:xfrm>
              <a:off x="0" y="-1"/>
              <a:ext cx="9144000" cy="6840203"/>
            </a:xfrm>
            <a:prstGeom prst="rect">
              <a:avLst/>
            </a:prstGeom>
            <a:solidFill>
              <a:srgbClr val="FFFF9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4" name="Picture 2" descr="https://ds05.infourok.ru/uploads/ex/0f9a/0007c441-ba538e70/22/hello_html_m3d6542a.png"/>
            <p:cNvPicPr>
              <a:picLocks noChangeAspect="1" noChangeArrowheads="1"/>
            </p:cNvPicPr>
            <p:nvPr/>
          </p:nvPicPr>
          <p:blipFill rotWithShape="1">
            <a:blip r:embed="rId2" cstate="screen">
              <a:extLst>
                <a:ext uri="{28A0092B-C50C-407E-A947-70E740481C1C}">
                  <a14:useLocalDpi xmlns:a14="http://schemas.microsoft.com/office/drawing/2010/main" xmlns="" val="0"/>
                </a:ext>
              </a:extLst>
            </a:blip>
            <a:srcRect l="474" t="2505" r="1184" b="2824"/>
            <a:stretch/>
          </p:blipFill>
          <p:spPr bwMode="auto">
            <a:xfrm>
              <a:off x="-33004" y="17797"/>
              <a:ext cx="9210008" cy="6840203"/>
            </a:xfrm>
            <a:prstGeom prst="rect">
              <a:avLst/>
            </a:prstGeom>
            <a:noFill/>
            <a:extLst>
              <a:ext uri="{909E8E84-426E-40DD-AFC4-6F175D3DCCD1}">
                <a14:hiddenFill xmlns:a14="http://schemas.microsoft.com/office/drawing/2010/main" xmlns="">
                  <a:solidFill>
                    <a:srgbClr val="FFFFFF"/>
                  </a:solidFill>
                </a14:hiddenFill>
              </a:ext>
            </a:extLst>
          </p:spPr>
        </p:pic>
      </p:grpSp>
      <p:sp>
        <p:nvSpPr>
          <p:cNvPr id="6" name="Прямоугольник 5"/>
          <p:cNvSpPr/>
          <p:nvPr/>
        </p:nvSpPr>
        <p:spPr>
          <a:xfrm>
            <a:off x="884844" y="980728"/>
            <a:ext cx="7488832" cy="4524315"/>
          </a:xfrm>
          <a:prstGeom prst="rect">
            <a:avLst/>
          </a:prstGeom>
        </p:spPr>
        <p:txBody>
          <a:bodyPr wrap="square">
            <a:spAutoFit/>
          </a:bodyPr>
          <a:lstStyle/>
          <a:p>
            <a:pPr algn="ctr"/>
            <a:r>
              <a:rPr lang="ru-RU" sz="9600" b="1" dirty="0" smtClean="0">
                <a:ln w="28575">
                  <a:solidFill>
                    <a:srgbClr val="FF0000"/>
                  </a:solidFill>
                </a:ln>
                <a:solidFill>
                  <a:srgbClr val="0000FF"/>
                </a:solidFill>
                <a:latin typeface="Monotype Corsiva" pitchFamily="66" charset="0"/>
                <a:cs typeface="Arial" pitchFamily="34" charset="0"/>
              </a:rPr>
              <a:t>СПАСИБО</a:t>
            </a:r>
          </a:p>
          <a:p>
            <a:pPr algn="ctr"/>
            <a:r>
              <a:rPr lang="ru-RU" sz="9600" b="1" dirty="0" smtClean="0">
                <a:ln w="28575">
                  <a:solidFill>
                    <a:srgbClr val="FF0000"/>
                  </a:solidFill>
                </a:ln>
                <a:solidFill>
                  <a:srgbClr val="0000FF"/>
                </a:solidFill>
                <a:latin typeface="Monotype Corsiva" pitchFamily="66" charset="0"/>
                <a:cs typeface="Arial" pitchFamily="34" charset="0"/>
              </a:rPr>
              <a:t>ЗА</a:t>
            </a:r>
          </a:p>
          <a:p>
            <a:pPr algn="ctr"/>
            <a:r>
              <a:rPr lang="ru-RU" sz="9600" b="1" dirty="0" smtClean="0">
                <a:ln w="28575">
                  <a:solidFill>
                    <a:srgbClr val="FF0000"/>
                  </a:solidFill>
                </a:ln>
                <a:solidFill>
                  <a:srgbClr val="0000FF"/>
                </a:solidFill>
                <a:latin typeface="Monotype Corsiva" pitchFamily="66" charset="0"/>
                <a:cs typeface="Arial" pitchFamily="34" charset="0"/>
              </a:rPr>
              <a:t>ВНИМАНИЕ !</a:t>
            </a:r>
            <a:endParaRPr lang="ru-RU" sz="9600" b="1" dirty="0">
              <a:ln w="28575">
                <a:solidFill>
                  <a:srgbClr val="FF0000"/>
                </a:solidFill>
              </a:ln>
              <a:solidFill>
                <a:srgbClr val="0000FF"/>
              </a:solidFill>
              <a:latin typeface="Monotype Corsiva" pitchFamily="66" charset="0"/>
              <a:cs typeface="Arial" pitchFamily="34" charset="0"/>
            </a:endParaRPr>
          </a:p>
        </p:txBody>
      </p:sp>
    </p:spTree>
    <p:extLst>
      <p:ext uri="{BB962C8B-B14F-4D97-AF65-F5344CB8AC3E}">
        <p14:creationId xmlns:p14="http://schemas.microsoft.com/office/powerpoint/2010/main" xmlns="" val="22595505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6"/>
                                        </p:tgtEl>
                                        <p:attrNameLst>
                                          <p:attrName>style.visibility</p:attrName>
                                        </p:attrNameLst>
                                      </p:cBhvr>
                                      <p:to>
                                        <p:strVal val="visible"/>
                                      </p:to>
                                    </p:set>
                                    <p:anim calcmode="lin" valueType="num">
                                      <p:cBhvr>
                                        <p:cTn id="7" dur="1500" fill="hold"/>
                                        <p:tgtEl>
                                          <p:spTgt spid="6"/>
                                        </p:tgtEl>
                                        <p:attrNameLst>
                                          <p:attrName>ppt_x</p:attrName>
                                        </p:attrNameLst>
                                      </p:cBhvr>
                                      <p:tavLst>
                                        <p:tav tm="0">
                                          <p:val>
                                            <p:strVal val="#ppt_x"/>
                                          </p:val>
                                        </p:tav>
                                        <p:tav tm="50000">
                                          <p:val>
                                            <p:strVal val="#ppt_x+.1"/>
                                          </p:val>
                                        </p:tav>
                                        <p:tav tm="100000">
                                          <p:val>
                                            <p:strVal val="#ppt_x"/>
                                          </p:val>
                                        </p:tav>
                                      </p:tavLst>
                                    </p:anim>
                                    <p:anim calcmode="lin" valueType="num">
                                      <p:cBhvr>
                                        <p:cTn id="8" dur="1500" fill="hold"/>
                                        <p:tgtEl>
                                          <p:spTgt spid="6"/>
                                        </p:tgtEl>
                                        <p:attrNameLst>
                                          <p:attrName>ppt_y</p:attrName>
                                        </p:attrNameLst>
                                      </p:cBhvr>
                                      <p:tavLst>
                                        <p:tav tm="0">
                                          <p:val>
                                            <p:strVal val="#ppt_y"/>
                                          </p:val>
                                        </p:tav>
                                        <p:tav tm="100000">
                                          <p:val>
                                            <p:strVal val="#ppt_y"/>
                                          </p:val>
                                        </p:tav>
                                      </p:tavLst>
                                    </p:anim>
                                    <p:anim calcmode="lin" valueType="num">
                                      <p:cBhvr>
                                        <p:cTn id="9" dur="1500" fill="hold"/>
                                        <p:tgtEl>
                                          <p:spTgt spid="6"/>
                                        </p:tgtEl>
                                        <p:attrNameLst>
                                          <p:attrName>ppt_h</p:attrName>
                                        </p:attrNameLst>
                                      </p:cBhvr>
                                      <p:tavLst>
                                        <p:tav tm="0">
                                          <p:val>
                                            <p:strVal val="#ppt_h/10"/>
                                          </p:val>
                                        </p:tav>
                                        <p:tav tm="50000">
                                          <p:val>
                                            <p:strVal val="#ppt_h+.01"/>
                                          </p:val>
                                        </p:tav>
                                        <p:tav tm="100000">
                                          <p:val>
                                            <p:strVal val="#ppt_h"/>
                                          </p:val>
                                        </p:tav>
                                      </p:tavLst>
                                    </p:anim>
                                    <p:anim calcmode="lin" valueType="num">
                                      <p:cBhvr>
                                        <p:cTn id="10" dur="1500" fill="hold"/>
                                        <p:tgtEl>
                                          <p:spTgt spid="6"/>
                                        </p:tgtEl>
                                        <p:attrNameLst>
                                          <p:attrName>ppt_w</p:attrName>
                                        </p:attrNameLst>
                                      </p:cBhvr>
                                      <p:tavLst>
                                        <p:tav tm="0">
                                          <p:val>
                                            <p:strVal val="#ppt_w/10"/>
                                          </p:val>
                                        </p:tav>
                                        <p:tav tm="50000">
                                          <p:val>
                                            <p:strVal val="#ppt_w+.01"/>
                                          </p:val>
                                        </p:tav>
                                        <p:tav tm="100000">
                                          <p:val>
                                            <p:strVal val="#ppt_w"/>
                                          </p:val>
                                        </p:tav>
                                      </p:tavLst>
                                    </p:anim>
                                    <p:animEffect transition="in" filter="fade">
                                      <p:cBhvr>
                                        <p:cTn id="11" dur="1500" tmFilter="0,0; .5, 1; 1, 1"/>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Группа 1"/>
          <p:cNvGrpSpPr/>
          <p:nvPr/>
        </p:nvGrpSpPr>
        <p:grpSpPr>
          <a:xfrm>
            <a:off x="-14748" y="0"/>
            <a:ext cx="9210008" cy="6858001"/>
            <a:chOff x="-33004" y="-1"/>
            <a:chExt cx="9210008" cy="6858001"/>
          </a:xfrm>
        </p:grpSpPr>
        <p:sp>
          <p:nvSpPr>
            <p:cNvPr id="3" name="Прямоугольник 2"/>
            <p:cNvSpPr/>
            <p:nvPr/>
          </p:nvSpPr>
          <p:spPr>
            <a:xfrm>
              <a:off x="0" y="-1"/>
              <a:ext cx="9144000" cy="6840203"/>
            </a:xfrm>
            <a:prstGeom prst="rect">
              <a:avLst/>
            </a:prstGeom>
            <a:solidFill>
              <a:srgbClr val="FFFF9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4" name="Picture 2" descr="https://ds05.infourok.ru/uploads/ex/0f9a/0007c441-ba538e70/22/hello_html_m3d6542a.png"/>
            <p:cNvPicPr>
              <a:picLocks noChangeAspect="1" noChangeArrowheads="1"/>
            </p:cNvPicPr>
            <p:nvPr/>
          </p:nvPicPr>
          <p:blipFill rotWithShape="1">
            <a:blip r:embed="rId2" cstate="screen">
              <a:extLst>
                <a:ext uri="{28A0092B-C50C-407E-A947-70E740481C1C}">
                  <a14:useLocalDpi xmlns:a14="http://schemas.microsoft.com/office/drawing/2010/main" xmlns="" val="0"/>
                </a:ext>
              </a:extLst>
            </a:blip>
            <a:srcRect l="474" t="2505" r="1184" b="2824"/>
            <a:stretch/>
          </p:blipFill>
          <p:spPr bwMode="auto">
            <a:xfrm>
              <a:off x="-33004" y="17797"/>
              <a:ext cx="9210008" cy="6840203"/>
            </a:xfrm>
            <a:prstGeom prst="rect">
              <a:avLst/>
            </a:prstGeom>
            <a:noFill/>
            <a:extLst>
              <a:ext uri="{909E8E84-426E-40DD-AFC4-6F175D3DCCD1}">
                <a14:hiddenFill xmlns:a14="http://schemas.microsoft.com/office/drawing/2010/main" xmlns="">
                  <a:solidFill>
                    <a:srgbClr val="FFFFFF"/>
                  </a:solidFill>
                </a14:hiddenFill>
              </a:ext>
            </a:extLst>
          </p:spPr>
        </p:pic>
      </p:grpSp>
      <p:sp>
        <p:nvSpPr>
          <p:cNvPr id="6" name="Прямоугольник 5"/>
          <p:cNvSpPr/>
          <p:nvPr/>
        </p:nvSpPr>
        <p:spPr>
          <a:xfrm>
            <a:off x="916034" y="620688"/>
            <a:ext cx="7416824" cy="707886"/>
          </a:xfrm>
          <a:prstGeom prst="rect">
            <a:avLst/>
          </a:prstGeom>
        </p:spPr>
        <p:txBody>
          <a:bodyPr wrap="square">
            <a:spAutoFit/>
          </a:bodyPr>
          <a:lstStyle/>
          <a:p>
            <a:pPr algn="just"/>
            <a:r>
              <a:rPr lang="ru-RU" sz="2000" b="1" dirty="0" smtClean="0">
                <a:solidFill>
                  <a:srgbClr val="FF6600"/>
                </a:solidFill>
                <a:latin typeface="Arial" pitchFamily="34" charset="0"/>
                <a:cs typeface="Arial" pitchFamily="34" charset="0"/>
              </a:rPr>
              <a:t>Мастер-класс </a:t>
            </a:r>
            <a:r>
              <a:rPr lang="ru-RU" sz="2000" b="1" dirty="0">
                <a:solidFill>
                  <a:srgbClr val="FF6600"/>
                </a:solidFill>
                <a:latin typeface="Arial" pitchFamily="34" charset="0"/>
                <a:cs typeface="Arial" pitchFamily="34" charset="0"/>
              </a:rPr>
              <a:t>рассчитан на детей старшего дошкольного возраста, родителей и педагогов.</a:t>
            </a:r>
          </a:p>
        </p:txBody>
      </p:sp>
      <p:sp>
        <p:nvSpPr>
          <p:cNvPr id="7" name="Прямоугольник 6"/>
          <p:cNvSpPr/>
          <p:nvPr/>
        </p:nvSpPr>
        <p:spPr>
          <a:xfrm>
            <a:off x="884804" y="188639"/>
            <a:ext cx="2967116" cy="523220"/>
          </a:xfrm>
          <a:prstGeom prst="rect">
            <a:avLst/>
          </a:prstGeom>
        </p:spPr>
        <p:txBody>
          <a:bodyPr wrap="square">
            <a:spAutoFit/>
          </a:bodyPr>
          <a:lstStyle/>
          <a:p>
            <a:r>
              <a:rPr lang="ru-RU" sz="2800" b="1" dirty="0" smtClean="0">
                <a:ln w="19050">
                  <a:solidFill>
                    <a:srgbClr val="FF0000"/>
                  </a:solidFill>
                </a:ln>
                <a:solidFill>
                  <a:srgbClr val="0000FF"/>
                </a:solidFill>
                <a:latin typeface="Arial" pitchFamily="34" charset="0"/>
                <a:cs typeface="Arial" pitchFamily="34" charset="0"/>
              </a:rPr>
              <a:t>ПРИМЕНЕНИЕ:</a:t>
            </a:r>
            <a:endParaRPr lang="ru-RU" sz="2800" b="1" dirty="0">
              <a:ln w="19050">
                <a:solidFill>
                  <a:srgbClr val="FF0000"/>
                </a:solidFill>
              </a:ln>
              <a:solidFill>
                <a:srgbClr val="0000FF"/>
              </a:solidFill>
              <a:latin typeface="Arial" pitchFamily="34" charset="0"/>
              <a:cs typeface="Arial" pitchFamily="34" charset="0"/>
            </a:endParaRPr>
          </a:p>
        </p:txBody>
      </p:sp>
      <p:sp>
        <p:nvSpPr>
          <p:cNvPr id="8" name="Прямоугольник 7"/>
          <p:cNvSpPr/>
          <p:nvPr/>
        </p:nvSpPr>
        <p:spPr>
          <a:xfrm>
            <a:off x="901246" y="1700808"/>
            <a:ext cx="7431612" cy="923330"/>
          </a:xfrm>
          <a:prstGeom prst="rect">
            <a:avLst/>
          </a:prstGeom>
        </p:spPr>
        <p:txBody>
          <a:bodyPr wrap="square">
            <a:spAutoFit/>
          </a:bodyPr>
          <a:lstStyle/>
          <a:p>
            <a:pPr algn="just"/>
            <a:r>
              <a:rPr lang="ru-RU" b="1" dirty="0">
                <a:solidFill>
                  <a:srgbClr val="FF6600"/>
                </a:solidFill>
                <a:latin typeface="Arial" pitchFamily="34" charset="0"/>
                <a:cs typeface="Arial" pitchFamily="34" charset="0"/>
              </a:rPr>
              <a:t>Расширение представлений о современных видах декоративно-прикладного творчества, посредством </a:t>
            </a:r>
            <a:r>
              <a:rPr lang="ru-RU" b="1" dirty="0" smtClean="0">
                <a:solidFill>
                  <a:srgbClr val="FF6600"/>
                </a:solidFill>
                <a:latin typeface="Arial" pitchFamily="34" charset="0"/>
                <a:cs typeface="Arial" pitchFamily="34" charset="0"/>
              </a:rPr>
              <a:t>лепки и росписи дымковской игрушки «Петушок».</a:t>
            </a:r>
            <a:endParaRPr lang="ru-RU" b="1" dirty="0">
              <a:solidFill>
                <a:srgbClr val="FF6600"/>
              </a:solidFill>
              <a:latin typeface="Arial" pitchFamily="34" charset="0"/>
              <a:cs typeface="Arial" pitchFamily="34" charset="0"/>
            </a:endParaRPr>
          </a:p>
        </p:txBody>
      </p:sp>
      <p:sp>
        <p:nvSpPr>
          <p:cNvPr id="9" name="Прямоугольник 8"/>
          <p:cNvSpPr/>
          <p:nvPr/>
        </p:nvSpPr>
        <p:spPr>
          <a:xfrm>
            <a:off x="892198" y="1268760"/>
            <a:ext cx="1404156" cy="523220"/>
          </a:xfrm>
          <a:prstGeom prst="rect">
            <a:avLst/>
          </a:prstGeom>
        </p:spPr>
        <p:txBody>
          <a:bodyPr wrap="square">
            <a:spAutoFit/>
          </a:bodyPr>
          <a:lstStyle/>
          <a:p>
            <a:r>
              <a:rPr lang="ru-RU" sz="2800" b="1" dirty="0" smtClean="0">
                <a:ln w="19050">
                  <a:solidFill>
                    <a:srgbClr val="FF0000"/>
                  </a:solidFill>
                </a:ln>
                <a:solidFill>
                  <a:srgbClr val="0000FF"/>
                </a:solidFill>
                <a:latin typeface="Arial" pitchFamily="34" charset="0"/>
                <a:cs typeface="Arial" pitchFamily="34" charset="0"/>
              </a:rPr>
              <a:t>ЦЕЛЬ:</a:t>
            </a:r>
            <a:endParaRPr lang="ru-RU" sz="2800" b="1" dirty="0">
              <a:ln w="19050">
                <a:solidFill>
                  <a:srgbClr val="FF0000"/>
                </a:solidFill>
              </a:ln>
              <a:solidFill>
                <a:srgbClr val="0000FF"/>
              </a:solidFill>
              <a:latin typeface="Arial" pitchFamily="34" charset="0"/>
              <a:cs typeface="Arial" pitchFamily="34" charset="0"/>
            </a:endParaRPr>
          </a:p>
        </p:txBody>
      </p:sp>
      <p:sp>
        <p:nvSpPr>
          <p:cNvPr id="10" name="Прямоугольник 9"/>
          <p:cNvSpPr/>
          <p:nvPr/>
        </p:nvSpPr>
        <p:spPr>
          <a:xfrm>
            <a:off x="918157" y="2636912"/>
            <a:ext cx="1925651" cy="523220"/>
          </a:xfrm>
          <a:prstGeom prst="rect">
            <a:avLst/>
          </a:prstGeom>
        </p:spPr>
        <p:txBody>
          <a:bodyPr wrap="square">
            <a:spAutoFit/>
          </a:bodyPr>
          <a:lstStyle/>
          <a:p>
            <a:r>
              <a:rPr lang="ru-RU" sz="2800" b="1" dirty="0" smtClean="0">
                <a:ln w="19050">
                  <a:solidFill>
                    <a:srgbClr val="FF0000"/>
                  </a:solidFill>
                </a:ln>
                <a:solidFill>
                  <a:srgbClr val="0000FF"/>
                </a:solidFill>
                <a:latin typeface="Arial" pitchFamily="34" charset="0"/>
                <a:cs typeface="Arial" pitchFamily="34" charset="0"/>
              </a:rPr>
              <a:t>ЗАДАЧИ:</a:t>
            </a:r>
            <a:endParaRPr lang="ru-RU" sz="2800" b="1" dirty="0">
              <a:ln w="19050">
                <a:solidFill>
                  <a:srgbClr val="FF0000"/>
                </a:solidFill>
              </a:ln>
              <a:solidFill>
                <a:srgbClr val="0000FF"/>
              </a:solidFill>
              <a:latin typeface="Arial" pitchFamily="34" charset="0"/>
              <a:cs typeface="Arial" pitchFamily="34" charset="0"/>
            </a:endParaRPr>
          </a:p>
        </p:txBody>
      </p:sp>
      <p:sp>
        <p:nvSpPr>
          <p:cNvPr id="11" name="Прямоугольник 10"/>
          <p:cNvSpPr/>
          <p:nvPr/>
        </p:nvSpPr>
        <p:spPr>
          <a:xfrm>
            <a:off x="866508" y="3048049"/>
            <a:ext cx="7416824" cy="3693319"/>
          </a:xfrm>
          <a:prstGeom prst="rect">
            <a:avLst/>
          </a:prstGeom>
        </p:spPr>
        <p:txBody>
          <a:bodyPr wrap="square">
            <a:spAutoFit/>
          </a:bodyPr>
          <a:lstStyle/>
          <a:p>
            <a:pPr marL="285750" lvl="0" indent="-285750" algn="just">
              <a:buFont typeface="Wingdings" pitchFamily="2" charset="2"/>
              <a:buChar char="Ø"/>
            </a:pPr>
            <a:r>
              <a:rPr lang="ru-RU" b="1" dirty="0" smtClean="0">
                <a:solidFill>
                  <a:srgbClr val="FF6600"/>
                </a:solidFill>
                <a:latin typeface="Arial" pitchFamily="34" charset="0"/>
                <a:cs typeface="Arial" pitchFamily="34" charset="0"/>
              </a:rPr>
              <a:t>познакомить педагогов </a:t>
            </a:r>
            <a:r>
              <a:rPr lang="ru-RU" b="1" dirty="0">
                <a:solidFill>
                  <a:srgbClr val="FF6600"/>
                </a:solidFill>
                <a:latin typeface="Arial" pitchFamily="34" charset="0"/>
                <a:cs typeface="Arial" pitchFamily="34" charset="0"/>
              </a:rPr>
              <a:t>с историей возникновения </a:t>
            </a:r>
            <a:r>
              <a:rPr lang="ru-RU" b="1" dirty="0" smtClean="0">
                <a:solidFill>
                  <a:srgbClr val="FF6600"/>
                </a:solidFill>
                <a:latin typeface="Arial" pitchFamily="34" charset="0"/>
                <a:cs typeface="Arial" pitchFamily="34" charset="0"/>
              </a:rPr>
              <a:t>дымковского «Петушка», </a:t>
            </a:r>
            <a:r>
              <a:rPr lang="ru-RU" b="1" dirty="0">
                <a:solidFill>
                  <a:srgbClr val="FF6600"/>
                </a:solidFill>
                <a:latin typeface="Arial" pitchFamily="34" charset="0"/>
                <a:cs typeface="Arial" pitchFamily="34" charset="0"/>
              </a:rPr>
              <a:t>с применением изделий в этой технике в интерьере;</a:t>
            </a:r>
          </a:p>
          <a:p>
            <a:pPr marL="285750" lvl="0" indent="-285750" algn="just">
              <a:buFont typeface="Wingdings" pitchFamily="2" charset="2"/>
              <a:buChar char="Ø"/>
            </a:pPr>
            <a:r>
              <a:rPr lang="ru-RU" b="1" dirty="0">
                <a:solidFill>
                  <a:srgbClr val="FF6600"/>
                </a:solidFill>
                <a:latin typeface="Arial" pitchFamily="34" charset="0"/>
                <a:cs typeface="Arial" pitchFamily="34" charset="0"/>
              </a:rPr>
              <a:t>развивать интерес к народным традициям; совместному творчеству родителей и детей, возможности практического применения полученного опыта совместной деятельности в практике семейного воспитания;</a:t>
            </a:r>
          </a:p>
          <a:p>
            <a:pPr marL="285750" lvl="0" indent="-285750" algn="just">
              <a:buFont typeface="Wingdings" pitchFamily="2" charset="2"/>
              <a:buChar char="Ø"/>
            </a:pPr>
            <a:r>
              <a:rPr lang="ru-RU" b="1" dirty="0">
                <a:solidFill>
                  <a:srgbClr val="FF6600"/>
                </a:solidFill>
                <a:latin typeface="Arial" pitchFamily="34" charset="0"/>
                <a:cs typeface="Arial" pitchFamily="34" charset="0"/>
              </a:rPr>
              <a:t>способствовать развитию творческого воображения, художественно-эстетического восприятия, мелкой моторики, глазомера, внимания;</a:t>
            </a:r>
          </a:p>
          <a:p>
            <a:pPr marL="285750" lvl="0" indent="-285750" algn="just">
              <a:buFont typeface="Wingdings" pitchFamily="2" charset="2"/>
              <a:buChar char="Ø"/>
            </a:pPr>
            <a:r>
              <a:rPr lang="ru-RU" b="1" dirty="0">
                <a:solidFill>
                  <a:srgbClr val="FF6600"/>
                </a:solidFill>
                <a:latin typeface="Arial" pitchFamily="34" charset="0"/>
                <a:cs typeface="Arial" pitchFamily="34" charset="0"/>
              </a:rPr>
              <a:t>способствовать созданию условий для развития эмоционального позитивного семейного общения, умения находить общие интересы и занятия.</a:t>
            </a:r>
          </a:p>
        </p:txBody>
      </p:sp>
    </p:spTree>
    <p:extLst>
      <p:ext uri="{BB962C8B-B14F-4D97-AF65-F5344CB8AC3E}">
        <p14:creationId xmlns:p14="http://schemas.microsoft.com/office/powerpoint/2010/main" xmlns="" val="14027031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100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childTnLst>
                          </p:cTn>
                        </p:par>
                        <p:par>
                          <p:cTn id="10" fill="hold">
                            <p:stCondLst>
                              <p:cond delay="2000"/>
                            </p:stCondLst>
                            <p:childTnLst>
                              <p:par>
                                <p:cTn id="11" presetID="42" presetClass="entr" presetSubtype="0" fill="hold" grpId="0" nodeType="afterEffect">
                                  <p:stCondLst>
                                    <p:cond delay="1000"/>
                                  </p:stCondLst>
                                  <p:childTnLst>
                                    <p:set>
                                      <p:cBhvr>
                                        <p:cTn id="12" dur="1" fill="hold">
                                          <p:stCondLst>
                                            <p:cond delay="0"/>
                                          </p:stCondLst>
                                        </p:cTn>
                                        <p:tgtEl>
                                          <p:spTgt spid="6"/>
                                        </p:tgtEl>
                                        <p:attrNameLst>
                                          <p:attrName>style.visibility</p:attrName>
                                        </p:attrNameLst>
                                      </p:cBhvr>
                                      <p:to>
                                        <p:strVal val="visible"/>
                                      </p:to>
                                    </p:set>
                                    <p:animEffect transition="in" filter="fade">
                                      <p:cBhvr>
                                        <p:cTn id="13" dur="1000"/>
                                        <p:tgtEl>
                                          <p:spTgt spid="6"/>
                                        </p:tgtEl>
                                      </p:cBhvr>
                                    </p:animEffect>
                                    <p:anim calcmode="lin" valueType="num">
                                      <p:cBhvr>
                                        <p:cTn id="14" dur="1000" fill="hold"/>
                                        <p:tgtEl>
                                          <p:spTgt spid="6"/>
                                        </p:tgtEl>
                                        <p:attrNameLst>
                                          <p:attrName>ppt_x</p:attrName>
                                        </p:attrNameLst>
                                      </p:cBhvr>
                                      <p:tavLst>
                                        <p:tav tm="0">
                                          <p:val>
                                            <p:strVal val="#ppt_x"/>
                                          </p:val>
                                        </p:tav>
                                        <p:tav tm="100000">
                                          <p:val>
                                            <p:strVal val="#ppt_x"/>
                                          </p:val>
                                        </p:tav>
                                      </p:tavLst>
                                    </p:anim>
                                    <p:anim calcmode="lin" valueType="num">
                                      <p:cBhvr>
                                        <p:cTn id="15" dur="1000" fill="hold"/>
                                        <p:tgtEl>
                                          <p:spTgt spid="6"/>
                                        </p:tgtEl>
                                        <p:attrNameLst>
                                          <p:attrName>ppt_y</p:attrName>
                                        </p:attrNameLst>
                                      </p:cBhvr>
                                      <p:tavLst>
                                        <p:tav tm="0">
                                          <p:val>
                                            <p:strVal val="#ppt_y+.1"/>
                                          </p:val>
                                        </p:tav>
                                        <p:tav tm="100000">
                                          <p:val>
                                            <p:strVal val="#ppt_y"/>
                                          </p:val>
                                        </p:tav>
                                      </p:tavLst>
                                    </p:anim>
                                  </p:childTnLst>
                                </p:cTn>
                              </p:par>
                            </p:childTnLst>
                          </p:cTn>
                        </p:par>
                        <p:par>
                          <p:cTn id="16" fill="hold">
                            <p:stCondLst>
                              <p:cond delay="4000"/>
                            </p:stCondLst>
                            <p:childTnLst>
                              <p:par>
                                <p:cTn id="17" presetID="42" presetClass="entr" presetSubtype="0" fill="hold" grpId="0" nodeType="afterEffect">
                                  <p:stCondLst>
                                    <p:cond delay="2000"/>
                                  </p:stCondLst>
                                  <p:childTnLst>
                                    <p:set>
                                      <p:cBhvr>
                                        <p:cTn id="18" dur="1" fill="hold">
                                          <p:stCondLst>
                                            <p:cond delay="0"/>
                                          </p:stCondLst>
                                        </p:cTn>
                                        <p:tgtEl>
                                          <p:spTgt spid="9"/>
                                        </p:tgtEl>
                                        <p:attrNameLst>
                                          <p:attrName>style.visibility</p:attrName>
                                        </p:attrNameLst>
                                      </p:cBhvr>
                                      <p:to>
                                        <p:strVal val="visible"/>
                                      </p:to>
                                    </p:set>
                                    <p:animEffect transition="in" filter="fade">
                                      <p:cBhvr>
                                        <p:cTn id="19" dur="1000"/>
                                        <p:tgtEl>
                                          <p:spTgt spid="9"/>
                                        </p:tgtEl>
                                      </p:cBhvr>
                                    </p:animEffect>
                                    <p:anim calcmode="lin" valueType="num">
                                      <p:cBhvr>
                                        <p:cTn id="20" dur="1000" fill="hold"/>
                                        <p:tgtEl>
                                          <p:spTgt spid="9"/>
                                        </p:tgtEl>
                                        <p:attrNameLst>
                                          <p:attrName>ppt_x</p:attrName>
                                        </p:attrNameLst>
                                      </p:cBhvr>
                                      <p:tavLst>
                                        <p:tav tm="0">
                                          <p:val>
                                            <p:strVal val="#ppt_x"/>
                                          </p:val>
                                        </p:tav>
                                        <p:tav tm="100000">
                                          <p:val>
                                            <p:strVal val="#ppt_x"/>
                                          </p:val>
                                        </p:tav>
                                      </p:tavLst>
                                    </p:anim>
                                    <p:anim calcmode="lin" valueType="num">
                                      <p:cBhvr>
                                        <p:cTn id="21" dur="1000" fill="hold"/>
                                        <p:tgtEl>
                                          <p:spTgt spid="9"/>
                                        </p:tgtEl>
                                        <p:attrNameLst>
                                          <p:attrName>ppt_y</p:attrName>
                                        </p:attrNameLst>
                                      </p:cBhvr>
                                      <p:tavLst>
                                        <p:tav tm="0">
                                          <p:val>
                                            <p:strVal val="#ppt_y+.1"/>
                                          </p:val>
                                        </p:tav>
                                        <p:tav tm="100000">
                                          <p:val>
                                            <p:strVal val="#ppt_y"/>
                                          </p:val>
                                        </p:tav>
                                      </p:tavLst>
                                    </p:anim>
                                  </p:childTnLst>
                                </p:cTn>
                              </p:par>
                            </p:childTnLst>
                          </p:cTn>
                        </p:par>
                        <p:par>
                          <p:cTn id="22" fill="hold">
                            <p:stCondLst>
                              <p:cond delay="7000"/>
                            </p:stCondLst>
                            <p:childTnLst>
                              <p:par>
                                <p:cTn id="23" presetID="42" presetClass="entr" presetSubtype="0" fill="hold" grpId="0" nodeType="afterEffect">
                                  <p:stCondLst>
                                    <p:cond delay="1000"/>
                                  </p:stCondLst>
                                  <p:childTnLst>
                                    <p:set>
                                      <p:cBhvr>
                                        <p:cTn id="24" dur="1" fill="hold">
                                          <p:stCondLst>
                                            <p:cond delay="0"/>
                                          </p:stCondLst>
                                        </p:cTn>
                                        <p:tgtEl>
                                          <p:spTgt spid="8"/>
                                        </p:tgtEl>
                                        <p:attrNameLst>
                                          <p:attrName>style.visibility</p:attrName>
                                        </p:attrNameLst>
                                      </p:cBhvr>
                                      <p:to>
                                        <p:strVal val="visible"/>
                                      </p:to>
                                    </p:set>
                                    <p:animEffect transition="in" filter="fade">
                                      <p:cBhvr>
                                        <p:cTn id="25" dur="1000"/>
                                        <p:tgtEl>
                                          <p:spTgt spid="8"/>
                                        </p:tgtEl>
                                      </p:cBhvr>
                                    </p:animEffect>
                                    <p:anim calcmode="lin" valueType="num">
                                      <p:cBhvr>
                                        <p:cTn id="26" dur="1000" fill="hold"/>
                                        <p:tgtEl>
                                          <p:spTgt spid="8"/>
                                        </p:tgtEl>
                                        <p:attrNameLst>
                                          <p:attrName>ppt_x</p:attrName>
                                        </p:attrNameLst>
                                      </p:cBhvr>
                                      <p:tavLst>
                                        <p:tav tm="0">
                                          <p:val>
                                            <p:strVal val="#ppt_x"/>
                                          </p:val>
                                        </p:tav>
                                        <p:tav tm="100000">
                                          <p:val>
                                            <p:strVal val="#ppt_x"/>
                                          </p:val>
                                        </p:tav>
                                      </p:tavLst>
                                    </p:anim>
                                    <p:anim calcmode="lin" valueType="num">
                                      <p:cBhvr>
                                        <p:cTn id="27" dur="1000" fill="hold"/>
                                        <p:tgtEl>
                                          <p:spTgt spid="8"/>
                                        </p:tgtEl>
                                        <p:attrNameLst>
                                          <p:attrName>ppt_y</p:attrName>
                                        </p:attrNameLst>
                                      </p:cBhvr>
                                      <p:tavLst>
                                        <p:tav tm="0">
                                          <p:val>
                                            <p:strVal val="#ppt_y+.1"/>
                                          </p:val>
                                        </p:tav>
                                        <p:tav tm="100000">
                                          <p:val>
                                            <p:strVal val="#ppt_y"/>
                                          </p:val>
                                        </p:tav>
                                      </p:tavLst>
                                    </p:anim>
                                  </p:childTnLst>
                                </p:cTn>
                              </p:par>
                            </p:childTnLst>
                          </p:cTn>
                        </p:par>
                        <p:par>
                          <p:cTn id="28" fill="hold">
                            <p:stCondLst>
                              <p:cond delay="9000"/>
                            </p:stCondLst>
                            <p:childTnLst>
                              <p:par>
                                <p:cTn id="29" presetID="42" presetClass="entr" presetSubtype="0" fill="hold" grpId="0" nodeType="afterEffect">
                                  <p:stCondLst>
                                    <p:cond delay="3000"/>
                                  </p:stCondLst>
                                  <p:childTnLst>
                                    <p:set>
                                      <p:cBhvr>
                                        <p:cTn id="30" dur="1" fill="hold">
                                          <p:stCondLst>
                                            <p:cond delay="0"/>
                                          </p:stCondLst>
                                        </p:cTn>
                                        <p:tgtEl>
                                          <p:spTgt spid="10"/>
                                        </p:tgtEl>
                                        <p:attrNameLst>
                                          <p:attrName>style.visibility</p:attrName>
                                        </p:attrNameLst>
                                      </p:cBhvr>
                                      <p:to>
                                        <p:strVal val="visible"/>
                                      </p:to>
                                    </p:set>
                                    <p:animEffect transition="in" filter="fade">
                                      <p:cBhvr>
                                        <p:cTn id="31" dur="1000"/>
                                        <p:tgtEl>
                                          <p:spTgt spid="10"/>
                                        </p:tgtEl>
                                      </p:cBhvr>
                                    </p:animEffect>
                                    <p:anim calcmode="lin" valueType="num">
                                      <p:cBhvr>
                                        <p:cTn id="32" dur="1000" fill="hold"/>
                                        <p:tgtEl>
                                          <p:spTgt spid="10"/>
                                        </p:tgtEl>
                                        <p:attrNameLst>
                                          <p:attrName>ppt_x</p:attrName>
                                        </p:attrNameLst>
                                      </p:cBhvr>
                                      <p:tavLst>
                                        <p:tav tm="0">
                                          <p:val>
                                            <p:strVal val="#ppt_x"/>
                                          </p:val>
                                        </p:tav>
                                        <p:tav tm="100000">
                                          <p:val>
                                            <p:strVal val="#ppt_x"/>
                                          </p:val>
                                        </p:tav>
                                      </p:tavLst>
                                    </p:anim>
                                    <p:anim calcmode="lin" valueType="num">
                                      <p:cBhvr>
                                        <p:cTn id="33" dur="1000" fill="hold"/>
                                        <p:tgtEl>
                                          <p:spTgt spid="10"/>
                                        </p:tgtEl>
                                        <p:attrNameLst>
                                          <p:attrName>ppt_y</p:attrName>
                                        </p:attrNameLst>
                                      </p:cBhvr>
                                      <p:tavLst>
                                        <p:tav tm="0">
                                          <p:val>
                                            <p:strVal val="#ppt_y+.1"/>
                                          </p:val>
                                        </p:tav>
                                        <p:tav tm="100000">
                                          <p:val>
                                            <p:strVal val="#ppt_y"/>
                                          </p:val>
                                        </p:tav>
                                      </p:tavLst>
                                    </p:anim>
                                  </p:childTnLst>
                                </p:cTn>
                              </p:par>
                            </p:childTnLst>
                          </p:cTn>
                        </p:par>
                        <p:par>
                          <p:cTn id="34" fill="hold">
                            <p:stCondLst>
                              <p:cond delay="13000"/>
                            </p:stCondLst>
                            <p:childTnLst>
                              <p:par>
                                <p:cTn id="35" presetID="42" presetClass="entr" presetSubtype="0" fill="hold" grpId="0" nodeType="afterEffect">
                                  <p:stCondLst>
                                    <p:cond delay="0"/>
                                  </p:stCondLst>
                                  <p:childTnLst>
                                    <p:set>
                                      <p:cBhvr>
                                        <p:cTn id="36" dur="1" fill="hold">
                                          <p:stCondLst>
                                            <p:cond delay="0"/>
                                          </p:stCondLst>
                                        </p:cTn>
                                        <p:tgtEl>
                                          <p:spTgt spid="11">
                                            <p:txEl>
                                              <p:pRg st="0" end="0"/>
                                            </p:txEl>
                                          </p:spTgt>
                                        </p:tgtEl>
                                        <p:attrNameLst>
                                          <p:attrName>style.visibility</p:attrName>
                                        </p:attrNameLst>
                                      </p:cBhvr>
                                      <p:to>
                                        <p:strVal val="visible"/>
                                      </p:to>
                                    </p:set>
                                    <p:animEffect transition="in" filter="fade">
                                      <p:cBhvr>
                                        <p:cTn id="37" dur="1000"/>
                                        <p:tgtEl>
                                          <p:spTgt spid="11">
                                            <p:txEl>
                                              <p:pRg st="0" end="0"/>
                                            </p:txEl>
                                          </p:spTgt>
                                        </p:tgtEl>
                                      </p:cBhvr>
                                    </p:animEffect>
                                    <p:anim calcmode="lin" valueType="num">
                                      <p:cBhvr>
                                        <p:cTn id="38" dur="1000" fill="hold"/>
                                        <p:tgtEl>
                                          <p:spTgt spid="11">
                                            <p:txEl>
                                              <p:pRg st="0" end="0"/>
                                            </p:txEl>
                                          </p:spTgt>
                                        </p:tgtEl>
                                        <p:attrNameLst>
                                          <p:attrName>ppt_x</p:attrName>
                                        </p:attrNameLst>
                                      </p:cBhvr>
                                      <p:tavLst>
                                        <p:tav tm="0">
                                          <p:val>
                                            <p:strVal val="#ppt_x"/>
                                          </p:val>
                                        </p:tav>
                                        <p:tav tm="100000">
                                          <p:val>
                                            <p:strVal val="#ppt_x"/>
                                          </p:val>
                                        </p:tav>
                                      </p:tavLst>
                                    </p:anim>
                                    <p:anim calcmode="lin" valueType="num">
                                      <p:cBhvr>
                                        <p:cTn id="39" dur="1000" fill="hold"/>
                                        <p:tgtEl>
                                          <p:spTgt spid="11">
                                            <p:txEl>
                                              <p:pRg st="0" end="0"/>
                                            </p:txEl>
                                          </p:spTgt>
                                        </p:tgtEl>
                                        <p:attrNameLst>
                                          <p:attrName>ppt_y</p:attrName>
                                        </p:attrNameLst>
                                      </p:cBhvr>
                                      <p:tavLst>
                                        <p:tav tm="0">
                                          <p:val>
                                            <p:strVal val="#ppt_y+.1"/>
                                          </p:val>
                                        </p:tav>
                                        <p:tav tm="100000">
                                          <p:val>
                                            <p:strVal val="#ppt_y"/>
                                          </p:val>
                                        </p:tav>
                                      </p:tavLst>
                                    </p:anim>
                                  </p:childTnLst>
                                </p:cTn>
                              </p:par>
                            </p:childTnLst>
                          </p:cTn>
                        </p:par>
                        <p:par>
                          <p:cTn id="40" fill="hold">
                            <p:stCondLst>
                              <p:cond delay="14000"/>
                            </p:stCondLst>
                            <p:childTnLst>
                              <p:par>
                                <p:cTn id="41" presetID="42" presetClass="entr" presetSubtype="0" fill="hold" grpId="0" nodeType="afterEffect">
                                  <p:stCondLst>
                                    <p:cond delay="0"/>
                                  </p:stCondLst>
                                  <p:childTnLst>
                                    <p:set>
                                      <p:cBhvr>
                                        <p:cTn id="42" dur="1" fill="hold">
                                          <p:stCondLst>
                                            <p:cond delay="0"/>
                                          </p:stCondLst>
                                        </p:cTn>
                                        <p:tgtEl>
                                          <p:spTgt spid="11">
                                            <p:txEl>
                                              <p:pRg st="1" end="1"/>
                                            </p:txEl>
                                          </p:spTgt>
                                        </p:tgtEl>
                                        <p:attrNameLst>
                                          <p:attrName>style.visibility</p:attrName>
                                        </p:attrNameLst>
                                      </p:cBhvr>
                                      <p:to>
                                        <p:strVal val="visible"/>
                                      </p:to>
                                    </p:set>
                                    <p:animEffect transition="in" filter="fade">
                                      <p:cBhvr>
                                        <p:cTn id="43" dur="1000"/>
                                        <p:tgtEl>
                                          <p:spTgt spid="11">
                                            <p:txEl>
                                              <p:pRg st="1" end="1"/>
                                            </p:txEl>
                                          </p:spTgt>
                                        </p:tgtEl>
                                      </p:cBhvr>
                                    </p:animEffect>
                                    <p:anim calcmode="lin" valueType="num">
                                      <p:cBhvr>
                                        <p:cTn id="44" dur="1000" fill="hold"/>
                                        <p:tgtEl>
                                          <p:spTgt spid="11">
                                            <p:txEl>
                                              <p:pRg st="1" end="1"/>
                                            </p:txEl>
                                          </p:spTgt>
                                        </p:tgtEl>
                                        <p:attrNameLst>
                                          <p:attrName>ppt_x</p:attrName>
                                        </p:attrNameLst>
                                      </p:cBhvr>
                                      <p:tavLst>
                                        <p:tav tm="0">
                                          <p:val>
                                            <p:strVal val="#ppt_x"/>
                                          </p:val>
                                        </p:tav>
                                        <p:tav tm="100000">
                                          <p:val>
                                            <p:strVal val="#ppt_x"/>
                                          </p:val>
                                        </p:tav>
                                      </p:tavLst>
                                    </p:anim>
                                    <p:anim calcmode="lin" valueType="num">
                                      <p:cBhvr>
                                        <p:cTn id="45" dur="1000" fill="hold"/>
                                        <p:tgtEl>
                                          <p:spTgt spid="11">
                                            <p:txEl>
                                              <p:pRg st="1" end="1"/>
                                            </p:txEl>
                                          </p:spTgt>
                                        </p:tgtEl>
                                        <p:attrNameLst>
                                          <p:attrName>ppt_y</p:attrName>
                                        </p:attrNameLst>
                                      </p:cBhvr>
                                      <p:tavLst>
                                        <p:tav tm="0">
                                          <p:val>
                                            <p:strVal val="#ppt_y+.1"/>
                                          </p:val>
                                        </p:tav>
                                        <p:tav tm="100000">
                                          <p:val>
                                            <p:strVal val="#ppt_y"/>
                                          </p:val>
                                        </p:tav>
                                      </p:tavLst>
                                    </p:anim>
                                  </p:childTnLst>
                                </p:cTn>
                              </p:par>
                            </p:childTnLst>
                          </p:cTn>
                        </p:par>
                        <p:par>
                          <p:cTn id="46" fill="hold">
                            <p:stCondLst>
                              <p:cond delay="15000"/>
                            </p:stCondLst>
                            <p:childTnLst>
                              <p:par>
                                <p:cTn id="47" presetID="42" presetClass="entr" presetSubtype="0" fill="hold" grpId="0" nodeType="afterEffect">
                                  <p:stCondLst>
                                    <p:cond delay="0"/>
                                  </p:stCondLst>
                                  <p:childTnLst>
                                    <p:set>
                                      <p:cBhvr>
                                        <p:cTn id="48" dur="1" fill="hold">
                                          <p:stCondLst>
                                            <p:cond delay="0"/>
                                          </p:stCondLst>
                                        </p:cTn>
                                        <p:tgtEl>
                                          <p:spTgt spid="11">
                                            <p:txEl>
                                              <p:pRg st="2" end="2"/>
                                            </p:txEl>
                                          </p:spTgt>
                                        </p:tgtEl>
                                        <p:attrNameLst>
                                          <p:attrName>style.visibility</p:attrName>
                                        </p:attrNameLst>
                                      </p:cBhvr>
                                      <p:to>
                                        <p:strVal val="visible"/>
                                      </p:to>
                                    </p:set>
                                    <p:animEffect transition="in" filter="fade">
                                      <p:cBhvr>
                                        <p:cTn id="49" dur="1000"/>
                                        <p:tgtEl>
                                          <p:spTgt spid="11">
                                            <p:txEl>
                                              <p:pRg st="2" end="2"/>
                                            </p:txEl>
                                          </p:spTgt>
                                        </p:tgtEl>
                                      </p:cBhvr>
                                    </p:animEffect>
                                    <p:anim calcmode="lin" valueType="num">
                                      <p:cBhvr>
                                        <p:cTn id="50" dur="1000" fill="hold"/>
                                        <p:tgtEl>
                                          <p:spTgt spid="11">
                                            <p:txEl>
                                              <p:pRg st="2" end="2"/>
                                            </p:txEl>
                                          </p:spTgt>
                                        </p:tgtEl>
                                        <p:attrNameLst>
                                          <p:attrName>ppt_x</p:attrName>
                                        </p:attrNameLst>
                                      </p:cBhvr>
                                      <p:tavLst>
                                        <p:tav tm="0">
                                          <p:val>
                                            <p:strVal val="#ppt_x"/>
                                          </p:val>
                                        </p:tav>
                                        <p:tav tm="100000">
                                          <p:val>
                                            <p:strVal val="#ppt_x"/>
                                          </p:val>
                                        </p:tav>
                                      </p:tavLst>
                                    </p:anim>
                                    <p:anim calcmode="lin" valueType="num">
                                      <p:cBhvr>
                                        <p:cTn id="51" dur="1000" fill="hold"/>
                                        <p:tgtEl>
                                          <p:spTgt spid="11">
                                            <p:txEl>
                                              <p:pRg st="2" end="2"/>
                                            </p:txEl>
                                          </p:spTgt>
                                        </p:tgtEl>
                                        <p:attrNameLst>
                                          <p:attrName>ppt_y</p:attrName>
                                        </p:attrNameLst>
                                      </p:cBhvr>
                                      <p:tavLst>
                                        <p:tav tm="0">
                                          <p:val>
                                            <p:strVal val="#ppt_y+.1"/>
                                          </p:val>
                                        </p:tav>
                                        <p:tav tm="100000">
                                          <p:val>
                                            <p:strVal val="#ppt_y"/>
                                          </p:val>
                                        </p:tav>
                                      </p:tavLst>
                                    </p:anim>
                                  </p:childTnLst>
                                </p:cTn>
                              </p:par>
                            </p:childTnLst>
                          </p:cTn>
                        </p:par>
                        <p:par>
                          <p:cTn id="52" fill="hold">
                            <p:stCondLst>
                              <p:cond delay="16000"/>
                            </p:stCondLst>
                            <p:childTnLst>
                              <p:par>
                                <p:cTn id="53" presetID="42" presetClass="entr" presetSubtype="0" fill="hold" grpId="0" nodeType="afterEffect">
                                  <p:stCondLst>
                                    <p:cond delay="0"/>
                                  </p:stCondLst>
                                  <p:childTnLst>
                                    <p:set>
                                      <p:cBhvr>
                                        <p:cTn id="54" dur="1" fill="hold">
                                          <p:stCondLst>
                                            <p:cond delay="0"/>
                                          </p:stCondLst>
                                        </p:cTn>
                                        <p:tgtEl>
                                          <p:spTgt spid="11">
                                            <p:txEl>
                                              <p:pRg st="3" end="3"/>
                                            </p:txEl>
                                          </p:spTgt>
                                        </p:tgtEl>
                                        <p:attrNameLst>
                                          <p:attrName>style.visibility</p:attrName>
                                        </p:attrNameLst>
                                      </p:cBhvr>
                                      <p:to>
                                        <p:strVal val="visible"/>
                                      </p:to>
                                    </p:set>
                                    <p:animEffect transition="in" filter="fade">
                                      <p:cBhvr>
                                        <p:cTn id="55" dur="1000"/>
                                        <p:tgtEl>
                                          <p:spTgt spid="11">
                                            <p:txEl>
                                              <p:pRg st="3" end="3"/>
                                            </p:txEl>
                                          </p:spTgt>
                                        </p:tgtEl>
                                      </p:cBhvr>
                                    </p:animEffect>
                                    <p:anim calcmode="lin" valueType="num">
                                      <p:cBhvr>
                                        <p:cTn id="56" dur="1000" fill="hold"/>
                                        <p:tgtEl>
                                          <p:spTgt spid="11">
                                            <p:txEl>
                                              <p:pRg st="3" end="3"/>
                                            </p:txEl>
                                          </p:spTgt>
                                        </p:tgtEl>
                                        <p:attrNameLst>
                                          <p:attrName>ppt_x</p:attrName>
                                        </p:attrNameLst>
                                      </p:cBhvr>
                                      <p:tavLst>
                                        <p:tav tm="0">
                                          <p:val>
                                            <p:strVal val="#ppt_x"/>
                                          </p:val>
                                        </p:tav>
                                        <p:tav tm="100000">
                                          <p:val>
                                            <p:strVal val="#ppt_x"/>
                                          </p:val>
                                        </p:tav>
                                      </p:tavLst>
                                    </p:anim>
                                    <p:anim calcmode="lin" valueType="num">
                                      <p:cBhvr>
                                        <p:cTn id="57" dur="1000" fill="hold"/>
                                        <p:tgtEl>
                                          <p:spTgt spid="11">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p:bldP spid="9" grpId="0"/>
      <p:bldP spid="10" grpId="0"/>
      <p:bldP spid="11"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Группа 1"/>
          <p:cNvGrpSpPr/>
          <p:nvPr/>
        </p:nvGrpSpPr>
        <p:grpSpPr>
          <a:xfrm>
            <a:off x="-14748" y="0"/>
            <a:ext cx="9210008" cy="6858001"/>
            <a:chOff x="-33004" y="-1"/>
            <a:chExt cx="9210008" cy="6858001"/>
          </a:xfrm>
        </p:grpSpPr>
        <p:sp>
          <p:nvSpPr>
            <p:cNvPr id="3" name="Прямоугольник 2"/>
            <p:cNvSpPr/>
            <p:nvPr/>
          </p:nvSpPr>
          <p:spPr>
            <a:xfrm>
              <a:off x="0" y="-1"/>
              <a:ext cx="9144000" cy="6840203"/>
            </a:xfrm>
            <a:prstGeom prst="rect">
              <a:avLst/>
            </a:prstGeom>
            <a:solidFill>
              <a:srgbClr val="FFFF9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4" name="Picture 2" descr="https://ds05.infourok.ru/uploads/ex/0f9a/0007c441-ba538e70/22/hello_html_m3d6542a.png"/>
            <p:cNvPicPr>
              <a:picLocks noChangeAspect="1" noChangeArrowheads="1"/>
            </p:cNvPicPr>
            <p:nvPr/>
          </p:nvPicPr>
          <p:blipFill rotWithShape="1">
            <a:blip r:embed="rId2" cstate="screen">
              <a:extLst>
                <a:ext uri="{28A0092B-C50C-407E-A947-70E740481C1C}">
                  <a14:useLocalDpi xmlns:a14="http://schemas.microsoft.com/office/drawing/2010/main" xmlns="" val="0"/>
                </a:ext>
              </a:extLst>
            </a:blip>
            <a:srcRect l="474" t="2505" r="1184" b="2824"/>
            <a:stretch/>
          </p:blipFill>
          <p:spPr bwMode="auto">
            <a:xfrm>
              <a:off x="-33004" y="17797"/>
              <a:ext cx="9210008" cy="6840203"/>
            </a:xfrm>
            <a:prstGeom prst="rect">
              <a:avLst/>
            </a:prstGeom>
            <a:noFill/>
            <a:extLst>
              <a:ext uri="{909E8E84-426E-40DD-AFC4-6F175D3DCCD1}">
                <a14:hiddenFill xmlns:a14="http://schemas.microsoft.com/office/drawing/2010/main" xmlns="">
                  <a:solidFill>
                    <a:srgbClr val="FFFFFF"/>
                  </a:solidFill>
                </a14:hiddenFill>
              </a:ext>
            </a:extLst>
          </p:spPr>
        </p:pic>
      </p:grpSp>
      <p:sp>
        <p:nvSpPr>
          <p:cNvPr id="5" name="Прямоугольник 4"/>
          <p:cNvSpPr/>
          <p:nvPr/>
        </p:nvSpPr>
        <p:spPr>
          <a:xfrm>
            <a:off x="845840" y="188640"/>
            <a:ext cx="7488832" cy="6555641"/>
          </a:xfrm>
          <a:prstGeom prst="rect">
            <a:avLst/>
          </a:prstGeom>
        </p:spPr>
        <p:txBody>
          <a:bodyPr wrap="square">
            <a:spAutoFit/>
          </a:bodyPr>
          <a:lstStyle/>
          <a:p>
            <a:pPr algn="just" fontAlgn="base"/>
            <a:r>
              <a:rPr lang="ru-RU" sz="2000" b="1" dirty="0" smtClean="0">
                <a:ln w="1905"/>
                <a:solidFill>
                  <a:srgbClr val="FF6600"/>
                </a:solidFill>
                <a:effectLst>
                  <a:innerShdw blurRad="69850" dist="43180" dir="5400000">
                    <a:srgbClr val="000000">
                      <a:alpha val="65000"/>
                    </a:srgbClr>
                  </a:innerShdw>
                </a:effectLst>
                <a:latin typeface="Arial" pitchFamily="34" charset="0"/>
                <a:cs typeface="Arial" pitchFamily="34" charset="0"/>
              </a:rPr>
              <a:t>	Древние </a:t>
            </a:r>
            <a:r>
              <a:rPr lang="ru-RU" sz="2000" b="1" dirty="0">
                <a:ln w="1905"/>
                <a:solidFill>
                  <a:srgbClr val="FF6600"/>
                </a:solidFill>
                <a:effectLst>
                  <a:innerShdw blurRad="69850" dist="43180" dir="5400000">
                    <a:srgbClr val="000000">
                      <a:alpha val="65000"/>
                    </a:srgbClr>
                  </a:innerShdw>
                </a:effectLst>
                <a:latin typeface="Arial" pitchFamily="34" charset="0"/>
                <a:cs typeface="Arial" pitchFamily="34" charset="0"/>
              </a:rPr>
              <a:t>славяне относились к образу петуха очень почтительно. Петух почитался как символ огня и символ Солнца. Как символ огня петух почитался, так как был связан с жарким </a:t>
            </a:r>
            <a:r>
              <a:rPr lang="ru-RU" sz="2000" b="1" dirty="0" smtClean="0">
                <a:ln w="1905"/>
                <a:solidFill>
                  <a:srgbClr val="FF6600"/>
                </a:solidFill>
                <a:effectLst>
                  <a:innerShdw blurRad="69850" dist="43180" dir="5400000">
                    <a:srgbClr val="000000">
                      <a:alpha val="65000"/>
                    </a:srgbClr>
                  </a:innerShdw>
                </a:effectLst>
                <a:latin typeface="Arial" pitchFamily="34" charset="0"/>
                <a:cs typeface="Arial" pitchFamily="34" charset="0"/>
              </a:rPr>
              <a:t>Солнцем.</a:t>
            </a:r>
          </a:p>
          <a:p>
            <a:pPr algn="just" fontAlgn="base"/>
            <a:r>
              <a:rPr lang="ru-RU" sz="2000" b="1" dirty="0">
                <a:ln w="1905"/>
                <a:solidFill>
                  <a:srgbClr val="FF6600"/>
                </a:solidFill>
                <a:effectLst>
                  <a:innerShdw blurRad="69850" dist="43180" dir="5400000">
                    <a:srgbClr val="000000">
                      <a:alpha val="65000"/>
                    </a:srgbClr>
                  </a:innerShdw>
                </a:effectLst>
                <a:latin typeface="Arial" pitchFamily="34" charset="0"/>
                <a:cs typeface="Arial" pitchFamily="34" charset="0"/>
              </a:rPr>
              <a:t>	</a:t>
            </a:r>
            <a:r>
              <a:rPr lang="ru-RU" sz="2000" b="1" dirty="0" smtClean="0">
                <a:ln w="1905"/>
                <a:solidFill>
                  <a:srgbClr val="FF6600"/>
                </a:solidFill>
                <a:effectLst>
                  <a:innerShdw blurRad="69850" dist="43180" dir="5400000">
                    <a:srgbClr val="000000">
                      <a:alpha val="65000"/>
                    </a:srgbClr>
                  </a:innerShdw>
                </a:effectLst>
                <a:latin typeface="Arial" pitchFamily="34" charset="0"/>
                <a:cs typeface="Arial" pitchFamily="34" charset="0"/>
              </a:rPr>
              <a:t>Почему </a:t>
            </a:r>
            <a:r>
              <a:rPr lang="ru-RU" sz="2000" b="1" dirty="0">
                <a:ln w="1905"/>
                <a:solidFill>
                  <a:srgbClr val="FF6600"/>
                </a:solidFill>
                <a:effectLst>
                  <a:innerShdw blurRad="69850" dist="43180" dir="5400000">
                    <a:srgbClr val="000000">
                      <a:alpha val="65000"/>
                    </a:srgbClr>
                  </a:innerShdw>
                </a:effectLst>
                <a:latin typeface="Arial" pitchFamily="34" charset="0"/>
                <a:cs typeface="Arial" pitchFamily="34" charset="0"/>
              </a:rPr>
              <a:t>именно петуху дали такую честь? В первую очередь, и в этом </a:t>
            </a:r>
            <a:r>
              <a:rPr lang="ru-RU" sz="2000" b="1" dirty="0" smtClean="0">
                <a:ln w="1905"/>
                <a:solidFill>
                  <a:srgbClr val="FF6600"/>
                </a:solidFill>
                <a:effectLst>
                  <a:innerShdw blurRad="69850" dist="43180" dir="5400000">
                    <a:srgbClr val="000000">
                      <a:alpha val="65000"/>
                    </a:srgbClr>
                  </a:innerShdw>
                </a:effectLst>
                <a:latin typeface="Arial" pitchFamily="34" charset="0"/>
                <a:cs typeface="Arial" pitchFamily="34" charset="0"/>
              </a:rPr>
              <a:t>нет </a:t>
            </a:r>
            <a:r>
              <a:rPr lang="ru-RU" sz="2000" b="1" dirty="0">
                <a:ln w="1905"/>
                <a:solidFill>
                  <a:srgbClr val="FF6600"/>
                </a:solidFill>
                <a:effectLst>
                  <a:innerShdw blurRad="69850" dist="43180" dir="5400000">
                    <a:srgbClr val="000000">
                      <a:alpha val="65000"/>
                    </a:srgbClr>
                  </a:innerShdw>
                </a:effectLst>
                <a:latin typeface="Arial" pitchFamily="34" charset="0"/>
                <a:cs typeface="Arial" pitchFamily="34" charset="0"/>
              </a:rPr>
              <a:t>никаких сомнений, по той причине, что петухи оглашают окрестности с первыми лучами света. Какая особенность петухов, как кричать на самом рассвете, предупреждая всю округу о том, что близится светлое время суток, сделало их популярными в мифологии и верованиях </a:t>
            </a:r>
            <a:r>
              <a:rPr lang="ru-RU" sz="2000" b="1" dirty="0" smtClean="0">
                <a:ln w="1905"/>
                <a:solidFill>
                  <a:srgbClr val="FF6600"/>
                </a:solidFill>
                <a:effectLst>
                  <a:innerShdw blurRad="69850" dist="43180" dir="5400000">
                    <a:srgbClr val="000000">
                      <a:alpha val="65000"/>
                    </a:srgbClr>
                  </a:innerShdw>
                </a:effectLst>
                <a:latin typeface="Arial" pitchFamily="34" charset="0"/>
                <a:cs typeface="Arial" pitchFamily="34" charset="0"/>
              </a:rPr>
              <a:t>славян. Петух </a:t>
            </a:r>
            <a:r>
              <a:rPr lang="ru-RU" sz="2000" b="1" dirty="0">
                <a:ln w="1905"/>
                <a:solidFill>
                  <a:srgbClr val="FF6600"/>
                </a:solidFill>
                <a:effectLst>
                  <a:innerShdw blurRad="69850" dist="43180" dir="5400000">
                    <a:srgbClr val="000000">
                      <a:alpha val="65000"/>
                    </a:srgbClr>
                  </a:innerShdw>
                </a:effectLst>
                <a:latin typeface="Arial" pitchFamily="34" charset="0"/>
                <a:cs typeface="Arial" pitchFamily="34" charset="0"/>
              </a:rPr>
              <a:t>был не только неким символом Солнца, но даже оберегом. Изображения петуха помещались на крышах домов и флюгерах. Такие изображения, по поверьям славян, должны были защитить дом от огня, так как петух является его покровителем, от нечисти, так как петух является символом самого главного врага нечисти – Солнца, а также могли охранять дом на протяжении всей ночи, так как злые силы, которые боятся петушиного крика, ни за что не подойдут к дому, на крыше которого, словно стражник, всегда находится петух.</a:t>
            </a:r>
          </a:p>
        </p:txBody>
      </p:sp>
    </p:spTree>
    <p:extLst>
      <p:ext uri="{BB962C8B-B14F-4D97-AF65-F5344CB8AC3E}">
        <p14:creationId xmlns:p14="http://schemas.microsoft.com/office/powerpoint/2010/main" xmlns="" val="33608655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up)">
                                      <p:cBhvr>
                                        <p:cTn id="7" dur="7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Группа 1"/>
          <p:cNvGrpSpPr/>
          <p:nvPr/>
        </p:nvGrpSpPr>
        <p:grpSpPr>
          <a:xfrm>
            <a:off x="-14748" y="0"/>
            <a:ext cx="9210008" cy="6858001"/>
            <a:chOff x="-33004" y="-1"/>
            <a:chExt cx="9210008" cy="6858001"/>
          </a:xfrm>
        </p:grpSpPr>
        <p:sp>
          <p:nvSpPr>
            <p:cNvPr id="3" name="Прямоугольник 2"/>
            <p:cNvSpPr/>
            <p:nvPr/>
          </p:nvSpPr>
          <p:spPr>
            <a:xfrm>
              <a:off x="0" y="-1"/>
              <a:ext cx="9144000" cy="6840203"/>
            </a:xfrm>
            <a:prstGeom prst="rect">
              <a:avLst/>
            </a:prstGeom>
            <a:solidFill>
              <a:srgbClr val="FFFF9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4" name="Picture 2" descr="https://ds05.infourok.ru/uploads/ex/0f9a/0007c441-ba538e70/22/hello_html_m3d6542a.png"/>
            <p:cNvPicPr>
              <a:picLocks noChangeAspect="1" noChangeArrowheads="1"/>
            </p:cNvPicPr>
            <p:nvPr/>
          </p:nvPicPr>
          <p:blipFill rotWithShape="1">
            <a:blip r:embed="rId2" cstate="screen">
              <a:extLst>
                <a:ext uri="{28A0092B-C50C-407E-A947-70E740481C1C}">
                  <a14:useLocalDpi xmlns:a14="http://schemas.microsoft.com/office/drawing/2010/main" xmlns="" val="0"/>
                </a:ext>
              </a:extLst>
            </a:blip>
            <a:srcRect l="474" t="2505" r="1184" b="2824"/>
            <a:stretch/>
          </p:blipFill>
          <p:spPr bwMode="auto">
            <a:xfrm>
              <a:off x="-33004" y="17797"/>
              <a:ext cx="9210008" cy="6840203"/>
            </a:xfrm>
            <a:prstGeom prst="rect">
              <a:avLst/>
            </a:prstGeom>
            <a:noFill/>
            <a:extLst>
              <a:ext uri="{909E8E84-426E-40DD-AFC4-6F175D3DCCD1}">
                <a14:hiddenFill xmlns:a14="http://schemas.microsoft.com/office/drawing/2010/main" xmlns="">
                  <a:solidFill>
                    <a:srgbClr val="FFFFFF"/>
                  </a:solidFill>
                </a14:hiddenFill>
              </a:ext>
            </a:extLst>
          </p:spPr>
        </p:pic>
      </p:grpSp>
      <p:sp>
        <p:nvSpPr>
          <p:cNvPr id="5" name="Прямоугольник 4"/>
          <p:cNvSpPr/>
          <p:nvPr/>
        </p:nvSpPr>
        <p:spPr>
          <a:xfrm>
            <a:off x="899592" y="188640"/>
            <a:ext cx="7416824" cy="1200329"/>
          </a:xfrm>
          <a:prstGeom prst="rect">
            <a:avLst/>
          </a:prstGeom>
        </p:spPr>
        <p:txBody>
          <a:bodyPr wrap="square">
            <a:spAutoFit/>
          </a:bodyPr>
          <a:lstStyle/>
          <a:p>
            <a:pPr algn="just" fontAlgn="base"/>
            <a:r>
              <a:rPr lang="ru-RU" b="1" dirty="0">
                <a:solidFill>
                  <a:srgbClr val="FF6600"/>
                </a:solidFill>
                <a:latin typeface="Arial" pitchFamily="34" charset="0"/>
                <a:cs typeface="Arial" pitchFamily="34" charset="0"/>
              </a:rPr>
              <a:t>И я предлагаю вам слепить из глины и расписать петушка в стиле дымковской игрушки для себя или ваших близких. И пусть эта птица тоже будет оберегом вашего дома. А этот петушок уже охраняет наших ребятишек в детском саду.</a:t>
            </a:r>
          </a:p>
        </p:txBody>
      </p:sp>
      <p:sp>
        <p:nvSpPr>
          <p:cNvPr id="6" name="Rectangle 2"/>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ru-RU"/>
          </a:p>
        </p:txBody>
      </p:sp>
      <p:pic>
        <p:nvPicPr>
          <p:cNvPr id="8193" name="Рисунок 9" descr="Описание: G:\лепка из глины\Петух\DSC07624.JPG"/>
          <p:cNvPicPr>
            <a:picLocks noChangeAspect="1" noChangeArrowheads="1"/>
          </p:cNvPicPr>
          <p:nvPr/>
        </p:nvPicPr>
        <p:blipFill>
          <a:blip r:embed="rId3" cstate="screen">
            <a:extLst>
              <a:ext uri="{28A0092B-C50C-407E-A947-70E740481C1C}">
                <a14:useLocalDpi xmlns:a14="http://schemas.microsoft.com/office/drawing/2010/main" xmlns="" val="0"/>
              </a:ext>
            </a:extLst>
          </a:blip>
          <a:srcRect/>
          <a:stretch>
            <a:fillRect/>
          </a:stretch>
        </p:blipFill>
        <p:spPr bwMode="auto">
          <a:xfrm>
            <a:off x="4860032" y="1488719"/>
            <a:ext cx="3119780" cy="2340612"/>
          </a:xfrm>
          <a:prstGeom prst="rect">
            <a:avLst/>
          </a:prstGeom>
          <a:noFill/>
          <a:extLst>
            <a:ext uri="{909E8E84-426E-40DD-AFC4-6F175D3DCCD1}">
              <a14:hiddenFill xmlns:a14="http://schemas.microsoft.com/office/drawing/2010/main" xmlns="">
                <a:solidFill>
                  <a:srgbClr val="FFFFFF"/>
                </a:solidFill>
              </a14:hiddenFill>
            </a:ext>
          </a:extLst>
        </p:spPr>
      </p:pic>
      <p:sp>
        <p:nvSpPr>
          <p:cNvPr id="8" name="Прямоугольник 7"/>
          <p:cNvSpPr/>
          <p:nvPr/>
        </p:nvSpPr>
        <p:spPr>
          <a:xfrm>
            <a:off x="899591" y="1340768"/>
            <a:ext cx="3672409" cy="2585323"/>
          </a:xfrm>
          <a:prstGeom prst="rect">
            <a:avLst/>
          </a:prstGeom>
        </p:spPr>
        <p:txBody>
          <a:bodyPr wrap="square">
            <a:spAutoFit/>
          </a:bodyPr>
          <a:lstStyle/>
          <a:p>
            <a:pPr fontAlgn="base"/>
            <a:r>
              <a:rPr lang="ru-RU" b="1" dirty="0">
                <a:solidFill>
                  <a:srgbClr val="0070C0"/>
                </a:solidFill>
                <a:latin typeface="Arial" pitchFamily="34" charset="0"/>
                <a:cs typeface="Arial" pitchFamily="34" charset="0"/>
              </a:rPr>
              <a:t>Материалы и инструменты:</a:t>
            </a:r>
            <a:endParaRPr lang="ru-RU" dirty="0">
              <a:solidFill>
                <a:srgbClr val="0070C0"/>
              </a:solidFill>
              <a:latin typeface="Arial" pitchFamily="34" charset="0"/>
              <a:cs typeface="Arial" pitchFamily="34" charset="0"/>
            </a:endParaRPr>
          </a:p>
          <a:p>
            <a:pPr marL="342900" lvl="0" indent="-342900" fontAlgn="base">
              <a:buFont typeface="Wingdings" pitchFamily="2" charset="2"/>
              <a:buChar char="Ø"/>
            </a:pPr>
            <a:r>
              <a:rPr lang="ru-RU" b="1" dirty="0">
                <a:solidFill>
                  <a:srgbClr val="FF6600"/>
                </a:solidFill>
                <a:latin typeface="Arial" pitchFamily="34" charset="0"/>
                <a:cs typeface="Arial" pitchFamily="34" charset="0"/>
              </a:rPr>
              <a:t>глина натуральная;</a:t>
            </a:r>
          </a:p>
          <a:p>
            <a:pPr marL="342900" lvl="0" indent="-342900" fontAlgn="base">
              <a:buFont typeface="Wingdings" pitchFamily="2" charset="2"/>
              <a:buChar char="Ø"/>
            </a:pPr>
            <a:r>
              <a:rPr lang="ru-RU" b="1" dirty="0">
                <a:solidFill>
                  <a:srgbClr val="FF6600"/>
                </a:solidFill>
                <a:latin typeface="Arial" pitchFamily="34" charset="0"/>
                <a:cs typeface="Arial" pitchFamily="34" charset="0"/>
              </a:rPr>
              <a:t>стека;</a:t>
            </a:r>
          </a:p>
          <a:p>
            <a:pPr marL="342900" lvl="0" indent="-342900" fontAlgn="base">
              <a:buFont typeface="Wingdings" pitchFamily="2" charset="2"/>
              <a:buChar char="Ø"/>
            </a:pPr>
            <a:r>
              <a:rPr lang="ru-RU" b="1" dirty="0">
                <a:solidFill>
                  <a:srgbClr val="FF6600"/>
                </a:solidFill>
                <a:latin typeface="Arial" pitchFamily="34" charset="0"/>
                <a:cs typeface="Arial" pitchFamily="34" charset="0"/>
              </a:rPr>
              <a:t>коврик для лепки;</a:t>
            </a:r>
          </a:p>
          <a:p>
            <a:pPr marL="342900" lvl="0" indent="-342900" fontAlgn="base">
              <a:buFont typeface="Wingdings" pitchFamily="2" charset="2"/>
              <a:buChar char="Ø"/>
            </a:pPr>
            <a:r>
              <a:rPr lang="ru-RU" b="1" dirty="0">
                <a:solidFill>
                  <a:srgbClr val="FF6600"/>
                </a:solidFill>
                <a:latin typeface="Arial" pitchFamily="34" charset="0"/>
                <a:cs typeface="Arial" pitchFamily="34" charset="0"/>
              </a:rPr>
              <a:t>тарелка с водой;</a:t>
            </a:r>
          </a:p>
          <a:p>
            <a:pPr marL="342900" lvl="0" indent="-342900" fontAlgn="base">
              <a:buFont typeface="Wingdings" pitchFamily="2" charset="2"/>
              <a:buChar char="Ø"/>
            </a:pPr>
            <a:r>
              <a:rPr lang="ru-RU" b="1" dirty="0">
                <a:solidFill>
                  <a:srgbClr val="FF6600"/>
                </a:solidFill>
                <a:latin typeface="Arial" pitchFamily="34" charset="0"/>
                <a:cs typeface="Arial" pitchFamily="34" charset="0"/>
              </a:rPr>
              <a:t>влажная тряпочка;</a:t>
            </a:r>
          </a:p>
          <a:p>
            <a:pPr marL="342900" lvl="0" indent="-342900" fontAlgn="base">
              <a:buFont typeface="Wingdings" pitchFamily="2" charset="2"/>
              <a:buChar char="Ø"/>
            </a:pPr>
            <a:r>
              <a:rPr lang="ru-RU" b="1" dirty="0">
                <a:solidFill>
                  <a:srgbClr val="FF6600"/>
                </a:solidFill>
                <a:latin typeface="Arial" pitchFamily="34" charset="0"/>
                <a:cs typeface="Arial" pitchFamily="34" charset="0"/>
              </a:rPr>
              <a:t>влажное полотенце;</a:t>
            </a:r>
          </a:p>
          <a:p>
            <a:pPr marL="342900" lvl="0" indent="-342900" fontAlgn="base">
              <a:buFont typeface="Wingdings" pitchFamily="2" charset="2"/>
              <a:buChar char="Ø"/>
            </a:pPr>
            <a:r>
              <a:rPr lang="ru-RU" b="1" dirty="0">
                <a:solidFill>
                  <a:srgbClr val="FF6600"/>
                </a:solidFill>
                <a:latin typeface="Arial" pitchFamily="34" charset="0"/>
                <a:cs typeface="Arial" pitchFamily="34" charset="0"/>
              </a:rPr>
              <a:t>акриловые краски;</a:t>
            </a:r>
          </a:p>
          <a:p>
            <a:pPr marL="342900" lvl="0" indent="-342900" fontAlgn="base">
              <a:buFont typeface="Wingdings" pitchFamily="2" charset="2"/>
              <a:buChar char="Ø"/>
            </a:pPr>
            <a:r>
              <a:rPr lang="ru-RU" b="1" dirty="0">
                <a:solidFill>
                  <a:srgbClr val="FF6600"/>
                </a:solidFill>
                <a:latin typeface="Arial" pitchFamily="34" charset="0"/>
                <a:cs typeface="Arial" pitchFamily="34" charset="0"/>
              </a:rPr>
              <a:t>кисть.</a:t>
            </a:r>
          </a:p>
        </p:txBody>
      </p:sp>
      <p:sp>
        <p:nvSpPr>
          <p:cNvPr id="9" name="Прямоугольник 8"/>
          <p:cNvSpPr/>
          <p:nvPr/>
        </p:nvSpPr>
        <p:spPr>
          <a:xfrm>
            <a:off x="890718" y="3861048"/>
            <a:ext cx="7362563" cy="2862322"/>
          </a:xfrm>
          <a:prstGeom prst="rect">
            <a:avLst/>
          </a:prstGeom>
        </p:spPr>
        <p:txBody>
          <a:bodyPr wrap="square">
            <a:spAutoFit/>
          </a:bodyPr>
          <a:lstStyle/>
          <a:p>
            <a:pPr algn="just" fontAlgn="base">
              <a:tabLst>
                <a:tab pos="354013" algn="l"/>
              </a:tabLst>
            </a:pPr>
            <a:r>
              <a:rPr lang="ru-RU" dirty="0" smtClean="0">
                <a:solidFill>
                  <a:srgbClr val="FF6600"/>
                </a:solidFill>
                <a:latin typeface="Arial" pitchFamily="34" charset="0"/>
                <a:cs typeface="Arial" pitchFamily="34" charset="0"/>
              </a:rPr>
              <a:t>	</a:t>
            </a:r>
            <a:r>
              <a:rPr lang="ru-RU" b="1" dirty="0" smtClean="0">
                <a:solidFill>
                  <a:srgbClr val="FF6600"/>
                </a:solidFill>
                <a:latin typeface="Arial" pitchFamily="34" charset="0"/>
                <a:cs typeface="Arial" pitchFamily="34" charset="0"/>
              </a:rPr>
              <a:t>Глина </a:t>
            </a:r>
            <a:r>
              <a:rPr lang="ru-RU" b="1" dirty="0">
                <a:solidFill>
                  <a:srgbClr val="FF6600"/>
                </a:solidFill>
                <a:latin typeface="Arial" pitchFamily="34" charset="0"/>
                <a:cs typeface="Arial" pitchFamily="34" charset="0"/>
              </a:rPr>
              <a:t>должна быть мягкой, не вязкой, не должна прилипать к рукам, чтобы из нее было легко лепить.</a:t>
            </a:r>
          </a:p>
          <a:p>
            <a:pPr algn="just" fontAlgn="base">
              <a:tabLst>
                <a:tab pos="354013" algn="l"/>
              </a:tabLst>
            </a:pPr>
            <a:r>
              <a:rPr lang="ru-RU" b="1" dirty="0" smtClean="0">
                <a:solidFill>
                  <a:srgbClr val="FF6600"/>
                </a:solidFill>
                <a:latin typeface="Arial" pitchFamily="34" charset="0"/>
                <a:cs typeface="Arial" pitchFamily="34" charset="0"/>
              </a:rPr>
              <a:t>	Если </a:t>
            </a:r>
            <a:r>
              <a:rPr lang="ru-RU" b="1" dirty="0">
                <a:solidFill>
                  <a:srgbClr val="FF6600"/>
                </a:solidFill>
                <a:latin typeface="Arial" pitchFamily="34" charset="0"/>
                <a:cs typeface="Arial" pitchFamily="34" charset="0"/>
              </a:rPr>
              <a:t>в процессе лепки вы отлучаетесь от работы или долго делаете какие то части, готовые части лучше прикрывать влажной тканью, чтобы не подсохло изделие, иначе потом уже хорошо не соединить, не примазать остальные части.</a:t>
            </a:r>
          </a:p>
          <a:p>
            <a:pPr algn="just" fontAlgn="base">
              <a:tabLst>
                <a:tab pos="354013" algn="l"/>
              </a:tabLst>
            </a:pPr>
            <a:r>
              <a:rPr lang="ru-RU" b="1" dirty="0" smtClean="0">
                <a:solidFill>
                  <a:srgbClr val="FF6600"/>
                </a:solidFill>
                <a:latin typeface="Arial" pitchFamily="34" charset="0"/>
                <a:cs typeface="Arial" pitchFamily="34" charset="0"/>
              </a:rPr>
              <a:t>	В </a:t>
            </a:r>
            <a:r>
              <a:rPr lang="ru-RU" b="1" dirty="0">
                <a:solidFill>
                  <a:srgbClr val="FF6600"/>
                </a:solidFill>
                <a:latin typeface="Arial" pitchFamily="34" charset="0"/>
                <a:cs typeface="Arial" pitchFamily="34" charset="0"/>
              </a:rPr>
              <a:t>процессе лепки я время от времени мою руки или обтираю их влажным полотенцем, чтобы они были чистые без присохшей глины.</a:t>
            </a:r>
          </a:p>
        </p:txBody>
      </p:sp>
    </p:spTree>
    <p:extLst>
      <p:ext uri="{BB962C8B-B14F-4D97-AF65-F5344CB8AC3E}">
        <p14:creationId xmlns:p14="http://schemas.microsoft.com/office/powerpoint/2010/main" xmlns="" val="38841301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up)">
                                      <p:cBhvr>
                                        <p:cTn id="7" dur="3000"/>
                                        <p:tgtEl>
                                          <p:spTgt spid="5"/>
                                        </p:tgtEl>
                                      </p:cBhvr>
                                    </p:animEffect>
                                  </p:childTnLst>
                                </p:cTn>
                              </p:par>
                            </p:childTnLst>
                          </p:cTn>
                        </p:par>
                        <p:par>
                          <p:cTn id="8" fill="hold">
                            <p:stCondLst>
                              <p:cond delay="3000"/>
                            </p:stCondLst>
                            <p:childTnLst>
                              <p:par>
                                <p:cTn id="9" presetID="22" presetClass="entr" presetSubtype="1" fill="hold" grpId="0" nodeType="afterEffect">
                                  <p:stCondLst>
                                    <p:cond delay="0"/>
                                  </p:stCondLst>
                                  <p:childTnLst>
                                    <p:set>
                                      <p:cBhvr>
                                        <p:cTn id="10" dur="1" fill="hold">
                                          <p:stCondLst>
                                            <p:cond delay="0"/>
                                          </p:stCondLst>
                                        </p:cTn>
                                        <p:tgtEl>
                                          <p:spTgt spid="8">
                                            <p:txEl>
                                              <p:pRg st="0" end="0"/>
                                            </p:txEl>
                                          </p:spTgt>
                                        </p:tgtEl>
                                        <p:attrNameLst>
                                          <p:attrName>style.visibility</p:attrName>
                                        </p:attrNameLst>
                                      </p:cBhvr>
                                      <p:to>
                                        <p:strVal val="visible"/>
                                      </p:to>
                                    </p:set>
                                    <p:animEffect transition="in" filter="wipe(up)">
                                      <p:cBhvr>
                                        <p:cTn id="11" dur="500"/>
                                        <p:tgtEl>
                                          <p:spTgt spid="8">
                                            <p:txEl>
                                              <p:pRg st="0" end="0"/>
                                            </p:txEl>
                                          </p:spTgt>
                                        </p:tgtEl>
                                      </p:cBhvr>
                                    </p:animEffect>
                                  </p:childTnLst>
                                </p:cTn>
                              </p:par>
                            </p:childTnLst>
                          </p:cTn>
                        </p:par>
                        <p:par>
                          <p:cTn id="12" fill="hold">
                            <p:stCondLst>
                              <p:cond delay="3500"/>
                            </p:stCondLst>
                            <p:childTnLst>
                              <p:par>
                                <p:cTn id="13" presetID="22" presetClass="entr" presetSubtype="1" fill="hold" grpId="0" nodeType="afterEffect">
                                  <p:stCondLst>
                                    <p:cond delay="0"/>
                                  </p:stCondLst>
                                  <p:childTnLst>
                                    <p:set>
                                      <p:cBhvr>
                                        <p:cTn id="14" dur="1" fill="hold">
                                          <p:stCondLst>
                                            <p:cond delay="0"/>
                                          </p:stCondLst>
                                        </p:cTn>
                                        <p:tgtEl>
                                          <p:spTgt spid="8">
                                            <p:txEl>
                                              <p:pRg st="1" end="1"/>
                                            </p:txEl>
                                          </p:spTgt>
                                        </p:tgtEl>
                                        <p:attrNameLst>
                                          <p:attrName>style.visibility</p:attrName>
                                        </p:attrNameLst>
                                      </p:cBhvr>
                                      <p:to>
                                        <p:strVal val="visible"/>
                                      </p:to>
                                    </p:set>
                                    <p:animEffect transition="in" filter="wipe(up)">
                                      <p:cBhvr>
                                        <p:cTn id="15" dur="500"/>
                                        <p:tgtEl>
                                          <p:spTgt spid="8">
                                            <p:txEl>
                                              <p:pRg st="1" end="1"/>
                                            </p:txEl>
                                          </p:spTgt>
                                        </p:tgtEl>
                                      </p:cBhvr>
                                    </p:animEffect>
                                  </p:childTnLst>
                                </p:cTn>
                              </p:par>
                            </p:childTnLst>
                          </p:cTn>
                        </p:par>
                        <p:par>
                          <p:cTn id="16" fill="hold">
                            <p:stCondLst>
                              <p:cond delay="4000"/>
                            </p:stCondLst>
                            <p:childTnLst>
                              <p:par>
                                <p:cTn id="17" presetID="22" presetClass="entr" presetSubtype="1" fill="hold" grpId="0" nodeType="afterEffect">
                                  <p:stCondLst>
                                    <p:cond delay="0"/>
                                  </p:stCondLst>
                                  <p:childTnLst>
                                    <p:set>
                                      <p:cBhvr>
                                        <p:cTn id="18" dur="1" fill="hold">
                                          <p:stCondLst>
                                            <p:cond delay="0"/>
                                          </p:stCondLst>
                                        </p:cTn>
                                        <p:tgtEl>
                                          <p:spTgt spid="8">
                                            <p:txEl>
                                              <p:pRg st="2" end="2"/>
                                            </p:txEl>
                                          </p:spTgt>
                                        </p:tgtEl>
                                        <p:attrNameLst>
                                          <p:attrName>style.visibility</p:attrName>
                                        </p:attrNameLst>
                                      </p:cBhvr>
                                      <p:to>
                                        <p:strVal val="visible"/>
                                      </p:to>
                                    </p:set>
                                    <p:animEffect transition="in" filter="wipe(up)">
                                      <p:cBhvr>
                                        <p:cTn id="19" dur="500"/>
                                        <p:tgtEl>
                                          <p:spTgt spid="8">
                                            <p:txEl>
                                              <p:pRg st="2" end="2"/>
                                            </p:txEl>
                                          </p:spTgt>
                                        </p:tgtEl>
                                      </p:cBhvr>
                                    </p:animEffect>
                                  </p:childTnLst>
                                </p:cTn>
                              </p:par>
                            </p:childTnLst>
                          </p:cTn>
                        </p:par>
                        <p:par>
                          <p:cTn id="20" fill="hold">
                            <p:stCondLst>
                              <p:cond delay="4500"/>
                            </p:stCondLst>
                            <p:childTnLst>
                              <p:par>
                                <p:cTn id="21" presetID="22" presetClass="entr" presetSubtype="1" fill="hold" grpId="0" nodeType="afterEffect">
                                  <p:stCondLst>
                                    <p:cond delay="0"/>
                                  </p:stCondLst>
                                  <p:childTnLst>
                                    <p:set>
                                      <p:cBhvr>
                                        <p:cTn id="22" dur="1" fill="hold">
                                          <p:stCondLst>
                                            <p:cond delay="0"/>
                                          </p:stCondLst>
                                        </p:cTn>
                                        <p:tgtEl>
                                          <p:spTgt spid="8">
                                            <p:txEl>
                                              <p:pRg st="3" end="3"/>
                                            </p:txEl>
                                          </p:spTgt>
                                        </p:tgtEl>
                                        <p:attrNameLst>
                                          <p:attrName>style.visibility</p:attrName>
                                        </p:attrNameLst>
                                      </p:cBhvr>
                                      <p:to>
                                        <p:strVal val="visible"/>
                                      </p:to>
                                    </p:set>
                                    <p:animEffect transition="in" filter="wipe(up)">
                                      <p:cBhvr>
                                        <p:cTn id="23" dur="500"/>
                                        <p:tgtEl>
                                          <p:spTgt spid="8">
                                            <p:txEl>
                                              <p:pRg st="3" end="3"/>
                                            </p:txEl>
                                          </p:spTgt>
                                        </p:tgtEl>
                                      </p:cBhvr>
                                    </p:animEffect>
                                  </p:childTnLst>
                                </p:cTn>
                              </p:par>
                            </p:childTnLst>
                          </p:cTn>
                        </p:par>
                        <p:par>
                          <p:cTn id="24" fill="hold">
                            <p:stCondLst>
                              <p:cond delay="5000"/>
                            </p:stCondLst>
                            <p:childTnLst>
                              <p:par>
                                <p:cTn id="25" presetID="22" presetClass="entr" presetSubtype="1" fill="hold" grpId="0" nodeType="afterEffect">
                                  <p:stCondLst>
                                    <p:cond delay="0"/>
                                  </p:stCondLst>
                                  <p:childTnLst>
                                    <p:set>
                                      <p:cBhvr>
                                        <p:cTn id="26" dur="1" fill="hold">
                                          <p:stCondLst>
                                            <p:cond delay="0"/>
                                          </p:stCondLst>
                                        </p:cTn>
                                        <p:tgtEl>
                                          <p:spTgt spid="8">
                                            <p:txEl>
                                              <p:pRg st="4" end="4"/>
                                            </p:txEl>
                                          </p:spTgt>
                                        </p:tgtEl>
                                        <p:attrNameLst>
                                          <p:attrName>style.visibility</p:attrName>
                                        </p:attrNameLst>
                                      </p:cBhvr>
                                      <p:to>
                                        <p:strVal val="visible"/>
                                      </p:to>
                                    </p:set>
                                    <p:animEffect transition="in" filter="wipe(up)">
                                      <p:cBhvr>
                                        <p:cTn id="27" dur="500"/>
                                        <p:tgtEl>
                                          <p:spTgt spid="8">
                                            <p:txEl>
                                              <p:pRg st="4" end="4"/>
                                            </p:txEl>
                                          </p:spTgt>
                                        </p:tgtEl>
                                      </p:cBhvr>
                                    </p:animEffect>
                                  </p:childTnLst>
                                </p:cTn>
                              </p:par>
                            </p:childTnLst>
                          </p:cTn>
                        </p:par>
                        <p:par>
                          <p:cTn id="28" fill="hold">
                            <p:stCondLst>
                              <p:cond delay="5500"/>
                            </p:stCondLst>
                            <p:childTnLst>
                              <p:par>
                                <p:cTn id="29" presetID="22" presetClass="entr" presetSubtype="1" fill="hold" grpId="0" nodeType="afterEffect">
                                  <p:stCondLst>
                                    <p:cond delay="0"/>
                                  </p:stCondLst>
                                  <p:childTnLst>
                                    <p:set>
                                      <p:cBhvr>
                                        <p:cTn id="30" dur="1" fill="hold">
                                          <p:stCondLst>
                                            <p:cond delay="0"/>
                                          </p:stCondLst>
                                        </p:cTn>
                                        <p:tgtEl>
                                          <p:spTgt spid="8">
                                            <p:txEl>
                                              <p:pRg st="5" end="5"/>
                                            </p:txEl>
                                          </p:spTgt>
                                        </p:tgtEl>
                                        <p:attrNameLst>
                                          <p:attrName>style.visibility</p:attrName>
                                        </p:attrNameLst>
                                      </p:cBhvr>
                                      <p:to>
                                        <p:strVal val="visible"/>
                                      </p:to>
                                    </p:set>
                                    <p:animEffect transition="in" filter="wipe(up)">
                                      <p:cBhvr>
                                        <p:cTn id="31" dur="500"/>
                                        <p:tgtEl>
                                          <p:spTgt spid="8">
                                            <p:txEl>
                                              <p:pRg st="5" end="5"/>
                                            </p:txEl>
                                          </p:spTgt>
                                        </p:tgtEl>
                                      </p:cBhvr>
                                    </p:animEffect>
                                  </p:childTnLst>
                                </p:cTn>
                              </p:par>
                            </p:childTnLst>
                          </p:cTn>
                        </p:par>
                        <p:par>
                          <p:cTn id="32" fill="hold">
                            <p:stCondLst>
                              <p:cond delay="6000"/>
                            </p:stCondLst>
                            <p:childTnLst>
                              <p:par>
                                <p:cTn id="33" presetID="22" presetClass="entr" presetSubtype="1" fill="hold" grpId="0" nodeType="afterEffect">
                                  <p:stCondLst>
                                    <p:cond delay="0"/>
                                  </p:stCondLst>
                                  <p:childTnLst>
                                    <p:set>
                                      <p:cBhvr>
                                        <p:cTn id="34" dur="1" fill="hold">
                                          <p:stCondLst>
                                            <p:cond delay="0"/>
                                          </p:stCondLst>
                                        </p:cTn>
                                        <p:tgtEl>
                                          <p:spTgt spid="8">
                                            <p:txEl>
                                              <p:pRg st="6" end="6"/>
                                            </p:txEl>
                                          </p:spTgt>
                                        </p:tgtEl>
                                        <p:attrNameLst>
                                          <p:attrName>style.visibility</p:attrName>
                                        </p:attrNameLst>
                                      </p:cBhvr>
                                      <p:to>
                                        <p:strVal val="visible"/>
                                      </p:to>
                                    </p:set>
                                    <p:animEffect transition="in" filter="wipe(up)">
                                      <p:cBhvr>
                                        <p:cTn id="35" dur="500"/>
                                        <p:tgtEl>
                                          <p:spTgt spid="8">
                                            <p:txEl>
                                              <p:pRg st="6" end="6"/>
                                            </p:txEl>
                                          </p:spTgt>
                                        </p:tgtEl>
                                      </p:cBhvr>
                                    </p:animEffect>
                                  </p:childTnLst>
                                </p:cTn>
                              </p:par>
                            </p:childTnLst>
                          </p:cTn>
                        </p:par>
                        <p:par>
                          <p:cTn id="36" fill="hold">
                            <p:stCondLst>
                              <p:cond delay="6500"/>
                            </p:stCondLst>
                            <p:childTnLst>
                              <p:par>
                                <p:cTn id="37" presetID="22" presetClass="entr" presetSubtype="1" fill="hold" grpId="0" nodeType="afterEffect">
                                  <p:stCondLst>
                                    <p:cond delay="0"/>
                                  </p:stCondLst>
                                  <p:childTnLst>
                                    <p:set>
                                      <p:cBhvr>
                                        <p:cTn id="38" dur="1" fill="hold">
                                          <p:stCondLst>
                                            <p:cond delay="0"/>
                                          </p:stCondLst>
                                        </p:cTn>
                                        <p:tgtEl>
                                          <p:spTgt spid="8">
                                            <p:txEl>
                                              <p:pRg st="7" end="7"/>
                                            </p:txEl>
                                          </p:spTgt>
                                        </p:tgtEl>
                                        <p:attrNameLst>
                                          <p:attrName>style.visibility</p:attrName>
                                        </p:attrNameLst>
                                      </p:cBhvr>
                                      <p:to>
                                        <p:strVal val="visible"/>
                                      </p:to>
                                    </p:set>
                                    <p:animEffect transition="in" filter="wipe(up)">
                                      <p:cBhvr>
                                        <p:cTn id="39" dur="500"/>
                                        <p:tgtEl>
                                          <p:spTgt spid="8">
                                            <p:txEl>
                                              <p:pRg st="7" end="7"/>
                                            </p:txEl>
                                          </p:spTgt>
                                        </p:tgtEl>
                                      </p:cBhvr>
                                    </p:animEffect>
                                  </p:childTnLst>
                                </p:cTn>
                              </p:par>
                            </p:childTnLst>
                          </p:cTn>
                        </p:par>
                        <p:par>
                          <p:cTn id="40" fill="hold">
                            <p:stCondLst>
                              <p:cond delay="7000"/>
                            </p:stCondLst>
                            <p:childTnLst>
                              <p:par>
                                <p:cTn id="41" presetID="22" presetClass="entr" presetSubtype="1" fill="hold" grpId="0" nodeType="afterEffect">
                                  <p:stCondLst>
                                    <p:cond delay="0"/>
                                  </p:stCondLst>
                                  <p:childTnLst>
                                    <p:set>
                                      <p:cBhvr>
                                        <p:cTn id="42" dur="1" fill="hold">
                                          <p:stCondLst>
                                            <p:cond delay="0"/>
                                          </p:stCondLst>
                                        </p:cTn>
                                        <p:tgtEl>
                                          <p:spTgt spid="8">
                                            <p:txEl>
                                              <p:pRg st="8" end="8"/>
                                            </p:txEl>
                                          </p:spTgt>
                                        </p:tgtEl>
                                        <p:attrNameLst>
                                          <p:attrName>style.visibility</p:attrName>
                                        </p:attrNameLst>
                                      </p:cBhvr>
                                      <p:to>
                                        <p:strVal val="visible"/>
                                      </p:to>
                                    </p:set>
                                    <p:animEffect transition="in" filter="wipe(up)">
                                      <p:cBhvr>
                                        <p:cTn id="43" dur="500"/>
                                        <p:tgtEl>
                                          <p:spTgt spid="8">
                                            <p:txEl>
                                              <p:pRg st="8" end="8"/>
                                            </p:txEl>
                                          </p:spTgt>
                                        </p:tgtEl>
                                      </p:cBhvr>
                                    </p:animEffect>
                                  </p:childTnLst>
                                </p:cTn>
                              </p:par>
                              <p:par>
                                <p:cTn id="44" presetID="10" presetClass="entr" presetSubtype="0" fill="hold" nodeType="withEffect">
                                  <p:stCondLst>
                                    <p:cond delay="0"/>
                                  </p:stCondLst>
                                  <p:childTnLst>
                                    <p:set>
                                      <p:cBhvr>
                                        <p:cTn id="45" dur="1" fill="hold">
                                          <p:stCondLst>
                                            <p:cond delay="0"/>
                                          </p:stCondLst>
                                        </p:cTn>
                                        <p:tgtEl>
                                          <p:spTgt spid="8193"/>
                                        </p:tgtEl>
                                        <p:attrNameLst>
                                          <p:attrName>style.visibility</p:attrName>
                                        </p:attrNameLst>
                                      </p:cBhvr>
                                      <p:to>
                                        <p:strVal val="visible"/>
                                      </p:to>
                                    </p:set>
                                    <p:animEffect transition="in" filter="fade">
                                      <p:cBhvr>
                                        <p:cTn id="46" dur="1000"/>
                                        <p:tgtEl>
                                          <p:spTgt spid="8193"/>
                                        </p:tgtEl>
                                      </p:cBhvr>
                                    </p:animEffect>
                                  </p:childTnLst>
                                </p:cTn>
                              </p:par>
                            </p:childTnLst>
                          </p:cTn>
                        </p:par>
                        <p:par>
                          <p:cTn id="47" fill="hold">
                            <p:stCondLst>
                              <p:cond delay="8000"/>
                            </p:stCondLst>
                            <p:childTnLst>
                              <p:par>
                                <p:cTn id="48" presetID="22" presetClass="entr" presetSubtype="1" fill="hold" grpId="0" nodeType="afterEffect">
                                  <p:stCondLst>
                                    <p:cond delay="0"/>
                                  </p:stCondLst>
                                  <p:childTnLst>
                                    <p:set>
                                      <p:cBhvr>
                                        <p:cTn id="49" dur="1" fill="hold">
                                          <p:stCondLst>
                                            <p:cond delay="0"/>
                                          </p:stCondLst>
                                        </p:cTn>
                                        <p:tgtEl>
                                          <p:spTgt spid="9"/>
                                        </p:tgtEl>
                                        <p:attrNameLst>
                                          <p:attrName>style.visibility</p:attrName>
                                        </p:attrNameLst>
                                      </p:cBhvr>
                                      <p:to>
                                        <p:strVal val="visible"/>
                                      </p:to>
                                    </p:set>
                                    <p:animEffect transition="in" filter="wipe(up)">
                                      <p:cBhvr>
                                        <p:cTn id="50" dur="5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8" grpId="0" build="p"/>
      <p:bldP spid="9"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Группа 1"/>
          <p:cNvGrpSpPr/>
          <p:nvPr/>
        </p:nvGrpSpPr>
        <p:grpSpPr>
          <a:xfrm>
            <a:off x="-14748" y="0"/>
            <a:ext cx="9210008" cy="6858001"/>
            <a:chOff x="-33004" y="-1"/>
            <a:chExt cx="9210008" cy="6858001"/>
          </a:xfrm>
        </p:grpSpPr>
        <p:sp>
          <p:nvSpPr>
            <p:cNvPr id="3" name="Прямоугольник 2"/>
            <p:cNvSpPr/>
            <p:nvPr/>
          </p:nvSpPr>
          <p:spPr>
            <a:xfrm>
              <a:off x="0" y="-1"/>
              <a:ext cx="9144000" cy="6840203"/>
            </a:xfrm>
            <a:prstGeom prst="rect">
              <a:avLst/>
            </a:prstGeom>
            <a:solidFill>
              <a:srgbClr val="FFFF9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4" name="Picture 2" descr="https://ds05.infourok.ru/uploads/ex/0f9a/0007c441-ba538e70/22/hello_html_m3d6542a.png"/>
            <p:cNvPicPr>
              <a:picLocks noChangeAspect="1" noChangeArrowheads="1"/>
            </p:cNvPicPr>
            <p:nvPr/>
          </p:nvPicPr>
          <p:blipFill rotWithShape="1">
            <a:blip r:embed="rId2" cstate="screen">
              <a:extLst>
                <a:ext uri="{28A0092B-C50C-407E-A947-70E740481C1C}">
                  <a14:useLocalDpi xmlns:a14="http://schemas.microsoft.com/office/drawing/2010/main" xmlns="" val="0"/>
                </a:ext>
              </a:extLst>
            </a:blip>
            <a:srcRect l="474" t="2505" r="1184" b="2824"/>
            <a:stretch/>
          </p:blipFill>
          <p:spPr bwMode="auto">
            <a:xfrm>
              <a:off x="-33004" y="17797"/>
              <a:ext cx="9210008" cy="6840203"/>
            </a:xfrm>
            <a:prstGeom prst="rect">
              <a:avLst/>
            </a:prstGeom>
            <a:noFill/>
            <a:extLst>
              <a:ext uri="{909E8E84-426E-40DD-AFC4-6F175D3DCCD1}">
                <a14:hiddenFill xmlns:a14="http://schemas.microsoft.com/office/drawing/2010/main" xmlns="">
                  <a:solidFill>
                    <a:srgbClr val="FFFFFF"/>
                  </a:solidFill>
                </a14:hiddenFill>
              </a:ext>
            </a:extLst>
          </p:spPr>
        </p:pic>
      </p:grpSp>
      <p:pic>
        <p:nvPicPr>
          <p:cNvPr id="7175" name="Рисунок 1" descr="Описание: C:\Users\Наталья\Desktop\лепка из глины\Петух\DSC07573.JPG"/>
          <p:cNvPicPr>
            <a:picLocks noChangeAspect="1" noChangeArrowheads="1"/>
          </p:cNvPicPr>
          <p:nvPr/>
        </p:nvPicPr>
        <p:blipFill>
          <a:blip r:embed="rId3" cstate="screen">
            <a:extLst>
              <a:ext uri="{28A0092B-C50C-407E-A947-70E740481C1C}">
                <a14:useLocalDpi xmlns:a14="http://schemas.microsoft.com/office/drawing/2010/main" xmlns="" val="0"/>
              </a:ext>
            </a:extLst>
          </a:blip>
          <a:srcRect/>
          <a:stretch>
            <a:fillRect/>
          </a:stretch>
        </p:blipFill>
        <p:spPr bwMode="auto">
          <a:xfrm>
            <a:off x="1937287" y="1002081"/>
            <a:ext cx="2295525" cy="2105025"/>
          </a:xfrm>
          <a:prstGeom prst="rect">
            <a:avLst/>
          </a:prstGeom>
          <a:noFill/>
          <a:extLst>
            <a:ext uri="{909E8E84-426E-40DD-AFC4-6F175D3DCCD1}">
              <a14:hiddenFill xmlns:a14="http://schemas.microsoft.com/office/drawing/2010/main" xmlns="">
                <a:solidFill>
                  <a:srgbClr val="FFFFFF"/>
                </a:solidFill>
              </a14:hiddenFill>
            </a:ext>
          </a:extLst>
        </p:spPr>
      </p:pic>
      <p:pic>
        <p:nvPicPr>
          <p:cNvPr id="7174" name="Рисунок 2" descr="Описание: C:\Users\Наталья\Desktop\лепка из глины\Петух\DSC07574.JPG"/>
          <p:cNvPicPr>
            <a:picLocks noChangeAspect="1" noChangeArrowheads="1"/>
          </p:cNvPicPr>
          <p:nvPr/>
        </p:nvPicPr>
        <p:blipFill>
          <a:blip r:embed="rId4" cstate="screen">
            <a:extLst>
              <a:ext uri="{28A0092B-C50C-407E-A947-70E740481C1C}">
                <a14:useLocalDpi xmlns:a14="http://schemas.microsoft.com/office/drawing/2010/main" xmlns="" val="0"/>
              </a:ext>
            </a:extLst>
          </a:blip>
          <a:srcRect/>
          <a:stretch>
            <a:fillRect/>
          </a:stretch>
        </p:blipFill>
        <p:spPr bwMode="auto">
          <a:xfrm>
            <a:off x="5064946" y="1002081"/>
            <a:ext cx="2686050" cy="2124075"/>
          </a:xfrm>
          <a:prstGeom prst="rect">
            <a:avLst/>
          </a:prstGeom>
          <a:noFill/>
          <a:extLst>
            <a:ext uri="{909E8E84-426E-40DD-AFC4-6F175D3DCCD1}">
              <a14:hiddenFill xmlns:a14="http://schemas.microsoft.com/office/drawing/2010/main" xmlns="">
                <a:solidFill>
                  <a:srgbClr val="FFFFFF"/>
                </a:solidFill>
              </a14:hiddenFill>
            </a:ext>
          </a:extLst>
        </p:spPr>
      </p:pic>
      <p:sp>
        <p:nvSpPr>
          <p:cNvPr id="9" name="Rectangle 9"/>
          <p:cNvSpPr>
            <a:spLocks noChangeArrowheads="1"/>
          </p:cNvSpPr>
          <p:nvPr/>
        </p:nvSpPr>
        <p:spPr bwMode="auto">
          <a:xfrm>
            <a:off x="0" y="2562225"/>
            <a:ext cx="9144000" cy="0"/>
          </a:xfrm>
          <a:prstGeom prst="rect">
            <a:avLst/>
          </a:prstGeom>
          <a:solidFill>
            <a:srgbClr val="FFFFFF"/>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rgbClr val="000000"/>
                </a:solidFill>
                <a:effectLst/>
                <a:latin typeface="Arial" pitchFamily="34" charset="0"/>
                <a:ea typeface="Times New Roman" pitchFamily="18" charset="0"/>
                <a:cs typeface="Arial" pitchFamily="34" charset="0"/>
              </a:rPr>
              <a:t>		</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0" name="Rectangle 10"/>
          <p:cNvSpPr>
            <a:spLocks noChangeArrowheads="1"/>
          </p:cNvSpPr>
          <p:nvPr/>
        </p:nvSpPr>
        <p:spPr bwMode="auto">
          <a:xfrm>
            <a:off x="0" y="4686300"/>
            <a:ext cx="9144000" cy="0"/>
          </a:xfrm>
          <a:prstGeom prst="rect">
            <a:avLst/>
          </a:prstGeom>
          <a:solidFill>
            <a:srgbClr val="FFFFFF"/>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800" b="0" i="0" u="none" strike="noStrike" cap="none" normalizeH="0" baseline="0" smtClean="0">
              <a:ln>
                <a:noFill/>
              </a:ln>
              <a:solidFill>
                <a:schemeClr val="tx1"/>
              </a:solidFill>
              <a:effectLst/>
              <a:latin typeface="Arial" pitchFamily="34" charset="0"/>
              <a:cs typeface="Arial" pitchFamily="34" charset="0"/>
            </a:endParaRPr>
          </a:p>
        </p:txBody>
      </p:sp>
      <p:sp>
        <p:nvSpPr>
          <p:cNvPr id="11" name="Прямоугольник 10"/>
          <p:cNvSpPr/>
          <p:nvPr/>
        </p:nvSpPr>
        <p:spPr>
          <a:xfrm>
            <a:off x="899592" y="188640"/>
            <a:ext cx="7416824" cy="646331"/>
          </a:xfrm>
          <a:prstGeom prst="rect">
            <a:avLst/>
          </a:prstGeom>
        </p:spPr>
        <p:txBody>
          <a:bodyPr wrap="square">
            <a:spAutoFit/>
          </a:bodyPr>
          <a:lstStyle/>
          <a:p>
            <a:pPr algn="just" fontAlgn="base"/>
            <a:r>
              <a:rPr lang="ru-RU" b="1" dirty="0" smtClean="0">
                <a:solidFill>
                  <a:srgbClr val="0070C0"/>
                </a:solidFill>
                <a:latin typeface="Arial" pitchFamily="34" charset="0"/>
                <a:cs typeface="Arial" pitchFamily="34" charset="0"/>
              </a:rPr>
              <a:t>Начинаем лепить с </a:t>
            </a:r>
            <a:r>
              <a:rPr lang="ru-RU" b="1" i="1" dirty="0" smtClean="0">
                <a:solidFill>
                  <a:srgbClr val="0070C0"/>
                </a:solidFill>
                <a:latin typeface="Arial" pitchFamily="34" charset="0"/>
                <a:cs typeface="Arial" pitchFamily="34" charset="0"/>
              </a:rPr>
              <a:t>туловища</a:t>
            </a:r>
            <a:r>
              <a:rPr lang="ru-RU" b="1" dirty="0" smtClean="0">
                <a:solidFill>
                  <a:srgbClr val="FF6600"/>
                </a:solidFill>
                <a:latin typeface="Arial" pitchFamily="34" charset="0"/>
                <a:cs typeface="Arial" pitchFamily="34" charset="0"/>
              </a:rPr>
              <a:t>. </a:t>
            </a:r>
            <a:r>
              <a:rPr lang="ru-RU" b="1" dirty="0">
                <a:solidFill>
                  <a:srgbClr val="FF6600"/>
                </a:solidFill>
                <a:latin typeface="Arial" pitchFamily="34" charset="0"/>
                <a:cs typeface="Arial" pitchFamily="34" charset="0"/>
              </a:rPr>
              <a:t>Катаю шарик около 4 см. Формирую из него каплю, она получилась примерно 5 см.</a:t>
            </a:r>
          </a:p>
        </p:txBody>
      </p:sp>
      <p:sp>
        <p:nvSpPr>
          <p:cNvPr id="12" name="Прямоугольник 11"/>
          <p:cNvSpPr/>
          <p:nvPr/>
        </p:nvSpPr>
        <p:spPr>
          <a:xfrm>
            <a:off x="899592" y="3290500"/>
            <a:ext cx="7416824" cy="646331"/>
          </a:xfrm>
          <a:prstGeom prst="rect">
            <a:avLst/>
          </a:prstGeom>
        </p:spPr>
        <p:txBody>
          <a:bodyPr wrap="square">
            <a:spAutoFit/>
          </a:bodyPr>
          <a:lstStyle/>
          <a:p>
            <a:pPr algn="just" fontAlgn="base"/>
            <a:r>
              <a:rPr lang="ru-RU" b="1" dirty="0">
                <a:solidFill>
                  <a:srgbClr val="0070C0"/>
                </a:solidFill>
                <a:latin typeface="Arial" pitchFamily="34" charset="0"/>
                <a:cs typeface="Arial" pitchFamily="34" charset="0"/>
              </a:rPr>
              <a:t>Затем </a:t>
            </a:r>
            <a:r>
              <a:rPr lang="ru-RU" b="1" dirty="0" smtClean="0">
                <a:solidFill>
                  <a:srgbClr val="0070C0"/>
                </a:solidFill>
                <a:latin typeface="Arial" pitchFamily="34" charset="0"/>
                <a:cs typeface="Arial" pitchFamily="34" charset="0"/>
              </a:rPr>
              <a:t>лепим </a:t>
            </a:r>
            <a:r>
              <a:rPr lang="ru-RU" b="1" i="1" dirty="0">
                <a:solidFill>
                  <a:srgbClr val="0070C0"/>
                </a:solidFill>
                <a:latin typeface="Arial" pitchFamily="34" charset="0"/>
                <a:cs typeface="Arial" pitchFamily="34" charset="0"/>
              </a:rPr>
              <a:t>шею</a:t>
            </a:r>
            <a:r>
              <a:rPr lang="ru-RU" b="1" dirty="0">
                <a:solidFill>
                  <a:srgbClr val="FF6600"/>
                </a:solidFill>
                <a:latin typeface="Arial" pitchFamily="34" charset="0"/>
                <a:cs typeface="Arial" pitchFamily="34" charset="0"/>
              </a:rPr>
              <a:t>. Из шарика 2 см катаю небольшую колбаску — 2,5-3 см. Далее </a:t>
            </a:r>
            <a:r>
              <a:rPr lang="ru-RU" b="1" i="1" dirty="0">
                <a:solidFill>
                  <a:srgbClr val="FF6600"/>
                </a:solidFill>
                <a:latin typeface="Arial" pitchFamily="34" charset="0"/>
                <a:cs typeface="Arial" pitchFamily="34" charset="0"/>
              </a:rPr>
              <a:t>голова</a:t>
            </a:r>
            <a:r>
              <a:rPr lang="ru-RU" b="1" dirty="0">
                <a:solidFill>
                  <a:srgbClr val="FF6600"/>
                </a:solidFill>
                <a:latin typeface="Arial" pitchFamily="34" charset="0"/>
                <a:cs typeface="Arial" pitchFamily="34" charset="0"/>
              </a:rPr>
              <a:t> петушка. Катаю шарик около 2 см.</a:t>
            </a:r>
          </a:p>
        </p:txBody>
      </p:sp>
      <p:pic>
        <p:nvPicPr>
          <p:cNvPr id="7180" name="Рисунок 3" descr="Описание: C:\Users\Наталья\Desktop\лепка из глины\Петух\DSC07575.JPG"/>
          <p:cNvPicPr>
            <a:picLocks noChangeAspect="1" noChangeArrowheads="1"/>
          </p:cNvPicPr>
          <p:nvPr/>
        </p:nvPicPr>
        <p:blipFill>
          <a:blip r:embed="rId5" cstate="screen">
            <a:extLst>
              <a:ext uri="{28A0092B-C50C-407E-A947-70E740481C1C}">
                <a14:useLocalDpi xmlns:a14="http://schemas.microsoft.com/office/drawing/2010/main" xmlns="" val="0"/>
              </a:ext>
            </a:extLst>
          </a:blip>
          <a:srcRect/>
          <a:stretch>
            <a:fillRect/>
          </a:stretch>
        </p:blipFill>
        <p:spPr bwMode="auto">
          <a:xfrm>
            <a:off x="1531221" y="4221088"/>
            <a:ext cx="2714625" cy="2095500"/>
          </a:xfrm>
          <a:prstGeom prst="rect">
            <a:avLst/>
          </a:prstGeom>
          <a:noFill/>
          <a:extLst>
            <a:ext uri="{909E8E84-426E-40DD-AFC4-6F175D3DCCD1}">
              <a14:hiddenFill xmlns:a14="http://schemas.microsoft.com/office/drawing/2010/main" xmlns="">
                <a:solidFill>
                  <a:srgbClr val="FFFFFF"/>
                </a:solidFill>
              </a14:hiddenFill>
            </a:ext>
          </a:extLst>
        </p:spPr>
      </p:pic>
      <p:pic>
        <p:nvPicPr>
          <p:cNvPr id="7179" name="Рисунок 4" descr="Описание: C:\Users\Наталья\Desktop\лепка из глины\Петух\DSC07576.JPG"/>
          <p:cNvPicPr>
            <a:picLocks noChangeAspect="1" noChangeArrowheads="1"/>
          </p:cNvPicPr>
          <p:nvPr/>
        </p:nvPicPr>
        <p:blipFill>
          <a:blip r:embed="rId6" cstate="screen">
            <a:extLst>
              <a:ext uri="{28A0092B-C50C-407E-A947-70E740481C1C}">
                <a14:useLocalDpi xmlns:a14="http://schemas.microsoft.com/office/drawing/2010/main" xmlns="" val="0"/>
              </a:ext>
            </a:extLst>
          </a:blip>
          <a:srcRect/>
          <a:stretch>
            <a:fillRect/>
          </a:stretch>
        </p:blipFill>
        <p:spPr bwMode="auto">
          <a:xfrm>
            <a:off x="5198296" y="4221088"/>
            <a:ext cx="2552700" cy="2095500"/>
          </a:xfrm>
          <a:prstGeom prst="rect">
            <a:avLst/>
          </a:prstGeom>
          <a:noFill/>
          <a:extLst>
            <a:ext uri="{909E8E84-426E-40DD-AFC4-6F175D3DCCD1}">
              <a14:hiddenFill xmlns:a14="http://schemas.microsoft.com/office/drawing/2010/main" xmlns="">
                <a:solidFill>
                  <a:srgbClr val="FFFFFF"/>
                </a:solidFill>
              </a14:hiddenFill>
            </a:ext>
          </a:extLst>
        </p:spPr>
      </p:pic>
      <p:sp>
        <p:nvSpPr>
          <p:cNvPr id="13" name="Rectangle 13"/>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ru-RU"/>
          </a:p>
        </p:txBody>
      </p:sp>
      <p:sp>
        <p:nvSpPr>
          <p:cNvPr id="14" name="Rectangle 14"/>
          <p:cNvSpPr>
            <a:spLocks noChangeArrowheads="1"/>
          </p:cNvSpPr>
          <p:nvPr/>
        </p:nvSpPr>
        <p:spPr bwMode="auto">
          <a:xfrm>
            <a:off x="0" y="2552700"/>
            <a:ext cx="9144000" cy="0"/>
          </a:xfrm>
          <a:prstGeom prst="rect">
            <a:avLst/>
          </a:prstGeom>
          <a:solidFill>
            <a:srgbClr val="FFFFFF"/>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rgbClr val="000000"/>
                </a:solidFill>
                <a:effectLst/>
                <a:latin typeface="Arial" pitchFamily="34" charset="0"/>
                <a:ea typeface="Times New Roman" pitchFamily="18" charset="0"/>
                <a:cs typeface="Arial" pitchFamily="34" charset="0"/>
              </a:rPr>
              <a:t>		</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5" name="Rectangle 15"/>
          <p:cNvSpPr>
            <a:spLocks noChangeArrowheads="1"/>
          </p:cNvSpPr>
          <p:nvPr/>
        </p:nvSpPr>
        <p:spPr bwMode="auto">
          <a:xfrm>
            <a:off x="0" y="4648200"/>
            <a:ext cx="9144000" cy="0"/>
          </a:xfrm>
          <a:prstGeom prst="rect">
            <a:avLst/>
          </a:prstGeom>
          <a:solidFill>
            <a:srgbClr val="FFFFFF"/>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800" b="0" i="0" u="none" strike="noStrike" cap="none" normalizeH="0" baseline="0" smtClean="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xmlns="" val="17965853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up)">
                                      <p:cBhvr>
                                        <p:cTn id="7" dur="2000"/>
                                        <p:tgtEl>
                                          <p:spTgt spid="11"/>
                                        </p:tgtEl>
                                      </p:cBhvr>
                                    </p:animEffect>
                                  </p:childTnLst>
                                </p:cTn>
                              </p:par>
                            </p:childTnLst>
                          </p:cTn>
                        </p:par>
                        <p:par>
                          <p:cTn id="8" fill="hold">
                            <p:stCondLst>
                              <p:cond delay="2000"/>
                            </p:stCondLst>
                            <p:childTnLst>
                              <p:par>
                                <p:cTn id="9" presetID="10" presetClass="entr" presetSubtype="0" fill="hold" nodeType="afterEffect">
                                  <p:stCondLst>
                                    <p:cond delay="0"/>
                                  </p:stCondLst>
                                  <p:childTnLst>
                                    <p:set>
                                      <p:cBhvr>
                                        <p:cTn id="10" dur="1" fill="hold">
                                          <p:stCondLst>
                                            <p:cond delay="0"/>
                                          </p:stCondLst>
                                        </p:cTn>
                                        <p:tgtEl>
                                          <p:spTgt spid="7175"/>
                                        </p:tgtEl>
                                        <p:attrNameLst>
                                          <p:attrName>style.visibility</p:attrName>
                                        </p:attrNameLst>
                                      </p:cBhvr>
                                      <p:to>
                                        <p:strVal val="visible"/>
                                      </p:to>
                                    </p:set>
                                    <p:animEffect transition="in" filter="fade">
                                      <p:cBhvr>
                                        <p:cTn id="11" dur="1000"/>
                                        <p:tgtEl>
                                          <p:spTgt spid="7175"/>
                                        </p:tgtEl>
                                      </p:cBhvr>
                                    </p:animEffect>
                                  </p:childTnLst>
                                </p:cTn>
                              </p:par>
                            </p:childTnLst>
                          </p:cTn>
                        </p:par>
                        <p:par>
                          <p:cTn id="12" fill="hold">
                            <p:stCondLst>
                              <p:cond delay="3000"/>
                            </p:stCondLst>
                            <p:childTnLst>
                              <p:par>
                                <p:cTn id="13" presetID="10" presetClass="entr" presetSubtype="0" fill="hold" nodeType="afterEffect">
                                  <p:stCondLst>
                                    <p:cond delay="0"/>
                                  </p:stCondLst>
                                  <p:childTnLst>
                                    <p:set>
                                      <p:cBhvr>
                                        <p:cTn id="14" dur="1" fill="hold">
                                          <p:stCondLst>
                                            <p:cond delay="0"/>
                                          </p:stCondLst>
                                        </p:cTn>
                                        <p:tgtEl>
                                          <p:spTgt spid="7174"/>
                                        </p:tgtEl>
                                        <p:attrNameLst>
                                          <p:attrName>style.visibility</p:attrName>
                                        </p:attrNameLst>
                                      </p:cBhvr>
                                      <p:to>
                                        <p:strVal val="visible"/>
                                      </p:to>
                                    </p:set>
                                    <p:animEffect transition="in" filter="fade">
                                      <p:cBhvr>
                                        <p:cTn id="15" dur="1000"/>
                                        <p:tgtEl>
                                          <p:spTgt spid="7174"/>
                                        </p:tgtEl>
                                      </p:cBhvr>
                                    </p:animEffect>
                                  </p:childTnLst>
                                </p:cTn>
                              </p:par>
                            </p:childTnLst>
                          </p:cTn>
                        </p:par>
                        <p:par>
                          <p:cTn id="16" fill="hold">
                            <p:stCondLst>
                              <p:cond delay="4000"/>
                            </p:stCondLst>
                            <p:childTnLst>
                              <p:par>
                                <p:cTn id="17" presetID="22" presetClass="entr" presetSubtype="1" fill="hold" grpId="0" nodeType="afterEffect">
                                  <p:stCondLst>
                                    <p:cond delay="1000"/>
                                  </p:stCondLst>
                                  <p:childTnLst>
                                    <p:set>
                                      <p:cBhvr>
                                        <p:cTn id="18" dur="1" fill="hold">
                                          <p:stCondLst>
                                            <p:cond delay="0"/>
                                          </p:stCondLst>
                                        </p:cTn>
                                        <p:tgtEl>
                                          <p:spTgt spid="12"/>
                                        </p:tgtEl>
                                        <p:attrNameLst>
                                          <p:attrName>style.visibility</p:attrName>
                                        </p:attrNameLst>
                                      </p:cBhvr>
                                      <p:to>
                                        <p:strVal val="visible"/>
                                      </p:to>
                                    </p:set>
                                    <p:animEffect transition="in" filter="wipe(up)">
                                      <p:cBhvr>
                                        <p:cTn id="19" dur="2000"/>
                                        <p:tgtEl>
                                          <p:spTgt spid="12"/>
                                        </p:tgtEl>
                                      </p:cBhvr>
                                    </p:animEffect>
                                  </p:childTnLst>
                                </p:cTn>
                              </p:par>
                            </p:childTnLst>
                          </p:cTn>
                        </p:par>
                        <p:par>
                          <p:cTn id="20" fill="hold">
                            <p:stCondLst>
                              <p:cond delay="7000"/>
                            </p:stCondLst>
                            <p:childTnLst>
                              <p:par>
                                <p:cTn id="21" presetID="10" presetClass="entr" presetSubtype="0" fill="hold" nodeType="afterEffect">
                                  <p:stCondLst>
                                    <p:cond delay="0"/>
                                  </p:stCondLst>
                                  <p:childTnLst>
                                    <p:set>
                                      <p:cBhvr>
                                        <p:cTn id="22" dur="1" fill="hold">
                                          <p:stCondLst>
                                            <p:cond delay="0"/>
                                          </p:stCondLst>
                                        </p:cTn>
                                        <p:tgtEl>
                                          <p:spTgt spid="7180"/>
                                        </p:tgtEl>
                                        <p:attrNameLst>
                                          <p:attrName>style.visibility</p:attrName>
                                        </p:attrNameLst>
                                      </p:cBhvr>
                                      <p:to>
                                        <p:strVal val="visible"/>
                                      </p:to>
                                    </p:set>
                                    <p:animEffect transition="in" filter="fade">
                                      <p:cBhvr>
                                        <p:cTn id="23" dur="1000"/>
                                        <p:tgtEl>
                                          <p:spTgt spid="7180"/>
                                        </p:tgtEl>
                                      </p:cBhvr>
                                    </p:animEffect>
                                  </p:childTnLst>
                                </p:cTn>
                              </p:par>
                            </p:childTnLst>
                          </p:cTn>
                        </p:par>
                        <p:par>
                          <p:cTn id="24" fill="hold">
                            <p:stCondLst>
                              <p:cond delay="8000"/>
                            </p:stCondLst>
                            <p:childTnLst>
                              <p:par>
                                <p:cTn id="25" presetID="10" presetClass="entr" presetSubtype="0" fill="hold" nodeType="afterEffect">
                                  <p:stCondLst>
                                    <p:cond delay="0"/>
                                  </p:stCondLst>
                                  <p:childTnLst>
                                    <p:set>
                                      <p:cBhvr>
                                        <p:cTn id="26" dur="1" fill="hold">
                                          <p:stCondLst>
                                            <p:cond delay="0"/>
                                          </p:stCondLst>
                                        </p:cTn>
                                        <p:tgtEl>
                                          <p:spTgt spid="7179"/>
                                        </p:tgtEl>
                                        <p:attrNameLst>
                                          <p:attrName>style.visibility</p:attrName>
                                        </p:attrNameLst>
                                      </p:cBhvr>
                                      <p:to>
                                        <p:strVal val="visible"/>
                                      </p:to>
                                    </p:set>
                                    <p:animEffect transition="in" filter="fade">
                                      <p:cBhvr>
                                        <p:cTn id="27" dur="1000"/>
                                        <p:tgtEl>
                                          <p:spTgt spid="717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Группа 1"/>
          <p:cNvGrpSpPr/>
          <p:nvPr/>
        </p:nvGrpSpPr>
        <p:grpSpPr>
          <a:xfrm>
            <a:off x="-14748" y="0"/>
            <a:ext cx="9210008" cy="6858001"/>
            <a:chOff x="-33004" y="-1"/>
            <a:chExt cx="9210008" cy="6858001"/>
          </a:xfrm>
        </p:grpSpPr>
        <p:sp>
          <p:nvSpPr>
            <p:cNvPr id="3" name="Прямоугольник 2"/>
            <p:cNvSpPr/>
            <p:nvPr/>
          </p:nvSpPr>
          <p:spPr>
            <a:xfrm>
              <a:off x="0" y="-1"/>
              <a:ext cx="9144000" cy="6840203"/>
            </a:xfrm>
            <a:prstGeom prst="rect">
              <a:avLst/>
            </a:prstGeom>
            <a:solidFill>
              <a:srgbClr val="FFFF9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4" name="Picture 2" descr="https://ds05.infourok.ru/uploads/ex/0f9a/0007c441-ba538e70/22/hello_html_m3d6542a.png"/>
            <p:cNvPicPr>
              <a:picLocks noChangeAspect="1" noChangeArrowheads="1"/>
            </p:cNvPicPr>
            <p:nvPr/>
          </p:nvPicPr>
          <p:blipFill rotWithShape="1">
            <a:blip r:embed="rId2" cstate="screen">
              <a:extLst>
                <a:ext uri="{28A0092B-C50C-407E-A947-70E740481C1C}">
                  <a14:useLocalDpi xmlns:a14="http://schemas.microsoft.com/office/drawing/2010/main" xmlns="" val="0"/>
                </a:ext>
              </a:extLst>
            </a:blip>
            <a:srcRect l="474" t="2505" r="1184" b="2824"/>
            <a:stretch/>
          </p:blipFill>
          <p:spPr bwMode="auto">
            <a:xfrm>
              <a:off x="-33004" y="17797"/>
              <a:ext cx="9210008" cy="6840203"/>
            </a:xfrm>
            <a:prstGeom prst="rect">
              <a:avLst/>
            </a:prstGeom>
            <a:noFill/>
            <a:extLst>
              <a:ext uri="{909E8E84-426E-40DD-AFC4-6F175D3DCCD1}">
                <a14:hiddenFill xmlns:a14="http://schemas.microsoft.com/office/drawing/2010/main" xmlns="">
                  <a:solidFill>
                    <a:srgbClr val="FFFFFF"/>
                  </a:solidFill>
                </a14:hiddenFill>
              </a:ext>
            </a:extLst>
          </p:spPr>
        </p:pic>
      </p:grpSp>
      <p:pic>
        <p:nvPicPr>
          <p:cNvPr id="6146" name="Рисунок 5" descr="Описание: C:\Users\Наталья\Desktop\лепка из глины\Петух\DSC07577.JPG"/>
          <p:cNvPicPr>
            <a:picLocks noChangeAspect="1" noChangeArrowheads="1"/>
          </p:cNvPicPr>
          <p:nvPr/>
        </p:nvPicPr>
        <p:blipFill>
          <a:blip r:embed="rId3" cstate="screen">
            <a:extLst>
              <a:ext uri="{28A0092B-C50C-407E-A947-70E740481C1C}">
                <a14:useLocalDpi xmlns:a14="http://schemas.microsoft.com/office/drawing/2010/main" xmlns="" val="0"/>
              </a:ext>
            </a:extLst>
          </a:blip>
          <a:srcRect/>
          <a:stretch>
            <a:fillRect/>
          </a:stretch>
        </p:blipFill>
        <p:spPr bwMode="auto">
          <a:xfrm>
            <a:off x="1259632" y="1151930"/>
            <a:ext cx="3000375" cy="2066925"/>
          </a:xfrm>
          <a:prstGeom prst="rect">
            <a:avLst/>
          </a:prstGeom>
          <a:noFill/>
          <a:extLst>
            <a:ext uri="{909E8E84-426E-40DD-AFC4-6F175D3DCCD1}">
              <a14:hiddenFill xmlns:a14="http://schemas.microsoft.com/office/drawing/2010/main" xmlns="">
                <a:solidFill>
                  <a:srgbClr val="FFFFFF"/>
                </a:solidFill>
              </a14:hiddenFill>
            </a:ext>
          </a:extLst>
        </p:spPr>
      </p:pic>
      <p:pic>
        <p:nvPicPr>
          <p:cNvPr id="6145" name="Рисунок 6" descr="Описание: C:\Users\Наталья\Desktop\лепка из глины\Петух\DSC07578.JPG"/>
          <p:cNvPicPr>
            <a:picLocks noChangeAspect="1" noChangeArrowheads="1"/>
          </p:cNvPicPr>
          <p:nvPr/>
        </p:nvPicPr>
        <p:blipFill>
          <a:blip r:embed="rId4" cstate="screen">
            <a:extLst>
              <a:ext uri="{28A0092B-C50C-407E-A947-70E740481C1C}">
                <a14:useLocalDpi xmlns:a14="http://schemas.microsoft.com/office/drawing/2010/main" xmlns="" val="0"/>
              </a:ext>
            </a:extLst>
          </a:blip>
          <a:srcRect/>
          <a:stretch>
            <a:fillRect/>
          </a:stretch>
        </p:blipFill>
        <p:spPr bwMode="auto">
          <a:xfrm>
            <a:off x="5148064" y="1158427"/>
            <a:ext cx="2819400" cy="2085975"/>
          </a:xfrm>
          <a:prstGeom prst="rect">
            <a:avLst/>
          </a:prstGeom>
          <a:noFill/>
          <a:extLst>
            <a:ext uri="{909E8E84-426E-40DD-AFC4-6F175D3DCCD1}">
              <a14:hiddenFill xmlns:a14="http://schemas.microsoft.com/office/drawing/2010/main" xmlns="">
                <a:solidFill>
                  <a:srgbClr val="FFFFFF"/>
                </a:solidFill>
              </a14:hiddenFill>
            </a:ext>
          </a:extLst>
        </p:spPr>
      </p:pic>
      <p:sp>
        <p:nvSpPr>
          <p:cNvPr id="5" name="Rectangle 3"/>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ru-RU"/>
          </a:p>
        </p:txBody>
      </p:sp>
      <p:sp>
        <p:nvSpPr>
          <p:cNvPr id="6" name="Rectangle 4"/>
          <p:cNvSpPr>
            <a:spLocks noChangeArrowheads="1"/>
          </p:cNvSpPr>
          <p:nvPr/>
        </p:nvSpPr>
        <p:spPr bwMode="auto">
          <a:xfrm>
            <a:off x="0" y="2524125"/>
            <a:ext cx="9144000" cy="0"/>
          </a:xfrm>
          <a:prstGeom prst="rect">
            <a:avLst/>
          </a:prstGeom>
          <a:solidFill>
            <a:srgbClr val="FFFFFF"/>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ru-RU" sz="1400" b="0" i="0" u="none" strike="noStrike" cap="none" normalizeH="0" baseline="0" smtClean="0">
                <a:ln>
                  <a:noFill/>
                </a:ln>
                <a:solidFill>
                  <a:srgbClr val="000000"/>
                </a:solidFill>
                <a:effectLst/>
                <a:latin typeface="Arial" pitchFamily="34" charset="0"/>
                <a:ea typeface="Times New Roman" pitchFamily="18" charset="0"/>
                <a:cs typeface="Arial" pitchFamily="34" charset="0"/>
              </a:rPr>
              <a:t>		</a:t>
            </a:r>
            <a:endParaRPr kumimoji="0" lang="ru-RU" sz="1800" b="0" i="0" u="none" strike="noStrike" cap="none" normalizeH="0" baseline="0" smtClean="0">
              <a:ln>
                <a:noFill/>
              </a:ln>
              <a:solidFill>
                <a:schemeClr val="tx1"/>
              </a:solidFill>
              <a:effectLst/>
              <a:latin typeface="Arial" pitchFamily="34" charset="0"/>
              <a:cs typeface="Arial" pitchFamily="34" charset="0"/>
            </a:endParaRPr>
          </a:p>
        </p:txBody>
      </p:sp>
      <p:sp>
        <p:nvSpPr>
          <p:cNvPr id="9" name="Прямоугольник 8"/>
          <p:cNvSpPr/>
          <p:nvPr/>
        </p:nvSpPr>
        <p:spPr>
          <a:xfrm>
            <a:off x="839794" y="228600"/>
            <a:ext cx="7500924" cy="923330"/>
          </a:xfrm>
          <a:prstGeom prst="rect">
            <a:avLst/>
          </a:prstGeom>
        </p:spPr>
        <p:txBody>
          <a:bodyPr wrap="square">
            <a:spAutoFit/>
          </a:bodyPr>
          <a:lstStyle/>
          <a:p>
            <a:pPr algn="just" fontAlgn="base"/>
            <a:r>
              <a:rPr lang="ru-RU" b="1" dirty="0">
                <a:solidFill>
                  <a:srgbClr val="0070C0"/>
                </a:solidFill>
                <a:latin typeface="Arial" pitchFamily="34" charset="0"/>
                <a:cs typeface="Arial" pitchFamily="34" charset="0"/>
              </a:rPr>
              <a:t>Соединяем </a:t>
            </a:r>
            <a:r>
              <a:rPr lang="ru-RU" b="1" i="1" dirty="0">
                <a:solidFill>
                  <a:srgbClr val="0070C0"/>
                </a:solidFill>
                <a:latin typeface="Arial" pitchFamily="34" charset="0"/>
                <a:cs typeface="Arial" pitchFamily="34" charset="0"/>
              </a:rPr>
              <a:t>шею</a:t>
            </a:r>
            <a:r>
              <a:rPr lang="ru-RU" b="1" dirty="0">
                <a:solidFill>
                  <a:srgbClr val="0070C0"/>
                </a:solidFill>
                <a:latin typeface="Arial" pitchFamily="34" charset="0"/>
                <a:cs typeface="Arial" pitchFamily="34" charset="0"/>
              </a:rPr>
              <a:t> и </a:t>
            </a:r>
            <a:r>
              <a:rPr lang="ru-RU" b="1" i="1" dirty="0">
                <a:solidFill>
                  <a:srgbClr val="0070C0"/>
                </a:solidFill>
                <a:latin typeface="Arial" pitchFamily="34" charset="0"/>
                <a:cs typeface="Arial" pitchFamily="34" charset="0"/>
              </a:rPr>
              <a:t>голову</a:t>
            </a:r>
            <a:r>
              <a:rPr lang="ru-RU" b="1" dirty="0">
                <a:solidFill>
                  <a:srgbClr val="0070C0"/>
                </a:solidFill>
                <a:latin typeface="Arial" pitchFamily="34" charset="0"/>
                <a:cs typeface="Arial" pitchFamily="34" charset="0"/>
              </a:rPr>
              <a:t>. </a:t>
            </a:r>
            <a:r>
              <a:rPr lang="ru-RU" b="1" dirty="0">
                <a:solidFill>
                  <a:srgbClr val="FF6600"/>
                </a:solidFill>
                <a:latin typeface="Arial" pitchFamily="34" charset="0"/>
                <a:cs typeface="Arial" pitchFamily="34" charset="0"/>
              </a:rPr>
              <a:t>Большими пальцами хорошо примазываем детали (далее другие детали примазываем друг к другу точно также). И приглаживаем.</a:t>
            </a:r>
          </a:p>
        </p:txBody>
      </p:sp>
      <p:sp>
        <p:nvSpPr>
          <p:cNvPr id="7" name="Прямоугольник 6"/>
          <p:cNvSpPr/>
          <p:nvPr/>
        </p:nvSpPr>
        <p:spPr>
          <a:xfrm>
            <a:off x="839794" y="3265280"/>
            <a:ext cx="7500924" cy="1200329"/>
          </a:xfrm>
          <a:prstGeom prst="rect">
            <a:avLst/>
          </a:prstGeom>
        </p:spPr>
        <p:txBody>
          <a:bodyPr wrap="square">
            <a:spAutoFit/>
          </a:bodyPr>
          <a:lstStyle/>
          <a:p>
            <a:pPr algn="just" fontAlgn="base"/>
            <a:r>
              <a:rPr lang="ru-RU" b="1" dirty="0">
                <a:solidFill>
                  <a:srgbClr val="0070C0"/>
                </a:solidFill>
                <a:latin typeface="Arial" pitchFamily="34" charset="0"/>
                <a:cs typeface="Arial" pitchFamily="34" charset="0"/>
              </a:rPr>
              <a:t>Теперь соединяем </a:t>
            </a:r>
            <a:r>
              <a:rPr lang="ru-RU" b="1" i="1" dirty="0">
                <a:solidFill>
                  <a:srgbClr val="0070C0"/>
                </a:solidFill>
                <a:latin typeface="Arial" pitchFamily="34" charset="0"/>
                <a:cs typeface="Arial" pitchFamily="34" charset="0"/>
              </a:rPr>
              <a:t>туловище</a:t>
            </a:r>
            <a:r>
              <a:rPr lang="ru-RU" b="1" dirty="0">
                <a:solidFill>
                  <a:srgbClr val="0070C0"/>
                </a:solidFill>
                <a:latin typeface="Arial" pitchFamily="34" charset="0"/>
                <a:cs typeface="Arial" pitchFamily="34" charset="0"/>
              </a:rPr>
              <a:t> и </a:t>
            </a:r>
            <a:r>
              <a:rPr lang="ru-RU" b="1" i="1" dirty="0">
                <a:solidFill>
                  <a:srgbClr val="0070C0"/>
                </a:solidFill>
                <a:latin typeface="Arial" pitchFamily="34" charset="0"/>
                <a:cs typeface="Arial" pitchFamily="34" charset="0"/>
              </a:rPr>
              <a:t>шею</a:t>
            </a:r>
            <a:r>
              <a:rPr lang="ru-RU" b="1" dirty="0">
                <a:solidFill>
                  <a:srgbClr val="0070C0"/>
                </a:solidFill>
                <a:latin typeface="Arial" pitchFamily="34" charset="0"/>
                <a:cs typeface="Arial" pitchFamily="34" charset="0"/>
              </a:rPr>
              <a:t>. </a:t>
            </a:r>
            <a:r>
              <a:rPr lang="ru-RU" b="1" dirty="0">
                <a:solidFill>
                  <a:srgbClr val="FF6600"/>
                </a:solidFill>
                <a:latin typeface="Arial" pitchFamily="34" charset="0"/>
                <a:cs typeface="Arial" pitchFamily="34" charset="0"/>
              </a:rPr>
              <a:t>Соединяем так, чтобы получилась круглая грудка, т.е. приставим шею не по середине капли, а ближе к округлой части. Примазываем и приглаживаем.</a:t>
            </a:r>
          </a:p>
        </p:txBody>
      </p:sp>
      <p:pic>
        <p:nvPicPr>
          <p:cNvPr id="6150" name="Рисунок 7" descr="Описание: C:\Users\Наталья\Desktop\лепка из глины\Петух\DSC07579.JPG"/>
          <p:cNvPicPr>
            <a:picLocks noChangeAspect="1" noChangeArrowheads="1"/>
          </p:cNvPicPr>
          <p:nvPr/>
        </p:nvPicPr>
        <p:blipFill>
          <a:blip r:embed="rId5" cstate="screen">
            <a:extLst>
              <a:ext uri="{28A0092B-C50C-407E-A947-70E740481C1C}">
                <a14:useLocalDpi xmlns:a14="http://schemas.microsoft.com/office/drawing/2010/main" xmlns="" val="0"/>
              </a:ext>
            </a:extLst>
          </a:blip>
          <a:srcRect/>
          <a:stretch>
            <a:fillRect/>
          </a:stretch>
        </p:blipFill>
        <p:spPr bwMode="auto">
          <a:xfrm>
            <a:off x="2915816" y="4188610"/>
            <a:ext cx="2009775" cy="2381250"/>
          </a:xfrm>
          <a:prstGeom prst="rect">
            <a:avLst/>
          </a:prstGeom>
          <a:noFill/>
          <a:extLst>
            <a:ext uri="{909E8E84-426E-40DD-AFC4-6F175D3DCCD1}">
              <a14:hiddenFill xmlns:a14="http://schemas.microsoft.com/office/drawing/2010/main" xmlns="">
                <a:solidFill>
                  <a:srgbClr val="FFFFFF"/>
                </a:solidFill>
              </a14:hiddenFill>
            </a:ext>
          </a:extLst>
        </p:spPr>
      </p:pic>
      <p:pic>
        <p:nvPicPr>
          <p:cNvPr id="6149" name="Рисунок 8" descr="Описание: C:\Users\Наталья\Desktop\лепка из глины\Петух\DSC07581.JPG"/>
          <p:cNvPicPr>
            <a:picLocks noChangeAspect="1" noChangeArrowheads="1"/>
          </p:cNvPicPr>
          <p:nvPr/>
        </p:nvPicPr>
        <p:blipFill>
          <a:blip r:embed="rId6" cstate="screen">
            <a:extLst>
              <a:ext uri="{28A0092B-C50C-407E-A947-70E740481C1C}">
                <a14:useLocalDpi xmlns:a14="http://schemas.microsoft.com/office/drawing/2010/main" xmlns="" val="0"/>
              </a:ext>
            </a:extLst>
          </a:blip>
          <a:srcRect/>
          <a:stretch>
            <a:fillRect/>
          </a:stretch>
        </p:blipFill>
        <p:spPr bwMode="auto">
          <a:xfrm>
            <a:off x="5605264" y="4191375"/>
            <a:ext cx="1905000" cy="2381250"/>
          </a:xfrm>
          <a:prstGeom prst="rect">
            <a:avLst/>
          </a:prstGeom>
          <a:noFill/>
          <a:extLst>
            <a:ext uri="{909E8E84-426E-40DD-AFC4-6F175D3DCCD1}">
              <a14:hiddenFill xmlns:a14="http://schemas.microsoft.com/office/drawing/2010/main" xmlns="">
                <a:solidFill>
                  <a:srgbClr val="FFFFFF"/>
                </a:solidFill>
              </a14:hiddenFill>
            </a:ext>
          </a:extLst>
        </p:spPr>
      </p:pic>
      <p:sp>
        <p:nvSpPr>
          <p:cNvPr id="8" name="Rectangle 7"/>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ru-RU"/>
          </a:p>
        </p:txBody>
      </p:sp>
      <p:sp>
        <p:nvSpPr>
          <p:cNvPr id="10" name="Rectangle 8"/>
          <p:cNvSpPr>
            <a:spLocks noChangeArrowheads="1"/>
          </p:cNvSpPr>
          <p:nvPr/>
        </p:nvSpPr>
        <p:spPr bwMode="auto">
          <a:xfrm>
            <a:off x="0" y="2838450"/>
            <a:ext cx="9144000" cy="0"/>
          </a:xfrm>
          <a:prstGeom prst="rect">
            <a:avLst/>
          </a:prstGeom>
          <a:solidFill>
            <a:srgbClr val="FFFFFF"/>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rgbClr val="000000"/>
                </a:solidFill>
                <a:effectLst/>
                <a:latin typeface="Arial" pitchFamily="34" charset="0"/>
                <a:ea typeface="Times New Roman" pitchFamily="18" charset="0"/>
                <a:cs typeface="Arial" pitchFamily="34" charset="0"/>
              </a:rPr>
              <a:t>		</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1" name="Rectangle 9"/>
          <p:cNvSpPr>
            <a:spLocks noChangeArrowheads="1"/>
          </p:cNvSpPr>
          <p:nvPr/>
        </p:nvSpPr>
        <p:spPr bwMode="auto">
          <a:xfrm>
            <a:off x="0" y="5219700"/>
            <a:ext cx="9144000" cy="0"/>
          </a:xfrm>
          <a:prstGeom prst="rect">
            <a:avLst/>
          </a:prstGeom>
          <a:solidFill>
            <a:srgbClr val="FFFFFF"/>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800" b="0" i="0" u="none" strike="noStrike" cap="none" normalizeH="0" baseline="0" smtClean="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xmlns="" val="22156214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up)">
                                      <p:cBhvr>
                                        <p:cTn id="7" dur="3000"/>
                                        <p:tgtEl>
                                          <p:spTgt spid="9"/>
                                        </p:tgtEl>
                                      </p:cBhvr>
                                    </p:animEffect>
                                  </p:childTnLst>
                                </p:cTn>
                              </p:par>
                            </p:childTnLst>
                          </p:cTn>
                        </p:par>
                        <p:par>
                          <p:cTn id="8" fill="hold">
                            <p:stCondLst>
                              <p:cond delay="3000"/>
                            </p:stCondLst>
                            <p:childTnLst>
                              <p:par>
                                <p:cTn id="9" presetID="10" presetClass="entr" presetSubtype="0" fill="hold" nodeType="afterEffect">
                                  <p:stCondLst>
                                    <p:cond delay="0"/>
                                  </p:stCondLst>
                                  <p:childTnLst>
                                    <p:set>
                                      <p:cBhvr>
                                        <p:cTn id="10" dur="1" fill="hold">
                                          <p:stCondLst>
                                            <p:cond delay="0"/>
                                          </p:stCondLst>
                                        </p:cTn>
                                        <p:tgtEl>
                                          <p:spTgt spid="6146"/>
                                        </p:tgtEl>
                                        <p:attrNameLst>
                                          <p:attrName>style.visibility</p:attrName>
                                        </p:attrNameLst>
                                      </p:cBhvr>
                                      <p:to>
                                        <p:strVal val="visible"/>
                                      </p:to>
                                    </p:set>
                                    <p:animEffect transition="in" filter="fade">
                                      <p:cBhvr>
                                        <p:cTn id="11" dur="1000"/>
                                        <p:tgtEl>
                                          <p:spTgt spid="6146"/>
                                        </p:tgtEl>
                                      </p:cBhvr>
                                    </p:animEffect>
                                  </p:childTnLst>
                                </p:cTn>
                              </p:par>
                            </p:childTnLst>
                          </p:cTn>
                        </p:par>
                        <p:par>
                          <p:cTn id="12" fill="hold">
                            <p:stCondLst>
                              <p:cond delay="4000"/>
                            </p:stCondLst>
                            <p:childTnLst>
                              <p:par>
                                <p:cTn id="13" presetID="10" presetClass="entr" presetSubtype="0" fill="hold" nodeType="afterEffect">
                                  <p:stCondLst>
                                    <p:cond delay="0"/>
                                  </p:stCondLst>
                                  <p:childTnLst>
                                    <p:set>
                                      <p:cBhvr>
                                        <p:cTn id="14" dur="1" fill="hold">
                                          <p:stCondLst>
                                            <p:cond delay="0"/>
                                          </p:stCondLst>
                                        </p:cTn>
                                        <p:tgtEl>
                                          <p:spTgt spid="6145"/>
                                        </p:tgtEl>
                                        <p:attrNameLst>
                                          <p:attrName>style.visibility</p:attrName>
                                        </p:attrNameLst>
                                      </p:cBhvr>
                                      <p:to>
                                        <p:strVal val="visible"/>
                                      </p:to>
                                    </p:set>
                                    <p:animEffect transition="in" filter="fade">
                                      <p:cBhvr>
                                        <p:cTn id="15" dur="1000"/>
                                        <p:tgtEl>
                                          <p:spTgt spid="6145"/>
                                        </p:tgtEl>
                                      </p:cBhvr>
                                    </p:animEffect>
                                  </p:childTnLst>
                                </p:cTn>
                              </p:par>
                            </p:childTnLst>
                          </p:cTn>
                        </p:par>
                        <p:par>
                          <p:cTn id="16" fill="hold">
                            <p:stCondLst>
                              <p:cond delay="5000"/>
                            </p:stCondLst>
                            <p:childTnLst>
                              <p:par>
                                <p:cTn id="17" presetID="22" presetClass="entr" presetSubtype="1" fill="hold" grpId="0" nodeType="afterEffect">
                                  <p:stCondLst>
                                    <p:cond delay="1000"/>
                                  </p:stCondLst>
                                  <p:childTnLst>
                                    <p:set>
                                      <p:cBhvr>
                                        <p:cTn id="18" dur="1" fill="hold">
                                          <p:stCondLst>
                                            <p:cond delay="0"/>
                                          </p:stCondLst>
                                        </p:cTn>
                                        <p:tgtEl>
                                          <p:spTgt spid="7"/>
                                        </p:tgtEl>
                                        <p:attrNameLst>
                                          <p:attrName>style.visibility</p:attrName>
                                        </p:attrNameLst>
                                      </p:cBhvr>
                                      <p:to>
                                        <p:strVal val="visible"/>
                                      </p:to>
                                    </p:set>
                                    <p:animEffect transition="in" filter="wipe(up)">
                                      <p:cBhvr>
                                        <p:cTn id="19" dur="3000"/>
                                        <p:tgtEl>
                                          <p:spTgt spid="7"/>
                                        </p:tgtEl>
                                      </p:cBhvr>
                                    </p:animEffect>
                                  </p:childTnLst>
                                </p:cTn>
                              </p:par>
                            </p:childTnLst>
                          </p:cTn>
                        </p:par>
                        <p:par>
                          <p:cTn id="20" fill="hold">
                            <p:stCondLst>
                              <p:cond delay="9000"/>
                            </p:stCondLst>
                            <p:childTnLst>
                              <p:par>
                                <p:cTn id="21" presetID="10" presetClass="entr" presetSubtype="0" fill="hold" nodeType="afterEffect">
                                  <p:stCondLst>
                                    <p:cond delay="0"/>
                                  </p:stCondLst>
                                  <p:childTnLst>
                                    <p:set>
                                      <p:cBhvr>
                                        <p:cTn id="22" dur="1" fill="hold">
                                          <p:stCondLst>
                                            <p:cond delay="0"/>
                                          </p:stCondLst>
                                        </p:cTn>
                                        <p:tgtEl>
                                          <p:spTgt spid="6150"/>
                                        </p:tgtEl>
                                        <p:attrNameLst>
                                          <p:attrName>style.visibility</p:attrName>
                                        </p:attrNameLst>
                                      </p:cBhvr>
                                      <p:to>
                                        <p:strVal val="visible"/>
                                      </p:to>
                                    </p:set>
                                    <p:animEffect transition="in" filter="fade">
                                      <p:cBhvr>
                                        <p:cTn id="23" dur="1000"/>
                                        <p:tgtEl>
                                          <p:spTgt spid="6150"/>
                                        </p:tgtEl>
                                      </p:cBhvr>
                                    </p:animEffect>
                                  </p:childTnLst>
                                </p:cTn>
                              </p:par>
                            </p:childTnLst>
                          </p:cTn>
                        </p:par>
                        <p:par>
                          <p:cTn id="24" fill="hold">
                            <p:stCondLst>
                              <p:cond delay="10000"/>
                            </p:stCondLst>
                            <p:childTnLst>
                              <p:par>
                                <p:cTn id="25" presetID="10" presetClass="entr" presetSubtype="0" fill="hold" nodeType="afterEffect">
                                  <p:stCondLst>
                                    <p:cond delay="0"/>
                                  </p:stCondLst>
                                  <p:childTnLst>
                                    <p:set>
                                      <p:cBhvr>
                                        <p:cTn id="26" dur="1" fill="hold">
                                          <p:stCondLst>
                                            <p:cond delay="0"/>
                                          </p:stCondLst>
                                        </p:cTn>
                                        <p:tgtEl>
                                          <p:spTgt spid="6149"/>
                                        </p:tgtEl>
                                        <p:attrNameLst>
                                          <p:attrName>style.visibility</p:attrName>
                                        </p:attrNameLst>
                                      </p:cBhvr>
                                      <p:to>
                                        <p:strVal val="visible"/>
                                      </p:to>
                                    </p:set>
                                    <p:animEffect transition="in" filter="fade">
                                      <p:cBhvr>
                                        <p:cTn id="27" dur="1000"/>
                                        <p:tgtEl>
                                          <p:spTgt spid="61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7"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Группа 1"/>
          <p:cNvGrpSpPr/>
          <p:nvPr/>
        </p:nvGrpSpPr>
        <p:grpSpPr>
          <a:xfrm>
            <a:off x="-14748" y="0"/>
            <a:ext cx="9210008" cy="6858001"/>
            <a:chOff x="-33004" y="-1"/>
            <a:chExt cx="9210008" cy="6858001"/>
          </a:xfrm>
        </p:grpSpPr>
        <p:sp>
          <p:nvSpPr>
            <p:cNvPr id="3" name="Прямоугольник 2"/>
            <p:cNvSpPr/>
            <p:nvPr/>
          </p:nvSpPr>
          <p:spPr>
            <a:xfrm>
              <a:off x="0" y="-1"/>
              <a:ext cx="9144000" cy="6840203"/>
            </a:xfrm>
            <a:prstGeom prst="rect">
              <a:avLst/>
            </a:prstGeom>
            <a:solidFill>
              <a:srgbClr val="FFFF9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4" name="Picture 2" descr="https://ds05.infourok.ru/uploads/ex/0f9a/0007c441-ba538e70/22/hello_html_m3d6542a.png"/>
            <p:cNvPicPr>
              <a:picLocks noChangeAspect="1" noChangeArrowheads="1"/>
            </p:cNvPicPr>
            <p:nvPr/>
          </p:nvPicPr>
          <p:blipFill rotWithShape="1">
            <a:blip r:embed="rId2" cstate="screen">
              <a:extLst>
                <a:ext uri="{28A0092B-C50C-407E-A947-70E740481C1C}">
                  <a14:useLocalDpi xmlns:a14="http://schemas.microsoft.com/office/drawing/2010/main" xmlns="" val="0"/>
                </a:ext>
              </a:extLst>
            </a:blip>
            <a:srcRect l="474" t="2505" r="1184" b="2824"/>
            <a:stretch/>
          </p:blipFill>
          <p:spPr bwMode="auto">
            <a:xfrm>
              <a:off x="-33004" y="17797"/>
              <a:ext cx="9210008" cy="6840203"/>
            </a:xfrm>
            <a:prstGeom prst="rect">
              <a:avLst/>
            </a:prstGeom>
            <a:noFill/>
            <a:extLst>
              <a:ext uri="{909E8E84-426E-40DD-AFC4-6F175D3DCCD1}">
                <a14:hiddenFill xmlns:a14="http://schemas.microsoft.com/office/drawing/2010/main" xmlns="">
                  <a:solidFill>
                    <a:srgbClr val="FFFFFF"/>
                  </a:solidFill>
                </a14:hiddenFill>
              </a:ext>
            </a:extLst>
          </p:spPr>
        </p:pic>
      </p:grpSp>
      <p:sp>
        <p:nvSpPr>
          <p:cNvPr id="5" name="Прямоугольник 4"/>
          <p:cNvSpPr/>
          <p:nvPr/>
        </p:nvSpPr>
        <p:spPr>
          <a:xfrm>
            <a:off x="881844" y="202789"/>
            <a:ext cx="7578588" cy="1477328"/>
          </a:xfrm>
          <a:prstGeom prst="rect">
            <a:avLst/>
          </a:prstGeom>
        </p:spPr>
        <p:txBody>
          <a:bodyPr wrap="square">
            <a:spAutoFit/>
          </a:bodyPr>
          <a:lstStyle/>
          <a:p>
            <a:pPr algn="just" fontAlgn="base"/>
            <a:r>
              <a:rPr lang="ru-RU" b="1" dirty="0">
                <a:solidFill>
                  <a:srgbClr val="0070C0"/>
                </a:solidFill>
                <a:latin typeface="Arial" pitchFamily="34" charset="0"/>
                <a:cs typeface="Arial" pitchFamily="34" charset="0"/>
              </a:rPr>
              <a:t>Лепим </a:t>
            </a:r>
            <a:r>
              <a:rPr lang="ru-RU" b="1" i="1" dirty="0">
                <a:solidFill>
                  <a:srgbClr val="0070C0"/>
                </a:solidFill>
                <a:latin typeface="Arial" pitchFamily="34" charset="0"/>
                <a:cs typeface="Arial" pitchFamily="34" charset="0"/>
              </a:rPr>
              <a:t>ступку</a:t>
            </a:r>
            <a:r>
              <a:rPr lang="ru-RU" b="1" dirty="0">
                <a:solidFill>
                  <a:srgbClr val="FF6600"/>
                </a:solidFill>
                <a:latin typeface="Arial" pitchFamily="34" charset="0"/>
                <a:cs typeface="Arial" pitchFamily="34" charset="0"/>
              </a:rPr>
              <a:t>, на которой будет стоять наш петушок. Катаем снова шарик около 2 см, из него получается небольшая колбаска и формируем из колбаски трапецию.</a:t>
            </a:r>
          </a:p>
          <a:p>
            <a:pPr algn="just" fontAlgn="base"/>
            <a:r>
              <a:rPr lang="ru-RU" b="1" dirty="0">
                <a:solidFill>
                  <a:srgbClr val="FF6600"/>
                </a:solidFill>
                <a:latin typeface="Arial" pitchFamily="34" charset="0"/>
                <a:cs typeface="Arial" pitchFamily="34" charset="0"/>
              </a:rPr>
              <a:t>Соединяем </a:t>
            </a:r>
            <a:r>
              <a:rPr lang="ru-RU" b="1" i="1" dirty="0">
                <a:solidFill>
                  <a:srgbClr val="FF6600"/>
                </a:solidFill>
                <a:latin typeface="Arial" pitchFamily="34" charset="0"/>
                <a:cs typeface="Arial" pitchFamily="34" charset="0"/>
              </a:rPr>
              <a:t>туловище</a:t>
            </a:r>
            <a:r>
              <a:rPr lang="ru-RU" b="1" dirty="0">
                <a:solidFill>
                  <a:srgbClr val="FF6600"/>
                </a:solidFill>
                <a:latin typeface="Arial" pitchFamily="34" charset="0"/>
                <a:cs typeface="Arial" pitchFamily="34" charset="0"/>
              </a:rPr>
              <a:t> и </a:t>
            </a:r>
            <a:r>
              <a:rPr lang="ru-RU" b="1" i="1" dirty="0">
                <a:solidFill>
                  <a:srgbClr val="FF6600"/>
                </a:solidFill>
                <a:latin typeface="Arial" pitchFamily="34" charset="0"/>
                <a:cs typeface="Arial" pitchFamily="34" charset="0"/>
              </a:rPr>
              <a:t>ступку</a:t>
            </a:r>
            <a:r>
              <a:rPr lang="ru-RU" b="1" dirty="0">
                <a:solidFill>
                  <a:srgbClr val="FF6600"/>
                </a:solidFill>
                <a:latin typeface="Arial" pitchFamily="34" charset="0"/>
                <a:cs typeface="Arial" pitchFamily="34" charset="0"/>
              </a:rPr>
              <a:t>, тщательно приглаживаем и примазываем.</a:t>
            </a:r>
          </a:p>
        </p:txBody>
      </p:sp>
      <p:pic>
        <p:nvPicPr>
          <p:cNvPr id="1026" name="Рисунок 9" descr="Описание: C:\Users\Наталья\Desktop\лепка из глины\Петух\DSC07583.JPG"/>
          <p:cNvPicPr>
            <a:picLocks noChangeAspect="1" noChangeArrowheads="1"/>
          </p:cNvPicPr>
          <p:nvPr/>
        </p:nvPicPr>
        <p:blipFill>
          <a:blip r:embed="rId3" cstate="screen">
            <a:extLst>
              <a:ext uri="{28A0092B-C50C-407E-A947-70E740481C1C}">
                <a14:useLocalDpi xmlns:a14="http://schemas.microsoft.com/office/drawing/2010/main" xmlns="" val="0"/>
              </a:ext>
            </a:extLst>
          </a:blip>
          <a:srcRect/>
          <a:stretch>
            <a:fillRect/>
          </a:stretch>
        </p:blipFill>
        <p:spPr bwMode="auto">
          <a:xfrm>
            <a:off x="2197410" y="1680536"/>
            <a:ext cx="2362200" cy="1895475"/>
          </a:xfrm>
          <a:prstGeom prst="rect">
            <a:avLst/>
          </a:prstGeom>
          <a:noFill/>
          <a:extLst>
            <a:ext uri="{909E8E84-426E-40DD-AFC4-6F175D3DCCD1}">
              <a14:hiddenFill xmlns:a14="http://schemas.microsoft.com/office/drawing/2010/main" xmlns="">
                <a:solidFill>
                  <a:srgbClr val="FFFFFF"/>
                </a:solidFill>
              </a14:hiddenFill>
            </a:ext>
          </a:extLst>
        </p:spPr>
      </p:pic>
      <p:pic>
        <p:nvPicPr>
          <p:cNvPr id="1025" name="Рисунок 10" descr="Описание: C:\Users\Наталья\Desktop\лепка из глины\Петух\DSC07584.JPG"/>
          <p:cNvPicPr>
            <a:picLocks noChangeAspect="1" noChangeArrowheads="1"/>
          </p:cNvPicPr>
          <p:nvPr/>
        </p:nvPicPr>
        <p:blipFill>
          <a:blip r:embed="rId4" cstate="screen">
            <a:extLst>
              <a:ext uri="{28A0092B-C50C-407E-A947-70E740481C1C}">
                <a14:useLocalDpi xmlns:a14="http://schemas.microsoft.com/office/drawing/2010/main" xmlns="" val="0"/>
              </a:ext>
            </a:extLst>
          </a:blip>
          <a:srcRect/>
          <a:stretch>
            <a:fillRect/>
          </a:stretch>
        </p:blipFill>
        <p:spPr bwMode="auto">
          <a:xfrm>
            <a:off x="5796136" y="1412145"/>
            <a:ext cx="1584176" cy="2168629"/>
          </a:xfrm>
          <a:prstGeom prst="rect">
            <a:avLst/>
          </a:prstGeom>
          <a:noFill/>
          <a:extLst>
            <a:ext uri="{909E8E84-426E-40DD-AFC4-6F175D3DCCD1}">
              <a14:hiddenFill xmlns:a14="http://schemas.microsoft.com/office/drawing/2010/main" xmlns="">
                <a:solidFill>
                  <a:srgbClr val="FFFFFF"/>
                </a:solidFill>
              </a14:hiddenFill>
            </a:ext>
          </a:extLst>
        </p:spPr>
      </p:pic>
      <p:sp>
        <p:nvSpPr>
          <p:cNvPr id="6" name="Rectangle 3"/>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ru-RU"/>
          </a:p>
        </p:txBody>
      </p:sp>
      <p:sp>
        <p:nvSpPr>
          <p:cNvPr id="7" name="Rectangle 4"/>
          <p:cNvSpPr>
            <a:spLocks noChangeArrowheads="1"/>
          </p:cNvSpPr>
          <p:nvPr/>
        </p:nvSpPr>
        <p:spPr bwMode="auto">
          <a:xfrm>
            <a:off x="0" y="2352675"/>
            <a:ext cx="9144000" cy="0"/>
          </a:xfrm>
          <a:prstGeom prst="rect">
            <a:avLst/>
          </a:prstGeom>
          <a:solidFill>
            <a:srgbClr val="FFFFFF"/>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1400" b="0" i="0" u="none" strike="noStrike" cap="none" normalizeH="0" baseline="0" smtClean="0">
                <a:ln>
                  <a:noFill/>
                </a:ln>
                <a:solidFill>
                  <a:srgbClr val="000000"/>
                </a:solidFill>
                <a:effectLst/>
                <a:latin typeface="Arial" pitchFamily="34" charset="0"/>
                <a:ea typeface="Times New Roman" pitchFamily="18" charset="0"/>
                <a:cs typeface="Arial" pitchFamily="34" charset="0"/>
              </a:rPr>
              <a:t>		</a:t>
            </a:r>
            <a:endParaRPr kumimoji="0" lang="ru-RU" sz="1800" b="0" i="0" u="none" strike="noStrike" cap="none" normalizeH="0" baseline="0" smtClean="0">
              <a:ln>
                <a:noFill/>
              </a:ln>
              <a:solidFill>
                <a:schemeClr val="tx1"/>
              </a:solidFill>
              <a:effectLst/>
              <a:latin typeface="Arial" pitchFamily="34" charset="0"/>
              <a:cs typeface="Arial" pitchFamily="34" charset="0"/>
            </a:endParaRPr>
          </a:p>
        </p:txBody>
      </p:sp>
      <p:sp>
        <p:nvSpPr>
          <p:cNvPr id="8" name="Прямоугольник 7"/>
          <p:cNvSpPr/>
          <p:nvPr/>
        </p:nvSpPr>
        <p:spPr>
          <a:xfrm>
            <a:off x="815194" y="3602616"/>
            <a:ext cx="7513612" cy="1508105"/>
          </a:xfrm>
          <a:prstGeom prst="rect">
            <a:avLst/>
          </a:prstGeom>
        </p:spPr>
        <p:txBody>
          <a:bodyPr wrap="square">
            <a:spAutoFit/>
          </a:bodyPr>
          <a:lstStyle/>
          <a:p>
            <a:pPr algn="just" fontAlgn="base"/>
            <a:r>
              <a:rPr lang="ru-RU" b="1" dirty="0">
                <a:solidFill>
                  <a:srgbClr val="0070C0"/>
                </a:solidFill>
                <a:latin typeface="Arial" pitchFamily="34" charset="0"/>
                <a:cs typeface="Arial" pitchFamily="34" charset="0"/>
              </a:rPr>
              <a:t>Теперь лепим </a:t>
            </a:r>
            <a:r>
              <a:rPr lang="ru-RU" b="1" i="1" dirty="0" smtClean="0">
                <a:solidFill>
                  <a:srgbClr val="0070C0"/>
                </a:solidFill>
                <a:latin typeface="Arial" pitchFamily="34" charset="0"/>
                <a:cs typeface="Arial" pitchFamily="34" charset="0"/>
              </a:rPr>
              <a:t>хвост</a:t>
            </a:r>
            <a:r>
              <a:rPr lang="ru-RU" b="1" dirty="0" smtClean="0">
                <a:solidFill>
                  <a:srgbClr val="0070C0"/>
                </a:solidFill>
                <a:latin typeface="Arial" pitchFamily="34" charset="0"/>
                <a:cs typeface="Arial" pitchFamily="34" charset="0"/>
              </a:rPr>
              <a:t>.</a:t>
            </a:r>
          </a:p>
          <a:p>
            <a:pPr algn="just" fontAlgn="base"/>
            <a:r>
              <a:rPr lang="ru-RU" b="1" dirty="0" smtClean="0">
                <a:solidFill>
                  <a:srgbClr val="FF6600"/>
                </a:solidFill>
                <a:latin typeface="Arial" pitchFamily="34" charset="0"/>
                <a:cs typeface="Arial" pitchFamily="34" charset="0"/>
              </a:rPr>
              <a:t>Катаем </a:t>
            </a:r>
            <a:r>
              <a:rPr lang="ru-RU" b="1" dirty="0">
                <a:solidFill>
                  <a:srgbClr val="FF6600"/>
                </a:solidFill>
                <a:latin typeface="Arial" pitchFamily="34" charset="0"/>
                <a:cs typeface="Arial" pitchFamily="34" charset="0"/>
              </a:rPr>
              <a:t>шарик около 3 см, а из него колбаску 4 см.</a:t>
            </a:r>
          </a:p>
          <a:p>
            <a:pPr algn="just" fontAlgn="base"/>
            <a:r>
              <a:rPr lang="ru-RU" b="1" dirty="0">
                <a:solidFill>
                  <a:srgbClr val="FF6600"/>
                </a:solidFill>
                <a:latin typeface="Arial" pitchFamily="34" charset="0"/>
                <a:cs typeface="Arial" pitchFamily="34" charset="0"/>
              </a:rPr>
              <a:t>Колбаску приплющиваем слегка и формируем хвостик, у вас может получиться немного другая форма. Толщина хвоста у меня получилась примерно 8 мм</a:t>
            </a:r>
            <a:r>
              <a:rPr lang="ru-RU" sz="2000" b="1" dirty="0">
                <a:solidFill>
                  <a:srgbClr val="FF6600"/>
                </a:solidFill>
                <a:latin typeface="Arial" pitchFamily="34" charset="0"/>
                <a:cs typeface="Arial" pitchFamily="34" charset="0"/>
              </a:rPr>
              <a:t>.</a:t>
            </a:r>
          </a:p>
        </p:txBody>
      </p:sp>
      <p:pic>
        <p:nvPicPr>
          <p:cNvPr id="1030" name="Рисунок 11" descr="Описание: C:\Users\Наталья\Desktop\лепка из глины\Петух\DSC07585.JPG"/>
          <p:cNvPicPr>
            <a:picLocks noChangeAspect="1" noChangeArrowheads="1"/>
          </p:cNvPicPr>
          <p:nvPr/>
        </p:nvPicPr>
        <p:blipFill>
          <a:blip r:embed="rId5" cstate="screen">
            <a:extLst>
              <a:ext uri="{28A0092B-C50C-407E-A947-70E740481C1C}">
                <a14:useLocalDpi xmlns:a14="http://schemas.microsoft.com/office/drawing/2010/main" xmlns="" val="0"/>
              </a:ext>
            </a:extLst>
          </a:blip>
          <a:srcRect/>
          <a:stretch>
            <a:fillRect/>
          </a:stretch>
        </p:blipFill>
        <p:spPr bwMode="auto">
          <a:xfrm>
            <a:off x="2632355" y="5068354"/>
            <a:ext cx="1888445" cy="1581024"/>
          </a:xfrm>
          <a:prstGeom prst="rect">
            <a:avLst/>
          </a:prstGeom>
          <a:noFill/>
          <a:extLst>
            <a:ext uri="{909E8E84-426E-40DD-AFC4-6F175D3DCCD1}">
              <a14:hiddenFill xmlns:a14="http://schemas.microsoft.com/office/drawing/2010/main" xmlns="">
                <a:solidFill>
                  <a:srgbClr val="FFFFFF"/>
                </a:solidFill>
              </a14:hiddenFill>
            </a:ext>
          </a:extLst>
        </p:spPr>
      </p:pic>
      <p:pic>
        <p:nvPicPr>
          <p:cNvPr id="1029" name="Рисунок 12" descr="Описание: C:\Users\Наталья\Desktop\лепка из глины\Петух\DSC07586.JPG"/>
          <p:cNvPicPr>
            <a:picLocks noChangeAspect="1" noChangeArrowheads="1"/>
          </p:cNvPicPr>
          <p:nvPr/>
        </p:nvPicPr>
        <p:blipFill>
          <a:blip r:embed="rId6" cstate="screen">
            <a:extLst>
              <a:ext uri="{28A0092B-C50C-407E-A947-70E740481C1C}">
                <a14:useLocalDpi xmlns:a14="http://schemas.microsoft.com/office/drawing/2010/main" xmlns="" val="0"/>
              </a:ext>
            </a:extLst>
          </a:blip>
          <a:srcRect/>
          <a:stretch>
            <a:fillRect/>
          </a:stretch>
        </p:blipFill>
        <p:spPr bwMode="auto">
          <a:xfrm>
            <a:off x="5652120" y="5075624"/>
            <a:ext cx="2170558" cy="1581024"/>
          </a:xfrm>
          <a:prstGeom prst="rect">
            <a:avLst/>
          </a:prstGeom>
          <a:noFill/>
          <a:extLst>
            <a:ext uri="{909E8E84-426E-40DD-AFC4-6F175D3DCCD1}">
              <a14:hiddenFill xmlns:a14="http://schemas.microsoft.com/office/drawing/2010/main" xmlns="">
                <a:solidFill>
                  <a:srgbClr val="FFFFFF"/>
                </a:solidFill>
              </a14:hiddenFill>
            </a:ext>
          </a:extLst>
        </p:spPr>
      </p:pic>
      <p:sp>
        <p:nvSpPr>
          <p:cNvPr id="9" name="Rectangle 7"/>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ru-RU"/>
          </a:p>
        </p:txBody>
      </p:sp>
      <p:sp>
        <p:nvSpPr>
          <p:cNvPr id="10" name="Rectangle 8"/>
          <p:cNvSpPr>
            <a:spLocks noChangeArrowheads="1"/>
          </p:cNvSpPr>
          <p:nvPr/>
        </p:nvSpPr>
        <p:spPr bwMode="auto">
          <a:xfrm>
            <a:off x="0" y="2171700"/>
            <a:ext cx="9144000" cy="0"/>
          </a:xfrm>
          <a:prstGeom prst="rect">
            <a:avLst/>
          </a:prstGeom>
          <a:solidFill>
            <a:srgbClr val="FFFFFF"/>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rgbClr val="000000"/>
                </a:solidFill>
                <a:effectLst/>
                <a:latin typeface="Arial" pitchFamily="34" charset="0"/>
                <a:ea typeface="Times New Roman" pitchFamily="18" charset="0"/>
                <a:cs typeface="Arial" pitchFamily="34" charset="0"/>
              </a:rPr>
              <a:t>			</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1" name="Rectangle 9"/>
          <p:cNvSpPr>
            <a:spLocks noChangeArrowheads="1"/>
          </p:cNvSpPr>
          <p:nvPr/>
        </p:nvSpPr>
        <p:spPr bwMode="auto">
          <a:xfrm>
            <a:off x="0" y="3857625"/>
            <a:ext cx="9144000" cy="0"/>
          </a:xfrm>
          <a:prstGeom prst="rect">
            <a:avLst/>
          </a:prstGeom>
          <a:solidFill>
            <a:srgbClr val="FFFFFF"/>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800" b="0" i="0" u="none" strike="noStrike" cap="none" normalizeH="0" baseline="0" smtClean="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xmlns="" val="24109354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up)">
                                      <p:cBhvr>
                                        <p:cTn id="7" dur="3000"/>
                                        <p:tgtEl>
                                          <p:spTgt spid="5"/>
                                        </p:tgtEl>
                                      </p:cBhvr>
                                    </p:animEffect>
                                  </p:childTnLst>
                                </p:cTn>
                              </p:par>
                            </p:childTnLst>
                          </p:cTn>
                        </p:par>
                        <p:par>
                          <p:cTn id="8" fill="hold">
                            <p:stCondLst>
                              <p:cond delay="3000"/>
                            </p:stCondLst>
                            <p:childTnLst>
                              <p:par>
                                <p:cTn id="9" presetID="10" presetClass="entr" presetSubtype="0" fill="hold" nodeType="afterEffect">
                                  <p:stCondLst>
                                    <p:cond delay="0"/>
                                  </p:stCondLst>
                                  <p:childTnLst>
                                    <p:set>
                                      <p:cBhvr>
                                        <p:cTn id="10" dur="1" fill="hold">
                                          <p:stCondLst>
                                            <p:cond delay="0"/>
                                          </p:stCondLst>
                                        </p:cTn>
                                        <p:tgtEl>
                                          <p:spTgt spid="1026"/>
                                        </p:tgtEl>
                                        <p:attrNameLst>
                                          <p:attrName>style.visibility</p:attrName>
                                        </p:attrNameLst>
                                      </p:cBhvr>
                                      <p:to>
                                        <p:strVal val="visible"/>
                                      </p:to>
                                    </p:set>
                                    <p:animEffect transition="in" filter="fade">
                                      <p:cBhvr>
                                        <p:cTn id="11" dur="1000"/>
                                        <p:tgtEl>
                                          <p:spTgt spid="1026"/>
                                        </p:tgtEl>
                                      </p:cBhvr>
                                    </p:animEffect>
                                  </p:childTnLst>
                                </p:cTn>
                              </p:par>
                            </p:childTnLst>
                          </p:cTn>
                        </p:par>
                        <p:par>
                          <p:cTn id="12" fill="hold">
                            <p:stCondLst>
                              <p:cond delay="4000"/>
                            </p:stCondLst>
                            <p:childTnLst>
                              <p:par>
                                <p:cTn id="13" presetID="10" presetClass="entr" presetSubtype="0" fill="hold" nodeType="afterEffect">
                                  <p:stCondLst>
                                    <p:cond delay="0"/>
                                  </p:stCondLst>
                                  <p:childTnLst>
                                    <p:set>
                                      <p:cBhvr>
                                        <p:cTn id="14" dur="1" fill="hold">
                                          <p:stCondLst>
                                            <p:cond delay="0"/>
                                          </p:stCondLst>
                                        </p:cTn>
                                        <p:tgtEl>
                                          <p:spTgt spid="1025"/>
                                        </p:tgtEl>
                                        <p:attrNameLst>
                                          <p:attrName>style.visibility</p:attrName>
                                        </p:attrNameLst>
                                      </p:cBhvr>
                                      <p:to>
                                        <p:strVal val="visible"/>
                                      </p:to>
                                    </p:set>
                                    <p:animEffect transition="in" filter="fade">
                                      <p:cBhvr>
                                        <p:cTn id="15" dur="1000"/>
                                        <p:tgtEl>
                                          <p:spTgt spid="1025"/>
                                        </p:tgtEl>
                                      </p:cBhvr>
                                    </p:animEffect>
                                  </p:childTnLst>
                                </p:cTn>
                              </p:par>
                            </p:childTnLst>
                          </p:cTn>
                        </p:par>
                        <p:par>
                          <p:cTn id="16" fill="hold">
                            <p:stCondLst>
                              <p:cond delay="5000"/>
                            </p:stCondLst>
                            <p:childTnLst>
                              <p:par>
                                <p:cTn id="17" presetID="22" presetClass="entr" presetSubtype="1" fill="hold" grpId="0" nodeType="afterEffect">
                                  <p:stCondLst>
                                    <p:cond delay="1000"/>
                                  </p:stCondLst>
                                  <p:childTnLst>
                                    <p:set>
                                      <p:cBhvr>
                                        <p:cTn id="18" dur="1" fill="hold">
                                          <p:stCondLst>
                                            <p:cond delay="0"/>
                                          </p:stCondLst>
                                        </p:cTn>
                                        <p:tgtEl>
                                          <p:spTgt spid="8"/>
                                        </p:tgtEl>
                                        <p:attrNameLst>
                                          <p:attrName>style.visibility</p:attrName>
                                        </p:attrNameLst>
                                      </p:cBhvr>
                                      <p:to>
                                        <p:strVal val="visible"/>
                                      </p:to>
                                    </p:set>
                                    <p:animEffect transition="in" filter="wipe(up)">
                                      <p:cBhvr>
                                        <p:cTn id="19" dur="3000"/>
                                        <p:tgtEl>
                                          <p:spTgt spid="8"/>
                                        </p:tgtEl>
                                      </p:cBhvr>
                                    </p:animEffect>
                                  </p:childTnLst>
                                </p:cTn>
                              </p:par>
                            </p:childTnLst>
                          </p:cTn>
                        </p:par>
                        <p:par>
                          <p:cTn id="20" fill="hold">
                            <p:stCondLst>
                              <p:cond delay="9000"/>
                            </p:stCondLst>
                            <p:childTnLst>
                              <p:par>
                                <p:cTn id="21" presetID="10" presetClass="entr" presetSubtype="0" fill="hold" nodeType="afterEffect">
                                  <p:stCondLst>
                                    <p:cond delay="0"/>
                                  </p:stCondLst>
                                  <p:childTnLst>
                                    <p:set>
                                      <p:cBhvr>
                                        <p:cTn id="22" dur="1" fill="hold">
                                          <p:stCondLst>
                                            <p:cond delay="0"/>
                                          </p:stCondLst>
                                        </p:cTn>
                                        <p:tgtEl>
                                          <p:spTgt spid="1030"/>
                                        </p:tgtEl>
                                        <p:attrNameLst>
                                          <p:attrName>style.visibility</p:attrName>
                                        </p:attrNameLst>
                                      </p:cBhvr>
                                      <p:to>
                                        <p:strVal val="visible"/>
                                      </p:to>
                                    </p:set>
                                    <p:animEffect transition="in" filter="fade">
                                      <p:cBhvr>
                                        <p:cTn id="23" dur="1000"/>
                                        <p:tgtEl>
                                          <p:spTgt spid="1030"/>
                                        </p:tgtEl>
                                      </p:cBhvr>
                                    </p:animEffect>
                                  </p:childTnLst>
                                </p:cTn>
                              </p:par>
                            </p:childTnLst>
                          </p:cTn>
                        </p:par>
                        <p:par>
                          <p:cTn id="24" fill="hold">
                            <p:stCondLst>
                              <p:cond delay="10000"/>
                            </p:stCondLst>
                            <p:childTnLst>
                              <p:par>
                                <p:cTn id="25" presetID="10" presetClass="entr" presetSubtype="0" fill="hold" nodeType="afterEffect">
                                  <p:stCondLst>
                                    <p:cond delay="0"/>
                                  </p:stCondLst>
                                  <p:childTnLst>
                                    <p:set>
                                      <p:cBhvr>
                                        <p:cTn id="26" dur="1" fill="hold">
                                          <p:stCondLst>
                                            <p:cond delay="0"/>
                                          </p:stCondLst>
                                        </p:cTn>
                                        <p:tgtEl>
                                          <p:spTgt spid="1029"/>
                                        </p:tgtEl>
                                        <p:attrNameLst>
                                          <p:attrName>style.visibility</p:attrName>
                                        </p:attrNameLst>
                                      </p:cBhvr>
                                      <p:to>
                                        <p:strVal val="visible"/>
                                      </p:to>
                                    </p:set>
                                    <p:animEffect transition="in" filter="fade">
                                      <p:cBhvr>
                                        <p:cTn id="27" dur="1000"/>
                                        <p:tgtEl>
                                          <p:spTgt spid="10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8"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Группа 1"/>
          <p:cNvGrpSpPr/>
          <p:nvPr/>
        </p:nvGrpSpPr>
        <p:grpSpPr>
          <a:xfrm>
            <a:off x="-14748" y="0"/>
            <a:ext cx="9210008" cy="6858001"/>
            <a:chOff x="-33004" y="-1"/>
            <a:chExt cx="9210008" cy="6858001"/>
          </a:xfrm>
        </p:grpSpPr>
        <p:sp>
          <p:nvSpPr>
            <p:cNvPr id="3" name="Прямоугольник 2"/>
            <p:cNvSpPr/>
            <p:nvPr/>
          </p:nvSpPr>
          <p:spPr>
            <a:xfrm>
              <a:off x="0" y="-1"/>
              <a:ext cx="9144000" cy="6840203"/>
            </a:xfrm>
            <a:prstGeom prst="rect">
              <a:avLst/>
            </a:prstGeom>
            <a:solidFill>
              <a:srgbClr val="FFFF9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4" name="Picture 2" descr="https://ds05.infourok.ru/uploads/ex/0f9a/0007c441-ba538e70/22/hello_html_m3d6542a.png"/>
            <p:cNvPicPr>
              <a:picLocks noChangeAspect="1" noChangeArrowheads="1"/>
            </p:cNvPicPr>
            <p:nvPr/>
          </p:nvPicPr>
          <p:blipFill rotWithShape="1">
            <a:blip r:embed="rId2" cstate="screen">
              <a:extLst>
                <a:ext uri="{28A0092B-C50C-407E-A947-70E740481C1C}">
                  <a14:useLocalDpi xmlns:a14="http://schemas.microsoft.com/office/drawing/2010/main" xmlns="" val="0"/>
                </a:ext>
              </a:extLst>
            </a:blip>
            <a:srcRect l="474" t="2505" r="1184" b="2824"/>
            <a:stretch/>
          </p:blipFill>
          <p:spPr bwMode="auto">
            <a:xfrm>
              <a:off x="-33004" y="17797"/>
              <a:ext cx="9210008" cy="6840203"/>
            </a:xfrm>
            <a:prstGeom prst="rect">
              <a:avLst/>
            </a:prstGeom>
            <a:noFill/>
            <a:extLst>
              <a:ext uri="{909E8E84-426E-40DD-AFC4-6F175D3DCCD1}">
                <a14:hiddenFill xmlns:a14="http://schemas.microsoft.com/office/drawing/2010/main" xmlns="">
                  <a:solidFill>
                    <a:srgbClr val="FFFFFF"/>
                  </a:solidFill>
                </a14:hiddenFill>
              </a:ext>
            </a:extLst>
          </p:spPr>
        </p:pic>
      </p:grpSp>
      <p:sp>
        <p:nvSpPr>
          <p:cNvPr id="5" name="Прямоугольник 4"/>
          <p:cNvSpPr/>
          <p:nvPr/>
        </p:nvSpPr>
        <p:spPr>
          <a:xfrm>
            <a:off x="827584" y="260648"/>
            <a:ext cx="7488832" cy="646331"/>
          </a:xfrm>
          <a:prstGeom prst="rect">
            <a:avLst/>
          </a:prstGeom>
        </p:spPr>
        <p:txBody>
          <a:bodyPr wrap="square">
            <a:spAutoFit/>
          </a:bodyPr>
          <a:lstStyle/>
          <a:p>
            <a:pPr algn="just" fontAlgn="base"/>
            <a:r>
              <a:rPr lang="ru-RU" b="1" dirty="0">
                <a:solidFill>
                  <a:srgbClr val="FF6600"/>
                </a:solidFill>
                <a:latin typeface="Arial" pitchFamily="34" charset="0"/>
                <a:cs typeface="Arial" pitchFamily="34" charset="0"/>
              </a:rPr>
              <a:t>Затем </a:t>
            </a:r>
            <a:r>
              <a:rPr lang="ru-RU" b="1" i="1" dirty="0">
                <a:solidFill>
                  <a:srgbClr val="0070C0"/>
                </a:solidFill>
                <a:latin typeface="Arial" pitchFamily="34" charset="0"/>
                <a:cs typeface="Arial" pitchFamily="34" charset="0"/>
              </a:rPr>
              <a:t>хвост</a:t>
            </a:r>
            <a:r>
              <a:rPr lang="ru-RU" b="1" dirty="0">
                <a:solidFill>
                  <a:srgbClr val="0070C0"/>
                </a:solidFill>
                <a:latin typeface="Arial" pitchFamily="34" charset="0"/>
                <a:cs typeface="Arial" pitchFamily="34" charset="0"/>
              </a:rPr>
              <a:t> соединяем с </a:t>
            </a:r>
            <a:r>
              <a:rPr lang="ru-RU" b="1" i="1" dirty="0">
                <a:solidFill>
                  <a:srgbClr val="0070C0"/>
                </a:solidFill>
                <a:latin typeface="Arial" pitchFamily="34" charset="0"/>
                <a:cs typeface="Arial" pitchFamily="34" charset="0"/>
              </a:rPr>
              <a:t>туловищем</a:t>
            </a:r>
            <a:r>
              <a:rPr lang="ru-RU" b="1" dirty="0">
                <a:solidFill>
                  <a:srgbClr val="FF6600"/>
                </a:solidFill>
                <a:latin typeface="Arial" pitchFamily="34" charset="0"/>
                <a:cs typeface="Arial" pitchFamily="34" charset="0"/>
              </a:rPr>
              <a:t> — примазываем и приглаживаем.</a:t>
            </a:r>
          </a:p>
        </p:txBody>
      </p:sp>
      <p:pic>
        <p:nvPicPr>
          <p:cNvPr id="2050" name="Рисунок 13" descr="Описание: C:\Users\Наталья\Desktop\лепка из глины\Петух\DSC07587.JPG"/>
          <p:cNvPicPr>
            <a:picLocks noChangeAspect="1" noChangeArrowheads="1"/>
          </p:cNvPicPr>
          <p:nvPr/>
        </p:nvPicPr>
        <p:blipFill>
          <a:blip r:embed="rId3" cstate="screen">
            <a:extLst>
              <a:ext uri="{28A0092B-C50C-407E-A947-70E740481C1C}">
                <a14:useLocalDpi xmlns:a14="http://schemas.microsoft.com/office/drawing/2010/main" xmlns="" val="0"/>
              </a:ext>
            </a:extLst>
          </a:blip>
          <a:srcRect/>
          <a:stretch>
            <a:fillRect/>
          </a:stretch>
        </p:blipFill>
        <p:spPr bwMode="auto">
          <a:xfrm>
            <a:off x="1942722" y="906979"/>
            <a:ext cx="2218984" cy="1801941"/>
          </a:xfrm>
          <a:prstGeom prst="rect">
            <a:avLst/>
          </a:prstGeom>
          <a:noFill/>
          <a:extLst>
            <a:ext uri="{909E8E84-426E-40DD-AFC4-6F175D3DCCD1}">
              <a14:hiddenFill xmlns:a14="http://schemas.microsoft.com/office/drawing/2010/main" xmlns="">
                <a:solidFill>
                  <a:srgbClr val="FFFFFF"/>
                </a:solidFill>
              </a14:hiddenFill>
            </a:ext>
          </a:extLst>
        </p:spPr>
      </p:pic>
      <p:pic>
        <p:nvPicPr>
          <p:cNvPr id="2049" name="Рисунок 14" descr="Описание: C:\Users\Наталья\Desktop\лепка из глины\Петух\DSC07588.JPG"/>
          <p:cNvPicPr>
            <a:picLocks noChangeAspect="1" noChangeArrowheads="1"/>
          </p:cNvPicPr>
          <p:nvPr/>
        </p:nvPicPr>
        <p:blipFill>
          <a:blip r:embed="rId4" cstate="screen">
            <a:extLst>
              <a:ext uri="{28A0092B-C50C-407E-A947-70E740481C1C}">
                <a14:useLocalDpi xmlns:a14="http://schemas.microsoft.com/office/drawing/2010/main" xmlns="" val="0"/>
              </a:ext>
            </a:extLst>
          </a:blip>
          <a:srcRect/>
          <a:stretch>
            <a:fillRect/>
          </a:stretch>
        </p:blipFill>
        <p:spPr bwMode="auto">
          <a:xfrm>
            <a:off x="5436096" y="805401"/>
            <a:ext cx="1909961" cy="2005093"/>
          </a:xfrm>
          <a:prstGeom prst="rect">
            <a:avLst/>
          </a:prstGeom>
          <a:noFill/>
          <a:extLst>
            <a:ext uri="{909E8E84-426E-40DD-AFC4-6F175D3DCCD1}">
              <a14:hiddenFill xmlns:a14="http://schemas.microsoft.com/office/drawing/2010/main" xmlns="">
                <a:solidFill>
                  <a:srgbClr val="FFFFFF"/>
                </a:solidFill>
              </a14:hiddenFill>
            </a:ext>
          </a:extLst>
        </p:spPr>
      </p:pic>
      <p:sp>
        <p:nvSpPr>
          <p:cNvPr id="6" name="Rectangle 3"/>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ru-RU"/>
          </a:p>
        </p:txBody>
      </p:sp>
      <p:sp>
        <p:nvSpPr>
          <p:cNvPr id="7" name="Rectangle 4"/>
          <p:cNvSpPr>
            <a:spLocks noChangeArrowheads="1"/>
          </p:cNvSpPr>
          <p:nvPr/>
        </p:nvSpPr>
        <p:spPr bwMode="auto">
          <a:xfrm>
            <a:off x="0" y="2638425"/>
            <a:ext cx="9144000" cy="0"/>
          </a:xfrm>
          <a:prstGeom prst="rect">
            <a:avLst/>
          </a:prstGeom>
          <a:solidFill>
            <a:srgbClr val="FFFFFF"/>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rgbClr val="000000"/>
                </a:solidFill>
                <a:effectLst/>
                <a:latin typeface="Arial" pitchFamily="34" charset="0"/>
                <a:ea typeface="Times New Roman" pitchFamily="18" charset="0"/>
                <a:cs typeface="Arial" pitchFamily="34" charset="0"/>
              </a:rPr>
              <a:t>			</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8" name="Rectangle 5"/>
          <p:cNvSpPr>
            <a:spLocks noChangeArrowheads="1"/>
          </p:cNvSpPr>
          <p:nvPr/>
        </p:nvSpPr>
        <p:spPr bwMode="auto">
          <a:xfrm>
            <a:off x="0" y="5248275"/>
            <a:ext cx="9144000" cy="0"/>
          </a:xfrm>
          <a:prstGeom prst="rect">
            <a:avLst/>
          </a:prstGeom>
          <a:solidFill>
            <a:srgbClr val="FFFFFF"/>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800" b="0" i="0" u="none" strike="noStrike" cap="none" normalizeH="0" baseline="0" smtClean="0">
              <a:ln>
                <a:noFill/>
              </a:ln>
              <a:solidFill>
                <a:schemeClr val="tx1"/>
              </a:solidFill>
              <a:effectLst/>
              <a:latin typeface="Arial" pitchFamily="34" charset="0"/>
              <a:cs typeface="Arial" pitchFamily="34" charset="0"/>
            </a:endParaRPr>
          </a:p>
        </p:txBody>
      </p:sp>
      <p:sp>
        <p:nvSpPr>
          <p:cNvPr id="9" name="Прямоугольник 8"/>
          <p:cNvSpPr/>
          <p:nvPr/>
        </p:nvSpPr>
        <p:spPr>
          <a:xfrm>
            <a:off x="845840" y="2800127"/>
            <a:ext cx="7488832" cy="1477328"/>
          </a:xfrm>
          <a:prstGeom prst="rect">
            <a:avLst/>
          </a:prstGeom>
        </p:spPr>
        <p:txBody>
          <a:bodyPr wrap="square">
            <a:spAutoFit/>
          </a:bodyPr>
          <a:lstStyle/>
          <a:p>
            <a:pPr algn="just" fontAlgn="base"/>
            <a:r>
              <a:rPr lang="ru-RU" b="1" dirty="0">
                <a:solidFill>
                  <a:srgbClr val="FF6600"/>
                </a:solidFill>
                <a:latin typeface="Arial" pitchFamily="34" charset="0"/>
                <a:cs typeface="Arial" pitchFamily="34" charset="0"/>
              </a:rPr>
              <a:t>Слепили самые крупные части нашего петушка, далее лепим остальные маленькие части.</a:t>
            </a:r>
          </a:p>
          <a:p>
            <a:pPr algn="just" fontAlgn="base"/>
            <a:r>
              <a:rPr lang="ru-RU" b="1" i="1" dirty="0">
                <a:solidFill>
                  <a:srgbClr val="0070C0"/>
                </a:solidFill>
                <a:latin typeface="Arial" pitchFamily="34" charset="0"/>
                <a:cs typeface="Arial" pitchFamily="34" charset="0"/>
              </a:rPr>
              <a:t>Клюв</a:t>
            </a:r>
            <a:r>
              <a:rPr lang="ru-RU" b="1" dirty="0">
                <a:solidFill>
                  <a:srgbClr val="0070C0"/>
                </a:solidFill>
                <a:latin typeface="Arial" pitchFamily="34" charset="0"/>
                <a:cs typeface="Arial" pitchFamily="34" charset="0"/>
              </a:rPr>
              <a:t> лепим</a:t>
            </a:r>
            <a:r>
              <a:rPr lang="ru-RU" b="1" dirty="0">
                <a:solidFill>
                  <a:srgbClr val="FF6600"/>
                </a:solidFill>
                <a:latin typeface="Arial" pitchFamily="34" charset="0"/>
                <a:cs typeface="Arial" pitchFamily="34" charset="0"/>
              </a:rPr>
              <a:t> из шарика 1 см и формируем из него тупой конус. Примазываем и приглаживаем </a:t>
            </a:r>
            <a:r>
              <a:rPr lang="ru-RU" b="1" i="1" dirty="0">
                <a:solidFill>
                  <a:srgbClr val="FF6600"/>
                </a:solidFill>
                <a:latin typeface="Arial" pitchFamily="34" charset="0"/>
                <a:cs typeface="Arial" pitchFamily="34" charset="0"/>
              </a:rPr>
              <a:t>клюв</a:t>
            </a:r>
            <a:r>
              <a:rPr lang="ru-RU" b="1" dirty="0">
                <a:solidFill>
                  <a:srgbClr val="FF6600"/>
                </a:solidFill>
                <a:latin typeface="Arial" pitchFamily="34" charset="0"/>
                <a:cs typeface="Arial" pitchFamily="34" charset="0"/>
              </a:rPr>
              <a:t> к </a:t>
            </a:r>
            <a:r>
              <a:rPr lang="ru-RU" b="1" i="1" dirty="0">
                <a:solidFill>
                  <a:srgbClr val="FF6600"/>
                </a:solidFill>
                <a:latin typeface="Arial" pitchFamily="34" charset="0"/>
                <a:cs typeface="Arial" pitchFamily="34" charset="0"/>
              </a:rPr>
              <a:t>голове</a:t>
            </a:r>
            <a:r>
              <a:rPr lang="ru-RU" b="1" dirty="0">
                <a:solidFill>
                  <a:srgbClr val="FF6600"/>
                </a:solidFill>
                <a:latin typeface="Arial" pitchFamily="34" charset="0"/>
                <a:cs typeface="Arial" pitchFamily="34" charset="0"/>
              </a:rPr>
              <a:t>. Клюв как бы сливается с головой.</a:t>
            </a:r>
          </a:p>
        </p:txBody>
      </p:sp>
      <p:pic>
        <p:nvPicPr>
          <p:cNvPr id="2055" name="Рисунок 16" descr="Описание: C:\Users\Наталья\Desktop\лепка из глины\Петух\DSC07590.JPG"/>
          <p:cNvPicPr>
            <a:picLocks noChangeAspect="1" noChangeArrowheads="1"/>
          </p:cNvPicPr>
          <p:nvPr/>
        </p:nvPicPr>
        <p:blipFill>
          <a:blip r:embed="rId5" cstate="screen">
            <a:extLst>
              <a:ext uri="{28A0092B-C50C-407E-A947-70E740481C1C}">
                <a14:useLocalDpi xmlns:a14="http://schemas.microsoft.com/office/drawing/2010/main" xmlns="" val="0"/>
              </a:ext>
            </a:extLst>
          </a:blip>
          <a:srcRect/>
          <a:stretch>
            <a:fillRect/>
          </a:stretch>
        </p:blipFill>
        <p:spPr bwMode="auto">
          <a:xfrm>
            <a:off x="1043608" y="4369653"/>
            <a:ext cx="2552700" cy="2181225"/>
          </a:xfrm>
          <a:prstGeom prst="rect">
            <a:avLst/>
          </a:prstGeom>
          <a:noFill/>
          <a:extLst>
            <a:ext uri="{909E8E84-426E-40DD-AFC4-6F175D3DCCD1}">
              <a14:hiddenFill xmlns:a14="http://schemas.microsoft.com/office/drawing/2010/main" xmlns="">
                <a:solidFill>
                  <a:srgbClr val="FFFFFF"/>
                </a:solidFill>
              </a14:hiddenFill>
            </a:ext>
          </a:extLst>
        </p:spPr>
      </p:pic>
      <p:pic>
        <p:nvPicPr>
          <p:cNvPr id="2054" name="Рисунок 17" descr="Описание: C:\Users\Наталья\Desktop\лепка из глины\Петух\DSC07591.JPG"/>
          <p:cNvPicPr>
            <a:picLocks noChangeAspect="1" noChangeArrowheads="1"/>
          </p:cNvPicPr>
          <p:nvPr/>
        </p:nvPicPr>
        <p:blipFill>
          <a:blip r:embed="rId6" cstate="screen">
            <a:extLst>
              <a:ext uri="{28A0092B-C50C-407E-A947-70E740481C1C}">
                <a14:useLocalDpi xmlns:a14="http://schemas.microsoft.com/office/drawing/2010/main" xmlns="" val="0"/>
              </a:ext>
            </a:extLst>
          </a:blip>
          <a:srcRect/>
          <a:stretch>
            <a:fillRect/>
          </a:stretch>
        </p:blipFill>
        <p:spPr bwMode="auto">
          <a:xfrm>
            <a:off x="5791606" y="4311735"/>
            <a:ext cx="2476500" cy="2190750"/>
          </a:xfrm>
          <a:prstGeom prst="rect">
            <a:avLst/>
          </a:prstGeom>
          <a:noFill/>
          <a:extLst>
            <a:ext uri="{909E8E84-426E-40DD-AFC4-6F175D3DCCD1}">
              <a14:hiddenFill xmlns:a14="http://schemas.microsoft.com/office/drawing/2010/main" xmlns="">
                <a:solidFill>
                  <a:srgbClr val="FFFFFF"/>
                </a:solidFill>
              </a14:hiddenFill>
            </a:ext>
          </a:extLst>
        </p:spPr>
      </p:pic>
      <p:pic>
        <p:nvPicPr>
          <p:cNvPr id="2056" name="Рисунок 15" descr="Описание: C:\Users\Наталья\Desktop\лепка из глины\Петух\DSC07589.JPG"/>
          <p:cNvPicPr>
            <a:picLocks noChangeAspect="1" noChangeArrowheads="1"/>
          </p:cNvPicPr>
          <p:nvPr/>
        </p:nvPicPr>
        <p:blipFill>
          <a:blip r:embed="rId7" cstate="screen">
            <a:extLst>
              <a:ext uri="{28A0092B-C50C-407E-A947-70E740481C1C}">
                <a14:useLocalDpi xmlns:a14="http://schemas.microsoft.com/office/drawing/2010/main" xmlns="" val="0"/>
              </a:ext>
            </a:extLst>
          </a:blip>
          <a:srcRect/>
          <a:stretch>
            <a:fillRect/>
          </a:stretch>
        </p:blipFill>
        <p:spPr bwMode="auto">
          <a:xfrm>
            <a:off x="3857616" y="4751893"/>
            <a:ext cx="1733568" cy="1416744"/>
          </a:xfrm>
          <a:prstGeom prst="rect">
            <a:avLst/>
          </a:prstGeom>
          <a:noFill/>
          <a:extLst>
            <a:ext uri="{909E8E84-426E-40DD-AFC4-6F175D3DCCD1}">
              <a14:hiddenFill xmlns:a14="http://schemas.microsoft.com/office/drawing/2010/main" xmlns="">
                <a:solidFill>
                  <a:srgbClr val="FFFFFF"/>
                </a:solidFill>
              </a14:hiddenFill>
            </a:ext>
          </a:extLst>
        </p:spPr>
      </p:pic>
      <p:sp>
        <p:nvSpPr>
          <p:cNvPr id="10" name="Rectangle 9"/>
          <p:cNvSpPr>
            <a:spLocks noChangeArrowheads="1"/>
          </p:cNvSpPr>
          <p:nvPr/>
        </p:nvSpPr>
        <p:spPr bwMode="auto">
          <a:xfrm>
            <a:off x="152400" y="152400"/>
            <a:ext cx="91440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ru-RU"/>
          </a:p>
        </p:txBody>
      </p:sp>
      <p:sp>
        <p:nvSpPr>
          <p:cNvPr id="11" name="Rectangle 10"/>
          <p:cNvSpPr>
            <a:spLocks noChangeArrowheads="1"/>
          </p:cNvSpPr>
          <p:nvPr/>
        </p:nvSpPr>
        <p:spPr bwMode="auto">
          <a:xfrm>
            <a:off x="152400" y="609600"/>
            <a:ext cx="9144000" cy="0"/>
          </a:xfrm>
          <a:prstGeom prst="rect">
            <a:avLst/>
          </a:prstGeom>
          <a:solidFill>
            <a:srgbClr val="FFFFFF"/>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ru-RU"/>
          </a:p>
        </p:txBody>
      </p:sp>
      <p:sp>
        <p:nvSpPr>
          <p:cNvPr id="12" name="Rectangle 11"/>
          <p:cNvSpPr>
            <a:spLocks noChangeArrowheads="1"/>
          </p:cNvSpPr>
          <p:nvPr/>
        </p:nvSpPr>
        <p:spPr bwMode="auto">
          <a:xfrm>
            <a:off x="152400" y="2790825"/>
            <a:ext cx="9144000" cy="0"/>
          </a:xfrm>
          <a:prstGeom prst="rect">
            <a:avLst/>
          </a:prstGeom>
          <a:solidFill>
            <a:srgbClr val="FFFFFF"/>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ru-RU" sz="1400" b="0" i="0" u="none" strike="noStrike" cap="none" normalizeH="0" baseline="0" smtClean="0">
                <a:ln>
                  <a:noFill/>
                </a:ln>
                <a:solidFill>
                  <a:srgbClr val="000000"/>
                </a:solidFill>
                <a:effectLst/>
                <a:latin typeface="Arial" pitchFamily="34" charset="0"/>
                <a:ea typeface="Times New Roman" pitchFamily="18" charset="0"/>
                <a:cs typeface="Arial" pitchFamily="34" charset="0"/>
              </a:rPr>
              <a:t>				</a:t>
            </a:r>
            <a:endParaRPr kumimoji="0" lang="ru-RU" sz="1800" b="0" i="0" u="none" strike="noStrike" cap="none" normalizeH="0" baseline="0" smtClean="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xmlns="" val="6163818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up)">
                                      <p:cBhvr>
                                        <p:cTn id="7" dur="1500"/>
                                        <p:tgtEl>
                                          <p:spTgt spid="5"/>
                                        </p:tgtEl>
                                      </p:cBhvr>
                                    </p:animEffect>
                                  </p:childTnLst>
                                </p:cTn>
                              </p:par>
                            </p:childTnLst>
                          </p:cTn>
                        </p:par>
                        <p:par>
                          <p:cTn id="8" fill="hold">
                            <p:stCondLst>
                              <p:cond delay="1500"/>
                            </p:stCondLst>
                            <p:childTnLst>
                              <p:par>
                                <p:cTn id="9" presetID="10" presetClass="entr" presetSubtype="0" fill="hold" nodeType="afterEffect">
                                  <p:stCondLst>
                                    <p:cond delay="0"/>
                                  </p:stCondLst>
                                  <p:childTnLst>
                                    <p:set>
                                      <p:cBhvr>
                                        <p:cTn id="10" dur="1" fill="hold">
                                          <p:stCondLst>
                                            <p:cond delay="0"/>
                                          </p:stCondLst>
                                        </p:cTn>
                                        <p:tgtEl>
                                          <p:spTgt spid="2050"/>
                                        </p:tgtEl>
                                        <p:attrNameLst>
                                          <p:attrName>style.visibility</p:attrName>
                                        </p:attrNameLst>
                                      </p:cBhvr>
                                      <p:to>
                                        <p:strVal val="visible"/>
                                      </p:to>
                                    </p:set>
                                    <p:animEffect transition="in" filter="fade">
                                      <p:cBhvr>
                                        <p:cTn id="11" dur="1000"/>
                                        <p:tgtEl>
                                          <p:spTgt spid="2050"/>
                                        </p:tgtEl>
                                      </p:cBhvr>
                                    </p:animEffect>
                                  </p:childTnLst>
                                </p:cTn>
                              </p:par>
                            </p:childTnLst>
                          </p:cTn>
                        </p:par>
                        <p:par>
                          <p:cTn id="12" fill="hold">
                            <p:stCondLst>
                              <p:cond delay="2500"/>
                            </p:stCondLst>
                            <p:childTnLst>
                              <p:par>
                                <p:cTn id="13" presetID="10" presetClass="entr" presetSubtype="0" fill="hold" nodeType="afterEffect">
                                  <p:stCondLst>
                                    <p:cond delay="0"/>
                                  </p:stCondLst>
                                  <p:childTnLst>
                                    <p:set>
                                      <p:cBhvr>
                                        <p:cTn id="14" dur="1" fill="hold">
                                          <p:stCondLst>
                                            <p:cond delay="0"/>
                                          </p:stCondLst>
                                        </p:cTn>
                                        <p:tgtEl>
                                          <p:spTgt spid="2049"/>
                                        </p:tgtEl>
                                        <p:attrNameLst>
                                          <p:attrName>style.visibility</p:attrName>
                                        </p:attrNameLst>
                                      </p:cBhvr>
                                      <p:to>
                                        <p:strVal val="visible"/>
                                      </p:to>
                                    </p:set>
                                    <p:animEffect transition="in" filter="fade">
                                      <p:cBhvr>
                                        <p:cTn id="15" dur="1000"/>
                                        <p:tgtEl>
                                          <p:spTgt spid="2049"/>
                                        </p:tgtEl>
                                      </p:cBhvr>
                                    </p:animEffect>
                                  </p:childTnLst>
                                </p:cTn>
                              </p:par>
                            </p:childTnLst>
                          </p:cTn>
                        </p:par>
                        <p:par>
                          <p:cTn id="16" fill="hold">
                            <p:stCondLst>
                              <p:cond delay="3500"/>
                            </p:stCondLst>
                            <p:childTnLst>
                              <p:par>
                                <p:cTn id="17" presetID="22" presetClass="entr" presetSubtype="1" fill="hold" grpId="0" nodeType="afterEffect">
                                  <p:stCondLst>
                                    <p:cond delay="1000"/>
                                  </p:stCondLst>
                                  <p:childTnLst>
                                    <p:set>
                                      <p:cBhvr>
                                        <p:cTn id="18" dur="1" fill="hold">
                                          <p:stCondLst>
                                            <p:cond delay="0"/>
                                          </p:stCondLst>
                                        </p:cTn>
                                        <p:tgtEl>
                                          <p:spTgt spid="9"/>
                                        </p:tgtEl>
                                        <p:attrNameLst>
                                          <p:attrName>style.visibility</p:attrName>
                                        </p:attrNameLst>
                                      </p:cBhvr>
                                      <p:to>
                                        <p:strVal val="visible"/>
                                      </p:to>
                                    </p:set>
                                    <p:animEffect transition="in" filter="wipe(up)">
                                      <p:cBhvr>
                                        <p:cTn id="19" dur="3500"/>
                                        <p:tgtEl>
                                          <p:spTgt spid="9"/>
                                        </p:tgtEl>
                                      </p:cBhvr>
                                    </p:animEffect>
                                  </p:childTnLst>
                                </p:cTn>
                              </p:par>
                            </p:childTnLst>
                          </p:cTn>
                        </p:par>
                        <p:par>
                          <p:cTn id="20" fill="hold">
                            <p:stCondLst>
                              <p:cond delay="8000"/>
                            </p:stCondLst>
                            <p:childTnLst>
                              <p:par>
                                <p:cTn id="21" presetID="10" presetClass="entr" presetSubtype="0" fill="hold" nodeType="afterEffect">
                                  <p:stCondLst>
                                    <p:cond delay="0"/>
                                  </p:stCondLst>
                                  <p:childTnLst>
                                    <p:set>
                                      <p:cBhvr>
                                        <p:cTn id="22" dur="1" fill="hold">
                                          <p:stCondLst>
                                            <p:cond delay="0"/>
                                          </p:stCondLst>
                                        </p:cTn>
                                        <p:tgtEl>
                                          <p:spTgt spid="2056"/>
                                        </p:tgtEl>
                                        <p:attrNameLst>
                                          <p:attrName>style.visibility</p:attrName>
                                        </p:attrNameLst>
                                      </p:cBhvr>
                                      <p:to>
                                        <p:strVal val="visible"/>
                                      </p:to>
                                    </p:set>
                                    <p:animEffect transition="in" filter="fade">
                                      <p:cBhvr>
                                        <p:cTn id="23" dur="1000"/>
                                        <p:tgtEl>
                                          <p:spTgt spid="2056"/>
                                        </p:tgtEl>
                                      </p:cBhvr>
                                    </p:animEffect>
                                  </p:childTnLst>
                                </p:cTn>
                              </p:par>
                            </p:childTnLst>
                          </p:cTn>
                        </p:par>
                        <p:par>
                          <p:cTn id="24" fill="hold">
                            <p:stCondLst>
                              <p:cond delay="9000"/>
                            </p:stCondLst>
                            <p:childTnLst>
                              <p:par>
                                <p:cTn id="25" presetID="10" presetClass="entr" presetSubtype="0" fill="hold" nodeType="afterEffect">
                                  <p:stCondLst>
                                    <p:cond delay="0"/>
                                  </p:stCondLst>
                                  <p:childTnLst>
                                    <p:set>
                                      <p:cBhvr>
                                        <p:cTn id="26" dur="1" fill="hold">
                                          <p:stCondLst>
                                            <p:cond delay="0"/>
                                          </p:stCondLst>
                                        </p:cTn>
                                        <p:tgtEl>
                                          <p:spTgt spid="2055"/>
                                        </p:tgtEl>
                                        <p:attrNameLst>
                                          <p:attrName>style.visibility</p:attrName>
                                        </p:attrNameLst>
                                      </p:cBhvr>
                                      <p:to>
                                        <p:strVal val="visible"/>
                                      </p:to>
                                    </p:set>
                                    <p:animEffect transition="in" filter="fade">
                                      <p:cBhvr>
                                        <p:cTn id="27" dur="1000"/>
                                        <p:tgtEl>
                                          <p:spTgt spid="2055"/>
                                        </p:tgtEl>
                                      </p:cBhvr>
                                    </p:animEffect>
                                  </p:childTnLst>
                                </p:cTn>
                              </p:par>
                            </p:childTnLst>
                          </p:cTn>
                        </p:par>
                        <p:par>
                          <p:cTn id="28" fill="hold">
                            <p:stCondLst>
                              <p:cond delay="10000"/>
                            </p:stCondLst>
                            <p:childTnLst>
                              <p:par>
                                <p:cTn id="29" presetID="10" presetClass="entr" presetSubtype="0" fill="hold" nodeType="afterEffect">
                                  <p:stCondLst>
                                    <p:cond delay="0"/>
                                  </p:stCondLst>
                                  <p:childTnLst>
                                    <p:set>
                                      <p:cBhvr>
                                        <p:cTn id="30" dur="1" fill="hold">
                                          <p:stCondLst>
                                            <p:cond delay="0"/>
                                          </p:stCondLst>
                                        </p:cTn>
                                        <p:tgtEl>
                                          <p:spTgt spid="2054"/>
                                        </p:tgtEl>
                                        <p:attrNameLst>
                                          <p:attrName>style.visibility</p:attrName>
                                        </p:attrNameLst>
                                      </p:cBhvr>
                                      <p:to>
                                        <p:strVal val="visible"/>
                                      </p:to>
                                    </p:set>
                                    <p:animEffect transition="in" filter="fade">
                                      <p:cBhvr>
                                        <p:cTn id="31" dur="1000"/>
                                        <p:tgtEl>
                                          <p:spTgt spid="20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9"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Группа 1"/>
          <p:cNvGrpSpPr/>
          <p:nvPr/>
        </p:nvGrpSpPr>
        <p:grpSpPr>
          <a:xfrm>
            <a:off x="-14748" y="0"/>
            <a:ext cx="9210008" cy="6858001"/>
            <a:chOff x="-33004" y="-1"/>
            <a:chExt cx="9210008" cy="6858001"/>
          </a:xfrm>
        </p:grpSpPr>
        <p:sp>
          <p:nvSpPr>
            <p:cNvPr id="3" name="Прямоугольник 2"/>
            <p:cNvSpPr/>
            <p:nvPr/>
          </p:nvSpPr>
          <p:spPr>
            <a:xfrm>
              <a:off x="0" y="-1"/>
              <a:ext cx="9144000" cy="6840203"/>
            </a:xfrm>
            <a:prstGeom prst="rect">
              <a:avLst/>
            </a:prstGeom>
            <a:solidFill>
              <a:srgbClr val="FFFF9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4" name="Picture 2" descr="https://ds05.infourok.ru/uploads/ex/0f9a/0007c441-ba538e70/22/hello_html_m3d6542a.png"/>
            <p:cNvPicPr>
              <a:picLocks noChangeAspect="1" noChangeArrowheads="1"/>
            </p:cNvPicPr>
            <p:nvPr/>
          </p:nvPicPr>
          <p:blipFill rotWithShape="1">
            <a:blip r:embed="rId2" cstate="screen">
              <a:extLst>
                <a:ext uri="{28A0092B-C50C-407E-A947-70E740481C1C}">
                  <a14:useLocalDpi xmlns:a14="http://schemas.microsoft.com/office/drawing/2010/main" xmlns="" val="0"/>
                </a:ext>
              </a:extLst>
            </a:blip>
            <a:srcRect l="474" t="2505" r="1184" b="2824"/>
            <a:stretch/>
          </p:blipFill>
          <p:spPr bwMode="auto">
            <a:xfrm>
              <a:off x="-33004" y="17797"/>
              <a:ext cx="9210008" cy="6840203"/>
            </a:xfrm>
            <a:prstGeom prst="rect">
              <a:avLst/>
            </a:prstGeom>
            <a:noFill/>
            <a:extLst>
              <a:ext uri="{909E8E84-426E-40DD-AFC4-6F175D3DCCD1}">
                <a14:hiddenFill xmlns:a14="http://schemas.microsoft.com/office/drawing/2010/main" xmlns="">
                  <a:solidFill>
                    <a:srgbClr val="FFFFFF"/>
                  </a:solidFill>
                </a14:hiddenFill>
              </a:ext>
            </a:extLst>
          </p:spPr>
        </p:pic>
      </p:grpSp>
      <p:sp>
        <p:nvSpPr>
          <p:cNvPr id="5" name="Прямоугольник 4"/>
          <p:cNvSpPr/>
          <p:nvPr/>
        </p:nvSpPr>
        <p:spPr>
          <a:xfrm>
            <a:off x="899592" y="188640"/>
            <a:ext cx="7416824" cy="923330"/>
          </a:xfrm>
          <a:prstGeom prst="rect">
            <a:avLst/>
          </a:prstGeom>
        </p:spPr>
        <p:txBody>
          <a:bodyPr wrap="square">
            <a:spAutoFit/>
          </a:bodyPr>
          <a:lstStyle/>
          <a:p>
            <a:pPr algn="just" fontAlgn="base"/>
            <a:r>
              <a:rPr lang="ru-RU" b="1" dirty="0">
                <a:solidFill>
                  <a:srgbClr val="0070C0"/>
                </a:solidFill>
                <a:latin typeface="Arial" pitchFamily="34" charset="0"/>
                <a:cs typeface="Arial" pitchFamily="34" charset="0"/>
              </a:rPr>
              <a:t>Далее лепим </a:t>
            </a:r>
            <a:r>
              <a:rPr lang="ru-RU" b="1" i="1" dirty="0">
                <a:solidFill>
                  <a:srgbClr val="0070C0"/>
                </a:solidFill>
                <a:latin typeface="Arial" pitchFamily="34" charset="0"/>
                <a:cs typeface="Arial" pitchFamily="34" charset="0"/>
              </a:rPr>
              <a:t>бородку</a:t>
            </a:r>
            <a:r>
              <a:rPr lang="ru-RU" b="1" dirty="0">
                <a:solidFill>
                  <a:srgbClr val="0070C0"/>
                </a:solidFill>
                <a:latin typeface="Arial" pitchFamily="34" charset="0"/>
                <a:cs typeface="Arial" pitchFamily="34" charset="0"/>
              </a:rPr>
              <a:t>. </a:t>
            </a:r>
            <a:r>
              <a:rPr lang="ru-RU" b="1" dirty="0">
                <a:solidFill>
                  <a:srgbClr val="FF6600"/>
                </a:solidFill>
                <a:latin typeface="Arial" pitchFamily="34" charset="0"/>
                <a:cs typeface="Arial" pitchFamily="34" charset="0"/>
              </a:rPr>
              <a:t>Катаем 2 шарика размером чуть меньше 1 см, формируем капельки. Примазываем и приглаживаем эти капельки под клювом.</a:t>
            </a:r>
          </a:p>
        </p:txBody>
      </p:sp>
      <p:pic>
        <p:nvPicPr>
          <p:cNvPr id="3074" name="Рисунок 19" descr="Описание: C:\Users\Наталья\Desktop\лепка из глины\Петух\DSC07593.JPG"/>
          <p:cNvPicPr>
            <a:picLocks noChangeAspect="1" noChangeArrowheads="1"/>
          </p:cNvPicPr>
          <p:nvPr/>
        </p:nvPicPr>
        <p:blipFill>
          <a:blip r:embed="rId3" cstate="screen">
            <a:extLst>
              <a:ext uri="{28A0092B-C50C-407E-A947-70E740481C1C}">
                <a14:useLocalDpi xmlns:a14="http://schemas.microsoft.com/office/drawing/2010/main" xmlns="" val="0"/>
              </a:ext>
            </a:extLst>
          </a:blip>
          <a:srcRect/>
          <a:stretch>
            <a:fillRect/>
          </a:stretch>
        </p:blipFill>
        <p:spPr bwMode="auto">
          <a:xfrm>
            <a:off x="1412600" y="1081504"/>
            <a:ext cx="1751013" cy="1548973"/>
          </a:xfrm>
          <a:prstGeom prst="rect">
            <a:avLst/>
          </a:prstGeom>
          <a:noFill/>
          <a:extLst>
            <a:ext uri="{909E8E84-426E-40DD-AFC4-6F175D3DCCD1}">
              <a14:hiddenFill xmlns:a14="http://schemas.microsoft.com/office/drawing/2010/main" xmlns="">
                <a:solidFill>
                  <a:srgbClr val="FFFFFF"/>
                </a:solidFill>
              </a14:hiddenFill>
            </a:ext>
          </a:extLst>
        </p:spPr>
      </p:pic>
      <p:pic>
        <p:nvPicPr>
          <p:cNvPr id="3073" name="Рисунок 20" descr="Описание: C:\Users\Наталья\Desktop\лепка из глины\Петух\DSC07594.JPG"/>
          <p:cNvPicPr>
            <a:picLocks noChangeAspect="1" noChangeArrowheads="1"/>
          </p:cNvPicPr>
          <p:nvPr/>
        </p:nvPicPr>
        <p:blipFill>
          <a:blip r:embed="rId4" cstate="screen">
            <a:extLst>
              <a:ext uri="{28A0092B-C50C-407E-A947-70E740481C1C}">
                <a14:useLocalDpi xmlns:a14="http://schemas.microsoft.com/office/drawing/2010/main" xmlns="" val="0"/>
              </a:ext>
            </a:extLst>
          </a:blip>
          <a:srcRect/>
          <a:stretch>
            <a:fillRect/>
          </a:stretch>
        </p:blipFill>
        <p:spPr bwMode="auto">
          <a:xfrm>
            <a:off x="6311538" y="859294"/>
            <a:ext cx="1471617" cy="1848583"/>
          </a:xfrm>
          <a:prstGeom prst="rect">
            <a:avLst/>
          </a:prstGeom>
          <a:noFill/>
          <a:extLst>
            <a:ext uri="{909E8E84-426E-40DD-AFC4-6F175D3DCCD1}">
              <a14:hiddenFill xmlns:a14="http://schemas.microsoft.com/office/drawing/2010/main" xmlns="">
                <a:solidFill>
                  <a:srgbClr val="FFFFFF"/>
                </a:solidFill>
              </a14:hiddenFill>
            </a:ext>
          </a:extLst>
        </p:spPr>
      </p:pic>
      <p:pic>
        <p:nvPicPr>
          <p:cNvPr id="3075" name="Рисунок 18" descr="Описание: C:\Users\Наталья\Desktop\лепка из глины\Петух\DSC07592.JPG"/>
          <p:cNvPicPr>
            <a:picLocks noChangeAspect="1" noChangeArrowheads="1"/>
          </p:cNvPicPr>
          <p:nvPr/>
        </p:nvPicPr>
        <p:blipFill>
          <a:blip r:embed="rId5" cstate="screen">
            <a:extLst>
              <a:ext uri="{28A0092B-C50C-407E-A947-70E740481C1C}">
                <a14:useLocalDpi xmlns:a14="http://schemas.microsoft.com/office/drawing/2010/main" xmlns="" val="0"/>
              </a:ext>
            </a:extLst>
          </a:blip>
          <a:srcRect/>
          <a:stretch>
            <a:fillRect/>
          </a:stretch>
        </p:blipFill>
        <p:spPr bwMode="auto">
          <a:xfrm>
            <a:off x="3805627" y="1415756"/>
            <a:ext cx="1813678" cy="1245187"/>
          </a:xfrm>
          <a:prstGeom prst="rect">
            <a:avLst/>
          </a:prstGeom>
          <a:noFill/>
          <a:extLst>
            <a:ext uri="{909E8E84-426E-40DD-AFC4-6F175D3DCCD1}">
              <a14:hiddenFill xmlns:a14="http://schemas.microsoft.com/office/drawing/2010/main" xmlns="">
                <a:solidFill>
                  <a:srgbClr val="FFFFFF"/>
                </a:solidFill>
              </a14:hiddenFill>
            </a:ext>
          </a:extLst>
        </p:spPr>
      </p:pic>
      <p:sp>
        <p:nvSpPr>
          <p:cNvPr id="6" name="Rectangle 4"/>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ru-RU"/>
          </a:p>
        </p:txBody>
      </p:sp>
      <p:sp>
        <p:nvSpPr>
          <p:cNvPr id="7" name="Rectangle 5"/>
          <p:cNvSpPr>
            <a:spLocks noChangeArrowheads="1"/>
          </p:cNvSpPr>
          <p:nvPr/>
        </p:nvSpPr>
        <p:spPr bwMode="auto">
          <a:xfrm>
            <a:off x="0" y="457200"/>
            <a:ext cx="9144000" cy="0"/>
          </a:xfrm>
          <a:prstGeom prst="rect">
            <a:avLst/>
          </a:prstGeom>
          <a:solidFill>
            <a:srgbClr val="FFFFFF"/>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ru-RU"/>
          </a:p>
        </p:txBody>
      </p:sp>
      <p:sp>
        <p:nvSpPr>
          <p:cNvPr id="8" name="Rectangle 6"/>
          <p:cNvSpPr>
            <a:spLocks noChangeArrowheads="1"/>
          </p:cNvSpPr>
          <p:nvPr/>
        </p:nvSpPr>
        <p:spPr bwMode="auto">
          <a:xfrm>
            <a:off x="0" y="2867025"/>
            <a:ext cx="9144000" cy="0"/>
          </a:xfrm>
          <a:prstGeom prst="rect">
            <a:avLst/>
          </a:prstGeom>
          <a:solidFill>
            <a:srgbClr val="FFFFFF"/>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ru-RU" sz="14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				</a:t>
            </a: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9" name="Прямоугольник 8"/>
          <p:cNvSpPr/>
          <p:nvPr/>
        </p:nvSpPr>
        <p:spPr>
          <a:xfrm>
            <a:off x="881844" y="2707878"/>
            <a:ext cx="7416824" cy="646331"/>
          </a:xfrm>
          <a:prstGeom prst="rect">
            <a:avLst/>
          </a:prstGeom>
        </p:spPr>
        <p:txBody>
          <a:bodyPr wrap="square">
            <a:spAutoFit/>
          </a:bodyPr>
          <a:lstStyle/>
          <a:p>
            <a:pPr algn="just" fontAlgn="base"/>
            <a:r>
              <a:rPr lang="ru-RU" b="1" dirty="0">
                <a:solidFill>
                  <a:srgbClr val="0070C0"/>
                </a:solidFill>
                <a:latin typeface="Arial" pitchFamily="34" charset="0"/>
                <a:cs typeface="Arial" pitchFamily="34" charset="0"/>
              </a:rPr>
              <a:t>Сделаем </a:t>
            </a:r>
            <a:r>
              <a:rPr lang="ru-RU" b="1" i="1" dirty="0">
                <a:solidFill>
                  <a:srgbClr val="0070C0"/>
                </a:solidFill>
                <a:latin typeface="Arial" pitchFamily="34" charset="0"/>
                <a:cs typeface="Arial" pitchFamily="34" charset="0"/>
              </a:rPr>
              <a:t>гребешок</a:t>
            </a:r>
            <a:r>
              <a:rPr lang="ru-RU" b="1" dirty="0">
                <a:solidFill>
                  <a:srgbClr val="0070C0"/>
                </a:solidFill>
                <a:latin typeface="Arial" pitchFamily="34" charset="0"/>
                <a:cs typeface="Arial" pitchFamily="34" charset="0"/>
              </a:rPr>
              <a:t>.</a:t>
            </a:r>
            <a:r>
              <a:rPr lang="ru-RU" b="1" dirty="0">
                <a:solidFill>
                  <a:srgbClr val="FF6600"/>
                </a:solidFill>
                <a:latin typeface="Arial" pitchFamily="34" charset="0"/>
                <a:cs typeface="Arial" pitchFamily="34" charset="0"/>
              </a:rPr>
              <a:t> Скатаем две нетолстые колбаски около 4 см. Закрутим и согнём их вот </a:t>
            </a:r>
            <a:r>
              <a:rPr lang="ru-RU" b="1" dirty="0" smtClean="0">
                <a:solidFill>
                  <a:srgbClr val="FF6600"/>
                </a:solidFill>
                <a:latin typeface="Arial" pitchFamily="34" charset="0"/>
                <a:cs typeface="Arial" pitchFamily="34" charset="0"/>
              </a:rPr>
              <a:t>так, как показано на фото.</a:t>
            </a:r>
            <a:endParaRPr lang="ru-RU" b="1" dirty="0">
              <a:solidFill>
                <a:srgbClr val="FF6600"/>
              </a:solidFill>
              <a:latin typeface="Arial" pitchFamily="34" charset="0"/>
              <a:cs typeface="Arial" pitchFamily="34" charset="0"/>
            </a:endParaRPr>
          </a:p>
        </p:txBody>
      </p:sp>
      <p:pic>
        <p:nvPicPr>
          <p:cNvPr id="3081" name="Рисунок 21" descr="Описание: C:\Users\Наталья\Desktop\лепка из глины\Петух\DSC07595.JPG"/>
          <p:cNvPicPr>
            <a:picLocks noChangeAspect="1" noChangeArrowheads="1"/>
          </p:cNvPicPr>
          <p:nvPr/>
        </p:nvPicPr>
        <p:blipFill>
          <a:blip r:embed="rId6" cstate="screen">
            <a:extLst>
              <a:ext uri="{28A0092B-C50C-407E-A947-70E740481C1C}">
                <a14:useLocalDpi xmlns:a14="http://schemas.microsoft.com/office/drawing/2010/main" xmlns="" val="0"/>
              </a:ext>
            </a:extLst>
          </a:blip>
          <a:srcRect/>
          <a:stretch>
            <a:fillRect/>
          </a:stretch>
        </p:blipFill>
        <p:spPr bwMode="auto">
          <a:xfrm>
            <a:off x="1435570" y="3354209"/>
            <a:ext cx="1705074" cy="1322628"/>
          </a:xfrm>
          <a:prstGeom prst="rect">
            <a:avLst/>
          </a:prstGeom>
          <a:noFill/>
          <a:extLst>
            <a:ext uri="{909E8E84-426E-40DD-AFC4-6F175D3DCCD1}">
              <a14:hiddenFill xmlns:a14="http://schemas.microsoft.com/office/drawing/2010/main" xmlns="">
                <a:solidFill>
                  <a:srgbClr val="FFFFFF"/>
                </a:solidFill>
              </a14:hiddenFill>
            </a:ext>
          </a:extLst>
        </p:spPr>
      </p:pic>
      <p:pic>
        <p:nvPicPr>
          <p:cNvPr id="3080" name="Рисунок 22" descr="Описание: C:\Users\Наталья\Desktop\лепка из глины\Петух\DSC07596.JPG"/>
          <p:cNvPicPr>
            <a:picLocks noChangeAspect="1" noChangeArrowheads="1"/>
          </p:cNvPicPr>
          <p:nvPr/>
        </p:nvPicPr>
        <p:blipFill>
          <a:blip r:embed="rId7" cstate="screen">
            <a:extLst>
              <a:ext uri="{28A0092B-C50C-407E-A947-70E740481C1C}">
                <a14:useLocalDpi xmlns:a14="http://schemas.microsoft.com/office/drawing/2010/main" xmlns="" val="0"/>
              </a:ext>
            </a:extLst>
          </a:blip>
          <a:srcRect/>
          <a:stretch>
            <a:fillRect/>
          </a:stretch>
        </p:blipFill>
        <p:spPr bwMode="auto">
          <a:xfrm>
            <a:off x="3805627" y="3340521"/>
            <a:ext cx="1896298" cy="1322628"/>
          </a:xfrm>
          <a:prstGeom prst="rect">
            <a:avLst/>
          </a:prstGeom>
          <a:noFill/>
          <a:extLst>
            <a:ext uri="{909E8E84-426E-40DD-AFC4-6F175D3DCCD1}">
              <a14:hiddenFill xmlns:a14="http://schemas.microsoft.com/office/drawing/2010/main" xmlns="">
                <a:solidFill>
                  <a:srgbClr val="FFFFFF"/>
                </a:solidFill>
              </a14:hiddenFill>
            </a:ext>
          </a:extLst>
        </p:spPr>
      </p:pic>
      <p:pic>
        <p:nvPicPr>
          <p:cNvPr id="3079" name="Рисунок 23" descr="Описание: C:\Users\Наталья\Desktop\лепка из глины\Петух\DSC07597.JPG"/>
          <p:cNvPicPr>
            <a:picLocks noChangeAspect="1" noChangeArrowheads="1"/>
          </p:cNvPicPr>
          <p:nvPr/>
        </p:nvPicPr>
        <p:blipFill>
          <a:blip r:embed="rId8" cstate="screen">
            <a:extLst>
              <a:ext uri="{28A0092B-C50C-407E-A947-70E740481C1C}">
                <a14:useLocalDpi xmlns:a14="http://schemas.microsoft.com/office/drawing/2010/main" xmlns="" val="0"/>
              </a:ext>
            </a:extLst>
          </a:blip>
          <a:srcRect/>
          <a:stretch>
            <a:fillRect/>
          </a:stretch>
        </p:blipFill>
        <p:spPr bwMode="auto">
          <a:xfrm>
            <a:off x="6311538" y="3340521"/>
            <a:ext cx="1284798" cy="1300466"/>
          </a:xfrm>
          <a:prstGeom prst="rect">
            <a:avLst/>
          </a:prstGeom>
          <a:noFill/>
          <a:extLst>
            <a:ext uri="{909E8E84-426E-40DD-AFC4-6F175D3DCCD1}">
              <a14:hiddenFill xmlns:a14="http://schemas.microsoft.com/office/drawing/2010/main" xmlns="">
                <a:solidFill>
                  <a:srgbClr val="FFFFFF"/>
                </a:solidFill>
              </a14:hiddenFill>
            </a:ext>
          </a:extLst>
        </p:spPr>
      </p:pic>
      <p:sp>
        <p:nvSpPr>
          <p:cNvPr id="10" name="Rectangle 10"/>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ru-RU"/>
          </a:p>
        </p:txBody>
      </p:sp>
      <p:sp>
        <p:nvSpPr>
          <p:cNvPr id="11" name="Rectangle 11"/>
          <p:cNvSpPr>
            <a:spLocks noChangeArrowheads="1"/>
          </p:cNvSpPr>
          <p:nvPr/>
        </p:nvSpPr>
        <p:spPr bwMode="auto">
          <a:xfrm>
            <a:off x="0" y="2038350"/>
            <a:ext cx="9144000" cy="0"/>
          </a:xfrm>
          <a:prstGeom prst="rect">
            <a:avLst/>
          </a:prstGeom>
          <a:solidFill>
            <a:srgbClr val="FFFFFF"/>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ru-RU" sz="1400" b="0" i="0" u="none" strike="noStrike" cap="none" normalizeH="0" baseline="0" smtClean="0">
                <a:ln>
                  <a:noFill/>
                </a:ln>
                <a:solidFill>
                  <a:srgbClr val="000000"/>
                </a:solidFill>
                <a:effectLst/>
                <a:latin typeface="Arial" pitchFamily="34" charset="0"/>
                <a:ea typeface="Times New Roman" pitchFamily="18" charset="0"/>
                <a:cs typeface="Arial" pitchFamily="34" charset="0"/>
              </a:rPr>
              <a:t>	</a:t>
            </a:r>
            <a:endParaRPr kumimoji="0" lang="ru-RU" sz="1800" b="0" i="0" u="none" strike="noStrike" cap="none" normalizeH="0" baseline="0" smtClean="0">
              <a:ln>
                <a:noFill/>
              </a:ln>
              <a:solidFill>
                <a:schemeClr val="tx1"/>
              </a:solidFill>
              <a:effectLst/>
              <a:latin typeface="Arial" pitchFamily="34" charset="0"/>
              <a:cs typeface="Arial" pitchFamily="34" charset="0"/>
            </a:endParaRPr>
          </a:p>
        </p:txBody>
      </p:sp>
      <p:sp>
        <p:nvSpPr>
          <p:cNvPr id="12" name="Rectangle 12"/>
          <p:cNvSpPr>
            <a:spLocks noChangeArrowheads="1"/>
          </p:cNvSpPr>
          <p:nvPr/>
        </p:nvSpPr>
        <p:spPr bwMode="auto">
          <a:xfrm>
            <a:off x="0" y="3619500"/>
            <a:ext cx="9144000" cy="0"/>
          </a:xfrm>
          <a:prstGeom prst="rect">
            <a:avLst/>
          </a:prstGeom>
          <a:solidFill>
            <a:srgbClr val="FFFFFF"/>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ru-RU" sz="1400" b="0" i="0" u="none" strike="noStrike" cap="none" normalizeH="0" baseline="0" smtClean="0">
                <a:ln>
                  <a:noFill/>
                </a:ln>
                <a:solidFill>
                  <a:srgbClr val="000000"/>
                </a:solidFill>
                <a:effectLst/>
                <a:latin typeface="Arial" pitchFamily="34" charset="0"/>
                <a:ea typeface="Times New Roman" pitchFamily="18" charset="0"/>
                <a:cs typeface="Arial" pitchFamily="34" charset="0"/>
              </a:rPr>
              <a:t>	</a:t>
            </a:r>
            <a:endParaRPr kumimoji="0" lang="ru-RU" sz="1800" b="0" i="0" u="none" strike="noStrike" cap="none" normalizeH="0" baseline="0" smtClean="0">
              <a:ln>
                <a:noFill/>
              </a:ln>
              <a:solidFill>
                <a:schemeClr val="tx1"/>
              </a:solidFill>
              <a:effectLst/>
              <a:latin typeface="Arial" pitchFamily="34" charset="0"/>
              <a:cs typeface="Arial" pitchFamily="34" charset="0"/>
            </a:endParaRPr>
          </a:p>
        </p:txBody>
      </p:sp>
      <p:sp>
        <p:nvSpPr>
          <p:cNvPr id="19" name="Прямоугольник 18"/>
          <p:cNvSpPr/>
          <p:nvPr/>
        </p:nvSpPr>
        <p:spPr>
          <a:xfrm>
            <a:off x="899592" y="4698725"/>
            <a:ext cx="5060873" cy="369332"/>
          </a:xfrm>
          <a:prstGeom prst="rect">
            <a:avLst/>
          </a:prstGeom>
        </p:spPr>
        <p:txBody>
          <a:bodyPr wrap="none">
            <a:spAutoFit/>
          </a:bodyPr>
          <a:lstStyle/>
          <a:p>
            <a:pPr fontAlgn="base"/>
            <a:r>
              <a:rPr lang="ru-RU" b="1" dirty="0">
                <a:solidFill>
                  <a:srgbClr val="FF6600"/>
                </a:solidFill>
                <a:latin typeface="Arial" pitchFamily="34" charset="0"/>
                <a:cs typeface="Arial" pitchFamily="34" charset="0"/>
              </a:rPr>
              <a:t>Хорошо примазываем </a:t>
            </a:r>
            <a:r>
              <a:rPr lang="ru-RU" b="1" i="1" dirty="0">
                <a:solidFill>
                  <a:srgbClr val="FF6600"/>
                </a:solidFill>
                <a:latin typeface="Arial" pitchFamily="34" charset="0"/>
                <a:cs typeface="Arial" pitchFamily="34" charset="0"/>
              </a:rPr>
              <a:t>гребешок</a:t>
            </a:r>
            <a:r>
              <a:rPr lang="ru-RU" b="1" dirty="0">
                <a:solidFill>
                  <a:srgbClr val="FF6600"/>
                </a:solidFill>
                <a:latin typeface="Arial" pitchFamily="34" charset="0"/>
                <a:cs typeface="Arial" pitchFamily="34" charset="0"/>
              </a:rPr>
              <a:t> к </a:t>
            </a:r>
            <a:r>
              <a:rPr lang="ru-RU" b="1" i="1" dirty="0">
                <a:solidFill>
                  <a:srgbClr val="FF6600"/>
                </a:solidFill>
                <a:latin typeface="Arial" pitchFamily="34" charset="0"/>
                <a:cs typeface="Arial" pitchFamily="34" charset="0"/>
              </a:rPr>
              <a:t>голове</a:t>
            </a:r>
            <a:r>
              <a:rPr lang="ru-RU" b="1" dirty="0">
                <a:solidFill>
                  <a:srgbClr val="FF6600"/>
                </a:solidFill>
                <a:latin typeface="Arial" pitchFamily="34" charset="0"/>
                <a:cs typeface="Arial" pitchFamily="34" charset="0"/>
              </a:rPr>
              <a:t>.</a:t>
            </a:r>
          </a:p>
        </p:txBody>
      </p:sp>
      <p:pic>
        <p:nvPicPr>
          <p:cNvPr id="20" name="Рисунок 24" descr="Описание: C:\Users\Наталья\Desktop\лепка из глины\Петух\DSC07598.JPG"/>
          <p:cNvPicPr>
            <a:picLocks noChangeAspect="1" noChangeArrowheads="1"/>
          </p:cNvPicPr>
          <p:nvPr/>
        </p:nvPicPr>
        <p:blipFill>
          <a:blip r:embed="rId9" cstate="screen">
            <a:extLst>
              <a:ext uri="{28A0092B-C50C-407E-A947-70E740481C1C}">
                <a14:useLocalDpi xmlns:a14="http://schemas.microsoft.com/office/drawing/2010/main" xmlns="" val="0"/>
              </a:ext>
            </a:extLst>
          </a:blip>
          <a:srcRect/>
          <a:stretch>
            <a:fillRect/>
          </a:stretch>
        </p:blipFill>
        <p:spPr bwMode="auto">
          <a:xfrm>
            <a:off x="2555776" y="5068057"/>
            <a:ext cx="1518533" cy="1561052"/>
          </a:xfrm>
          <a:prstGeom prst="rect">
            <a:avLst/>
          </a:prstGeom>
          <a:noFill/>
          <a:extLst>
            <a:ext uri="{909E8E84-426E-40DD-AFC4-6F175D3DCCD1}">
              <a14:hiddenFill xmlns:a14="http://schemas.microsoft.com/office/drawing/2010/main" xmlns="">
                <a:solidFill>
                  <a:srgbClr val="FFFFFF"/>
                </a:solidFill>
              </a14:hiddenFill>
            </a:ext>
          </a:extLst>
        </p:spPr>
      </p:pic>
      <p:pic>
        <p:nvPicPr>
          <p:cNvPr id="21" name="Рисунок 25" descr="Описание: C:\Users\Наталья\Desktop\лепка из глины\Петух\DSC07599.JPG"/>
          <p:cNvPicPr>
            <a:picLocks noChangeAspect="1" noChangeArrowheads="1"/>
          </p:cNvPicPr>
          <p:nvPr/>
        </p:nvPicPr>
        <p:blipFill>
          <a:blip r:embed="rId10" cstate="screen">
            <a:extLst>
              <a:ext uri="{28A0092B-C50C-407E-A947-70E740481C1C}">
                <a14:useLocalDpi xmlns:a14="http://schemas.microsoft.com/office/drawing/2010/main" xmlns="" val="0"/>
              </a:ext>
            </a:extLst>
          </a:blip>
          <a:srcRect/>
          <a:stretch>
            <a:fillRect/>
          </a:stretch>
        </p:blipFill>
        <p:spPr bwMode="auto">
          <a:xfrm>
            <a:off x="4887111" y="5013176"/>
            <a:ext cx="1629105" cy="1629105"/>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41544902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up)">
                                      <p:cBhvr>
                                        <p:cTn id="7" dur="3000"/>
                                        <p:tgtEl>
                                          <p:spTgt spid="5"/>
                                        </p:tgtEl>
                                      </p:cBhvr>
                                    </p:animEffect>
                                  </p:childTnLst>
                                </p:cTn>
                              </p:par>
                            </p:childTnLst>
                          </p:cTn>
                        </p:par>
                        <p:par>
                          <p:cTn id="8" fill="hold">
                            <p:stCondLst>
                              <p:cond delay="3000"/>
                            </p:stCondLst>
                            <p:childTnLst>
                              <p:par>
                                <p:cTn id="9" presetID="10" presetClass="entr" presetSubtype="0" fill="hold" nodeType="afterEffect">
                                  <p:stCondLst>
                                    <p:cond delay="0"/>
                                  </p:stCondLst>
                                  <p:childTnLst>
                                    <p:set>
                                      <p:cBhvr>
                                        <p:cTn id="10" dur="1" fill="hold">
                                          <p:stCondLst>
                                            <p:cond delay="0"/>
                                          </p:stCondLst>
                                        </p:cTn>
                                        <p:tgtEl>
                                          <p:spTgt spid="3075"/>
                                        </p:tgtEl>
                                        <p:attrNameLst>
                                          <p:attrName>style.visibility</p:attrName>
                                        </p:attrNameLst>
                                      </p:cBhvr>
                                      <p:to>
                                        <p:strVal val="visible"/>
                                      </p:to>
                                    </p:set>
                                    <p:animEffect transition="in" filter="fade">
                                      <p:cBhvr>
                                        <p:cTn id="11" dur="1000"/>
                                        <p:tgtEl>
                                          <p:spTgt spid="3075"/>
                                        </p:tgtEl>
                                      </p:cBhvr>
                                    </p:animEffect>
                                  </p:childTnLst>
                                </p:cTn>
                              </p:par>
                            </p:childTnLst>
                          </p:cTn>
                        </p:par>
                        <p:par>
                          <p:cTn id="12" fill="hold">
                            <p:stCondLst>
                              <p:cond delay="4000"/>
                            </p:stCondLst>
                            <p:childTnLst>
                              <p:par>
                                <p:cTn id="13" presetID="10" presetClass="entr" presetSubtype="0" fill="hold" nodeType="afterEffect">
                                  <p:stCondLst>
                                    <p:cond delay="0"/>
                                  </p:stCondLst>
                                  <p:childTnLst>
                                    <p:set>
                                      <p:cBhvr>
                                        <p:cTn id="14" dur="1" fill="hold">
                                          <p:stCondLst>
                                            <p:cond delay="0"/>
                                          </p:stCondLst>
                                        </p:cTn>
                                        <p:tgtEl>
                                          <p:spTgt spid="3074"/>
                                        </p:tgtEl>
                                        <p:attrNameLst>
                                          <p:attrName>style.visibility</p:attrName>
                                        </p:attrNameLst>
                                      </p:cBhvr>
                                      <p:to>
                                        <p:strVal val="visible"/>
                                      </p:to>
                                    </p:set>
                                    <p:animEffect transition="in" filter="fade">
                                      <p:cBhvr>
                                        <p:cTn id="15" dur="1000"/>
                                        <p:tgtEl>
                                          <p:spTgt spid="3074"/>
                                        </p:tgtEl>
                                      </p:cBhvr>
                                    </p:animEffect>
                                  </p:childTnLst>
                                </p:cTn>
                              </p:par>
                            </p:childTnLst>
                          </p:cTn>
                        </p:par>
                        <p:par>
                          <p:cTn id="16" fill="hold">
                            <p:stCondLst>
                              <p:cond delay="5000"/>
                            </p:stCondLst>
                            <p:childTnLst>
                              <p:par>
                                <p:cTn id="17" presetID="10" presetClass="entr" presetSubtype="0" fill="hold" nodeType="afterEffect">
                                  <p:stCondLst>
                                    <p:cond delay="0"/>
                                  </p:stCondLst>
                                  <p:childTnLst>
                                    <p:set>
                                      <p:cBhvr>
                                        <p:cTn id="18" dur="1" fill="hold">
                                          <p:stCondLst>
                                            <p:cond delay="0"/>
                                          </p:stCondLst>
                                        </p:cTn>
                                        <p:tgtEl>
                                          <p:spTgt spid="3073"/>
                                        </p:tgtEl>
                                        <p:attrNameLst>
                                          <p:attrName>style.visibility</p:attrName>
                                        </p:attrNameLst>
                                      </p:cBhvr>
                                      <p:to>
                                        <p:strVal val="visible"/>
                                      </p:to>
                                    </p:set>
                                    <p:animEffect transition="in" filter="fade">
                                      <p:cBhvr>
                                        <p:cTn id="19" dur="1000"/>
                                        <p:tgtEl>
                                          <p:spTgt spid="3073"/>
                                        </p:tgtEl>
                                      </p:cBhvr>
                                    </p:animEffect>
                                  </p:childTnLst>
                                </p:cTn>
                              </p:par>
                            </p:childTnLst>
                          </p:cTn>
                        </p:par>
                        <p:par>
                          <p:cTn id="20" fill="hold">
                            <p:stCondLst>
                              <p:cond delay="6000"/>
                            </p:stCondLst>
                            <p:childTnLst>
                              <p:par>
                                <p:cTn id="21" presetID="22" presetClass="entr" presetSubtype="1" fill="hold" grpId="0" nodeType="afterEffect">
                                  <p:stCondLst>
                                    <p:cond delay="1000"/>
                                  </p:stCondLst>
                                  <p:childTnLst>
                                    <p:set>
                                      <p:cBhvr>
                                        <p:cTn id="22" dur="1" fill="hold">
                                          <p:stCondLst>
                                            <p:cond delay="0"/>
                                          </p:stCondLst>
                                        </p:cTn>
                                        <p:tgtEl>
                                          <p:spTgt spid="9"/>
                                        </p:tgtEl>
                                        <p:attrNameLst>
                                          <p:attrName>style.visibility</p:attrName>
                                        </p:attrNameLst>
                                      </p:cBhvr>
                                      <p:to>
                                        <p:strVal val="visible"/>
                                      </p:to>
                                    </p:set>
                                    <p:animEffect transition="in" filter="wipe(up)">
                                      <p:cBhvr>
                                        <p:cTn id="23" dur="2000"/>
                                        <p:tgtEl>
                                          <p:spTgt spid="9"/>
                                        </p:tgtEl>
                                      </p:cBhvr>
                                    </p:animEffect>
                                  </p:childTnLst>
                                </p:cTn>
                              </p:par>
                            </p:childTnLst>
                          </p:cTn>
                        </p:par>
                        <p:par>
                          <p:cTn id="24" fill="hold">
                            <p:stCondLst>
                              <p:cond delay="9000"/>
                            </p:stCondLst>
                            <p:childTnLst>
                              <p:par>
                                <p:cTn id="25" presetID="10" presetClass="entr" presetSubtype="0" fill="hold" nodeType="afterEffect">
                                  <p:stCondLst>
                                    <p:cond delay="0"/>
                                  </p:stCondLst>
                                  <p:childTnLst>
                                    <p:set>
                                      <p:cBhvr>
                                        <p:cTn id="26" dur="1" fill="hold">
                                          <p:stCondLst>
                                            <p:cond delay="0"/>
                                          </p:stCondLst>
                                        </p:cTn>
                                        <p:tgtEl>
                                          <p:spTgt spid="3081"/>
                                        </p:tgtEl>
                                        <p:attrNameLst>
                                          <p:attrName>style.visibility</p:attrName>
                                        </p:attrNameLst>
                                      </p:cBhvr>
                                      <p:to>
                                        <p:strVal val="visible"/>
                                      </p:to>
                                    </p:set>
                                    <p:animEffect transition="in" filter="fade">
                                      <p:cBhvr>
                                        <p:cTn id="27" dur="1000"/>
                                        <p:tgtEl>
                                          <p:spTgt spid="3081"/>
                                        </p:tgtEl>
                                      </p:cBhvr>
                                    </p:animEffect>
                                  </p:childTnLst>
                                </p:cTn>
                              </p:par>
                            </p:childTnLst>
                          </p:cTn>
                        </p:par>
                        <p:par>
                          <p:cTn id="28" fill="hold">
                            <p:stCondLst>
                              <p:cond delay="10000"/>
                            </p:stCondLst>
                            <p:childTnLst>
                              <p:par>
                                <p:cTn id="29" presetID="10" presetClass="entr" presetSubtype="0" fill="hold" nodeType="afterEffect">
                                  <p:stCondLst>
                                    <p:cond delay="0"/>
                                  </p:stCondLst>
                                  <p:childTnLst>
                                    <p:set>
                                      <p:cBhvr>
                                        <p:cTn id="30" dur="1" fill="hold">
                                          <p:stCondLst>
                                            <p:cond delay="0"/>
                                          </p:stCondLst>
                                        </p:cTn>
                                        <p:tgtEl>
                                          <p:spTgt spid="3080"/>
                                        </p:tgtEl>
                                        <p:attrNameLst>
                                          <p:attrName>style.visibility</p:attrName>
                                        </p:attrNameLst>
                                      </p:cBhvr>
                                      <p:to>
                                        <p:strVal val="visible"/>
                                      </p:to>
                                    </p:set>
                                    <p:animEffect transition="in" filter="fade">
                                      <p:cBhvr>
                                        <p:cTn id="31" dur="1000"/>
                                        <p:tgtEl>
                                          <p:spTgt spid="3080"/>
                                        </p:tgtEl>
                                      </p:cBhvr>
                                    </p:animEffect>
                                  </p:childTnLst>
                                </p:cTn>
                              </p:par>
                            </p:childTnLst>
                          </p:cTn>
                        </p:par>
                        <p:par>
                          <p:cTn id="32" fill="hold">
                            <p:stCondLst>
                              <p:cond delay="11000"/>
                            </p:stCondLst>
                            <p:childTnLst>
                              <p:par>
                                <p:cTn id="33" presetID="10" presetClass="entr" presetSubtype="0" fill="hold" nodeType="afterEffect">
                                  <p:stCondLst>
                                    <p:cond delay="0"/>
                                  </p:stCondLst>
                                  <p:childTnLst>
                                    <p:set>
                                      <p:cBhvr>
                                        <p:cTn id="34" dur="1" fill="hold">
                                          <p:stCondLst>
                                            <p:cond delay="0"/>
                                          </p:stCondLst>
                                        </p:cTn>
                                        <p:tgtEl>
                                          <p:spTgt spid="3079"/>
                                        </p:tgtEl>
                                        <p:attrNameLst>
                                          <p:attrName>style.visibility</p:attrName>
                                        </p:attrNameLst>
                                      </p:cBhvr>
                                      <p:to>
                                        <p:strVal val="visible"/>
                                      </p:to>
                                    </p:set>
                                    <p:animEffect transition="in" filter="fade">
                                      <p:cBhvr>
                                        <p:cTn id="35" dur="1000"/>
                                        <p:tgtEl>
                                          <p:spTgt spid="3079"/>
                                        </p:tgtEl>
                                      </p:cBhvr>
                                    </p:animEffect>
                                  </p:childTnLst>
                                </p:cTn>
                              </p:par>
                            </p:childTnLst>
                          </p:cTn>
                        </p:par>
                        <p:par>
                          <p:cTn id="36" fill="hold">
                            <p:stCondLst>
                              <p:cond delay="12000"/>
                            </p:stCondLst>
                            <p:childTnLst>
                              <p:par>
                                <p:cTn id="37" presetID="22" presetClass="entr" presetSubtype="1" fill="hold" grpId="0" nodeType="afterEffect">
                                  <p:stCondLst>
                                    <p:cond delay="0"/>
                                  </p:stCondLst>
                                  <p:childTnLst>
                                    <p:set>
                                      <p:cBhvr>
                                        <p:cTn id="38" dur="1" fill="hold">
                                          <p:stCondLst>
                                            <p:cond delay="0"/>
                                          </p:stCondLst>
                                        </p:cTn>
                                        <p:tgtEl>
                                          <p:spTgt spid="19"/>
                                        </p:tgtEl>
                                        <p:attrNameLst>
                                          <p:attrName>style.visibility</p:attrName>
                                        </p:attrNameLst>
                                      </p:cBhvr>
                                      <p:to>
                                        <p:strVal val="visible"/>
                                      </p:to>
                                    </p:set>
                                    <p:animEffect transition="in" filter="wipe(up)">
                                      <p:cBhvr>
                                        <p:cTn id="39" dur="1000"/>
                                        <p:tgtEl>
                                          <p:spTgt spid="19"/>
                                        </p:tgtEl>
                                      </p:cBhvr>
                                    </p:animEffect>
                                  </p:childTnLst>
                                </p:cTn>
                              </p:par>
                            </p:childTnLst>
                          </p:cTn>
                        </p:par>
                        <p:par>
                          <p:cTn id="40" fill="hold">
                            <p:stCondLst>
                              <p:cond delay="13000"/>
                            </p:stCondLst>
                            <p:childTnLst>
                              <p:par>
                                <p:cTn id="41" presetID="10" presetClass="entr" presetSubtype="0" fill="hold" nodeType="afterEffect">
                                  <p:stCondLst>
                                    <p:cond delay="0"/>
                                  </p:stCondLst>
                                  <p:childTnLst>
                                    <p:set>
                                      <p:cBhvr>
                                        <p:cTn id="42" dur="1" fill="hold">
                                          <p:stCondLst>
                                            <p:cond delay="0"/>
                                          </p:stCondLst>
                                        </p:cTn>
                                        <p:tgtEl>
                                          <p:spTgt spid="20"/>
                                        </p:tgtEl>
                                        <p:attrNameLst>
                                          <p:attrName>style.visibility</p:attrName>
                                        </p:attrNameLst>
                                      </p:cBhvr>
                                      <p:to>
                                        <p:strVal val="visible"/>
                                      </p:to>
                                    </p:set>
                                    <p:animEffect transition="in" filter="fade">
                                      <p:cBhvr>
                                        <p:cTn id="43" dur="1000"/>
                                        <p:tgtEl>
                                          <p:spTgt spid="20"/>
                                        </p:tgtEl>
                                      </p:cBhvr>
                                    </p:animEffect>
                                  </p:childTnLst>
                                </p:cTn>
                              </p:par>
                            </p:childTnLst>
                          </p:cTn>
                        </p:par>
                        <p:par>
                          <p:cTn id="44" fill="hold">
                            <p:stCondLst>
                              <p:cond delay="14000"/>
                            </p:stCondLst>
                            <p:childTnLst>
                              <p:par>
                                <p:cTn id="45" presetID="10" presetClass="entr" presetSubtype="0" fill="hold" nodeType="afterEffect">
                                  <p:stCondLst>
                                    <p:cond delay="0"/>
                                  </p:stCondLst>
                                  <p:childTnLst>
                                    <p:set>
                                      <p:cBhvr>
                                        <p:cTn id="46" dur="1" fill="hold">
                                          <p:stCondLst>
                                            <p:cond delay="0"/>
                                          </p:stCondLst>
                                        </p:cTn>
                                        <p:tgtEl>
                                          <p:spTgt spid="21"/>
                                        </p:tgtEl>
                                        <p:attrNameLst>
                                          <p:attrName>style.visibility</p:attrName>
                                        </p:attrNameLst>
                                      </p:cBhvr>
                                      <p:to>
                                        <p:strVal val="visible"/>
                                      </p:to>
                                    </p:set>
                                    <p:animEffect transition="in" filter="fade">
                                      <p:cBhvr>
                                        <p:cTn id="47" dur="10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9" grpId="0"/>
      <p:bldP spid="19" grpId="0"/>
    </p:bld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673</TotalTime>
  <Words>897</Words>
  <Application>Microsoft Office PowerPoint</Application>
  <PresentationFormat>Экран (4:3)</PresentationFormat>
  <Paragraphs>94</Paragraphs>
  <Slides>18</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18</vt:i4>
      </vt:variant>
    </vt:vector>
  </HeadingPairs>
  <TitlesOfParts>
    <vt:vector size="19" baseType="lpstr">
      <vt:lpstr>Тема Office</vt:lpstr>
      <vt:lpstr>Слайд 1</vt:lpstr>
      <vt:lpstr>Слайд 2</vt:lpstr>
      <vt:lpstr>Слайд 3</vt:lpstr>
      <vt:lpstr>Слайд 4</vt:lpstr>
      <vt:lpstr>Слайд 5</vt:lpstr>
      <vt:lpstr>Слайд 6</vt:lpstr>
      <vt:lpstr>Слайд 7</vt:lpstr>
      <vt:lpstr>Слайд 8</vt:lpstr>
      <vt:lpstr>Слайд 9</vt:lpstr>
      <vt:lpstr>Слайд 10</vt:lpstr>
      <vt:lpstr>Слайд 11</vt:lpstr>
      <vt:lpstr>Слайд 12</vt:lpstr>
      <vt:lpstr>Слайд 13</vt:lpstr>
      <vt:lpstr>Слайд 14</vt:lpstr>
      <vt:lpstr>Слайд 15</vt:lpstr>
      <vt:lpstr>Слайд 16</vt:lpstr>
      <vt:lpstr>Слайд 17</vt:lpstr>
      <vt:lpstr>Слайд 18</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Наталья</dc:creator>
  <cp:lastModifiedBy>Admin</cp:lastModifiedBy>
  <cp:revision>26</cp:revision>
  <dcterms:created xsi:type="dcterms:W3CDTF">2021-04-04T06:56:10Z</dcterms:created>
  <dcterms:modified xsi:type="dcterms:W3CDTF">2021-04-20T14:06:15Z</dcterms:modified>
</cp:coreProperties>
</file>