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1"/>
  </p:notesMasterIdLst>
  <p:sldIdLst>
    <p:sldId id="285" r:id="rId2"/>
    <p:sldId id="286" r:id="rId3"/>
    <p:sldId id="289" r:id="rId4"/>
    <p:sldId id="288" r:id="rId5"/>
    <p:sldId id="287" r:id="rId6"/>
    <p:sldId id="257" r:id="rId7"/>
    <p:sldId id="259" r:id="rId8"/>
    <p:sldId id="269" r:id="rId9"/>
    <p:sldId id="293" r:id="rId10"/>
    <p:sldId id="290" r:id="rId11"/>
    <p:sldId id="297" r:id="rId12"/>
    <p:sldId id="291" r:id="rId13"/>
    <p:sldId id="294" r:id="rId14"/>
    <p:sldId id="295" r:id="rId15"/>
    <p:sldId id="296" r:id="rId16"/>
    <p:sldId id="298" r:id="rId17"/>
    <p:sldId id="299" r:id="rId18"/>
    <p:sldId id="272" r:id="rId19"/>
    <p:sldId id="28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6600CC"/>
    <a:srgbClr val="33CCFF"/>
    <a:srgbClr val="99FF99"/>
    <a:srgbClr val="0000FF"/>
    <a:srgbClr val="CC6600"/>
    <a:srgbClr val="FF00FF"/>
    <a:srgbClr val="000099"/>
    <a:srgbClr val="111111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8290" autoAdjust="0"/>
  </p:normalViewPr>
  <p:slideViewPr>
    <p:cSldViewPr>
      <p:cViewPr>
        <p:scale>
          <a:sx n="100" d="100"/>
          <a:sy n="100" d="100"/>
        </p:scale>
        <p:origin x="-1944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F38957-8C43-4021-9D1D-22881800EA2F}" type="datetimeFigureOut">
              <a:rPr lang="ru-RU" smtClean="0"/>
              <a:pPr/>
              <a:t>18.04.2021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CE4AC9-94CC-4163-B181-CF2AD42C0B9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8092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EF472-050B-41F9-87BF-6720FF2C7A61}" type="datetimeFigureOut">
              <a:rPr lang="ru-RU" smtClean="0"/>
              <a:pPr/>
              <a:t>18.04.2021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1AADC-5F34-4188-B858-1566B12BD66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2551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EF472-050B-41F9-87BF-6720FF2C7A61}" type="datetimeFigureOut">
              <a:rPr lang="ru-RU" smtClean="0"/>
              <a:pPr/>
              <a:t>18.04.2021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1AADC-5F34-4188-B858-1566B12BD66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9641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EF472-050B-41F9-87BF-6720FF2C7A61}" type="datetimeFigureOut">
              <a:rPr lang="ru-RU" smtClean="0"/>
              <a:pPr/>
              <a:t>18.04.2021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1AADC-5F34-4188-B858-1566B12BD66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434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EF472-050B-41F9-87BF-6720FF2C7A61}" type="datetimeFigureOut">
              <a:rPr lang="ru-RU" smtClean="0"/>
              <a:pPr/>
              <a:t>18.04.2021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1AADC-5F34-4188-B858-1566B12BD66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6145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EF472-050B-41F9-87BF-6720FF2C7A61}" type="datetimeFigureOut">
              <a:rPr lang="ru-RU" smtClean="0"/>
              <a:pPr/>
              <a:t>18.04.2021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1AADC-5F34-4188-B858-1566B12BD66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9965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EF472-050B-41F9-87BF-6720FF2C7A61}" type="datetimeFigureOut">
              <a:rPr lang="ru-RU" smtClean="0"/>
              <a:pPr/>
              <a:t>18.04.2021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1AADC-5F34-4188-B858-1566B12BD66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4769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EF472-050B-41F9-87BF-6720FF2C7A61}" type="datetimeFigureOut">
              <a:rPr lang="ru-RU" smtClean="0"/>
              <a:pPr/>
              <a:t>18.04.2021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1AADC-5F34-4188-B858-1566B12BD66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0592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EF472-050B-41F9-87BF-6720FF2C7A61}" type="datetimeFigureOut">
              <a:rPr lang="ru-RU" smtClean="0"/>
              <a:pPr/>
              <a:t>18.04.2021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1AADC-5F34-4188-B858-1566B12BD66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9153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EF472-050B-41F9-87BF-6720FF2C7A61}" type="datetimeFigureOut">
              <a:rPr lang="ru-RU" smtClean="0"/>
              <a:pPr/>
              <a:t>18.04.2021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1AADC-5F34-4188-B858-1566B12BD66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3204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EF472-050B-41F9-87BF-6720FF2C7A61}" type="datetimeFigureOut">
              <a:rPr lang="ru-RU" smtClean="0"/>
              <a:pPr/>
              <a:t>18.04.2021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1AADC-5F34-4188-B858-1566B12BD66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4160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EF472-050B-41F9-87BF-6720FF2C7A61}" type="datetimeFigureOut">
              <a:rPr lang="ru-RU" smtClean="0"/>
              <a:pPr/>
              <a:t>18.04.2021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1AADC-5F34-4188-B858-1566B12BD66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203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5EF472-050B-41F9-87BF-6720FF2C7A61}" type="datetimeFigureOut">
              <a:rPr lang="ru-RU" smtClean="0"/>
              <a:pPr/>
              <a:t>18.04.2021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D1AADC-5F34-4188-B858-1566B12BD66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5993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087" r="8253"/>
          <a:stretch/>
        </p:blipFill>
        <p:spPr>
          <a:xfrm>
            <a:off x="-6127" y="692696"/>
            <a:ext cx="9144000" cy="5040560"/>
          </a:xfrm>
        </p:spPr>
      </p:pic>
      <p:sp>
        <p:nvSpPr>
          <p:cNvPr id="5" name="TextBox 4"/>
          <p:cNvSpPr txBox="1"/>
          <p:nvPr/>
        </p:nvSpPr>
        <p:spPr>
          <a:xfrm>
            <a:off x="0" y="44624"/>
            <a:ext cx="9144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00" b="1" dirty="0" smtClean="0">
                <a:solidFill>
                  <a:srgbClr val="009900"/>
                </a:solidFill>
              </a:rPr>
              <a:t>«Оснащение центра сенсорного развития </a:t>
            </a:r>
          </a:p>
          <a:p>
            <a:pPr algn="ctr"/>
            <a:r>
              <a:rPr lang="ru-RU" sz="2500" b="1" dirty="0" smtClean="0">
                <a:solidFill>
                  <a:srgbClr val="009900"/>
                </a:solidFill>
              </a:rPr>
              <a:t>для детей от 1 года до 3 лет»</a:t>
            </a:r>
            <a:endParaRPr lang="ru-RU" sz="2500" b="1" dirty="0">
              <a:solidFill>
                <a:srgbClr val="0099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77841" y="5651956"/>
            <a:ext cx="48600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Задание выполнила воспитатель МБДОУ «Детский сад №9 «Чебурашка» г. Мичуринска </a:t>
            </a:r>
          </a:p>
          <a:p>
            <a:r>
              <a:rPr lang="ru-RU" sz="1400" b="1" dirty="0" smtClean="0"/>
              <a:t>Белоусова Оксана Анатольевна</a:t>
            </a:r>
          </a:p>
          <a:p>
            <a:r>
              <a:rPr lang="ru-RU" sz="1400" dirty="0" smtClean="0"/>
              <a:t>Г. Мичуринск, 2021год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694413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3" y="1"/>
            <a:ext cx="9144000" cy="548680"/>
          </a:xfrm>
        </p:spPr>
        <p:txBody>
          <a:bodyPr>
            <a:normAutofit/>
          </a:bodyPr>
          <a:lstStyle/>
          <a:p>
            <a:pPr algn="ctr"/>
            <a:r>
              <a:rPr lang="ru-RU" sz="2500" b="1" dirty="0">
                <a:solidFill>
                  <a:srgbClr val="009900"/>
                </a:solidFill>
                <a:latin typeface="+mn-lt"/>
                <a:cs typeface="Times New Roman" pitchFamily="18" charset="0"/>
              </a:rPr>
              <a:t>Оснащение сенсорного центра для детей от </a:t>
            </a:r>
            <a:r>
              <a:rPr lang="ru-RU" sz="2500" b="1" dirty="0" smtClean="0">
                <a:solidFill>
                  <a:srgbClr val="009900"/>
                </a:solidFill>
                <a:latin typeface="+mn-lt"/>
                <a:cs typeface="Times New Roman" pitchFamily="18" charset="0"/>
              </a:rPr>
              <a:t>2 до 3 </a:t>
            </a:r>
            <a:r>
              <a:rPr lang="ru-RU" sz="2500" b="1" dirty="0">
                <a:solidFill>
                  <a:srgbClr val="009900"/>
                </a:solidFill>
                <a:latin typeface="+mn-lt"/>
                <a:cs typeface="Times New Roman" pitchFamily="18" charset="0"/>
              </a:rPr>
              <a:t>лет</a:t>
            </a:r>
            <a:endParaRPr lang="ru-RU" sz="2500" b="1" dirty="0">
              <a:solidFill>
                <a:srgbClr val="009900"/>
              </a:solidFill>
              <a:latin typeface="+mn-lt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320788"/>
              </p:ext>
            </p:extLst>
          </p:nvPr>
        </p:nvGraphicFramePr>
        <p:xfrm>
          <a:off x="107504" y="548683"/>
          <a:ext cx="9036496" cy="6309316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532141"/>
                <a:gridCol w="3515542"/>
                <a:gridCol w="4988813"/>
              </a:tblGrid>
              <a:tr h="4010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№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п/п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94" marR="5529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Вид оборудования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94" marR="5529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Характеристика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94" marR="55294" marT="0" marB="0"/>
                </a:tc>
              </a:tr>
              <a:tr h="6016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1. 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94" marR="5529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Столбики с грибочками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94" marR="5529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8-10 двухцветных столбиков с грибочками резко различающихся цветовыми сочетаниями: красный - синий и т. п.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94" marR="55294" marT="0" marB="0"/>
                </a:tc>
              </a:tr>
              <a:tr h="2930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94" marR="5529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Столбики с грибочками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94" marR="5529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Четырехцветные столики с грибочками.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94" marR="55294" marT="0" marB="0"/>
                </a:tc>
              </a:tr>
              <a:tr h="6016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94" marR="5529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Коробка с восьмиугольной мозаикой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94" marR="5529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Один элемент белой мозаики и шесть элементов желтой мозаики, панель с отверстиями; 10 элементов белой и красной мозаики.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94" marR="55294" marT="0" marB="0"/>
                </a:tc>
              </a:tr>
              <a:tr h="2005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94" marR="5529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Листы серной бумаги 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94" marR="5529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Размер 21х30 см.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94" marR="55294" marT="0" marB="0"/>
                </a:tc>
              </a:tr>
              <a:tr h="4010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94" marR="5529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Гуашь 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94" marR="5529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Красного, желтого, синего и зеленого цвета в розетках.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94" marR="55294" marT="0" marB="0"/>
                </a:tc>
              </a:tr>
              <a:tr h="2005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94" marR="5529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Кисточки 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94" marR="5529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Беличьи или колонковая № 8-12.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94" marR="55294" marT="0" marB="0"/>
                </a:tc>
              </a:tr>
              <a:tr h="2005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94" marR="5529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Листы белой бумаги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94" marR="5529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Размер  21х30 см.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94" marR="55294" marT="0" marB="0"/>
                </a:tc>
              </a:tr>
              <a:tr h="2005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94" marR="5529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Листы  зеленой бумаги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94" marR="5529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Размер  21х30 см.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94" marR="55294" marT="0" marB="0"/>
                </a:tc>
              </a:tr>
              <a:tr h="4010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94" marR="5529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Коробка с элементами мозаики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94" marR="5529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 элементов мозаики зеленой и красной, по 5 белой, желтой, синей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94" marR="55294" marT="0" marB="0"/>
                </a:tc>
              </a:tr>
              <a:tr h="4010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94" marR="5529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Коробка с элементами мозаики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94" marR="5529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 элементов желтой и белой мозаики, по 5 красной, синей и зеленой мозаики.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94" marR="55294" marT="0" marB="0"/>
                </a:tc>
              </a:tr>
              <a:tr h="2005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94" marR="5529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Деревянные бусины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94" marR="5529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 деревянных бусинок 8 цветов.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94" marR="55294" marT="0" marB="0"/>
                </a:tc>
              </a:tr>
              <a:tr h="2005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12.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94" marR="5529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Куклы 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94" marR="5529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 кукол одетых в однотонные платья 8 цветов.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94" marR="55294" marT="0" marB="0"/>
                </a:tc>
              </a:tr>
              <a:tr h="8021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13.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94" marR="5529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Деревянные бусины двух величин одинакового цвета и формы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94" marR="5529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Диаметр  большой бусины 2 см, маленькой – 1 см, тонкие шнуры и или толстые нитки с навощенными или предварительно опущенными в клей концами.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94" marR="55294" marT="0" marB="0"/>
                </a:tc>
              </a:tr>
              <a:tr h="8021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14.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94" marR="5529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Деревянные  или глиняные бусины круглой и квадратной формы одинакового цвета и величины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94" marR="5529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Диаметр круглой бусины – 2 см, стороны квадратной – 2 см. Толстые нитки или толстые шнуры.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94" marR="55294" marT="0" marB="0"/>
                </a:tc>
              </a:tr>
              <a:tr h="4010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15.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94" marR="5529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Бусины двух цветов одинаковой величины и формы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94" marR="5529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Диаметр 2 см, такие шнуры или толстые нитки, коробочки для бус.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94" marR="55294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89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86" b="4780"/>
          <a:stretch/>
        </p:blipFill>
        <p:spPr>
          <a:xfrm>
            <a:off x="0" y="12453"/>
            <a:ext cx="9144000" cy="68455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8474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620688"/>
          </a:xfrm>
        </p:spPr>
        <p:txBody>
          <a:bodyPr>
            <a:normAutofit/>
          </a:bodyPr>
          <a:lstStyle/>
          <a:p>
            <a:r>
              <a:rPr lang="ru-RU" sz="2500" b="1" dirty="0" smtClean="0">
                <a:solidFill>
                  <a:srgbClr val="009900"/>
                </a:solidFill>
                <a:latin typeface="+mn-lt"/>
              </a:rPr>
              <a:t>Организация деятельности дошкольников в сенсорном центре</a:t>
            </a:r>
            <a:endParaRPr lang="ru-RU" sz="2500" b="1" dirty="0">
              <a:solidFill>
                <a:srgbClr val="009900"/>
              </a:solidFill>
              <a:latin typeface="+mn-lt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1704091"/>
              </p:ext>
            </p:extLst>
          </p:nvPr>
        </p:nvGraphicFramePr>
        <p:xfrm>
          <a:off x="107505" y="476673"/>
          <a:ext cx="8928992" cy="627781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976331"/>
                <a:gridCol w="3000383"/>
                <a:gridCol w="2952278"/>
              </a:tblGrid>
              <a:tr h="745693">
                <a:tc>
                  <a:txBody>
                    <a:bodyPr/>
                    <a:lstStyle/>
                    <a:p>
                      <a:pPr algn="ctr"/>
                      <a:r>
                        <a:rPr lang="ru-RU" sz="2100" dirty="0" smtClean="0"/>
                        <a:t>Совместно с воспитателем</a:t>
                      </a:r>
                      <a:endParaRPr lang="ru-RU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100" dirty="0" smtClean="0"/>
                        <a:t>Самостоятельно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100" b="1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Во взаимодействии с родителями</a:t>
                      </a:r>
                    </a:p>
                  </a:txBody>
                  <a:tcPr/>
                </a:tc>
              </a:tr>
              <a:tr h="5519002">
                <a:tc>
                  <a:txBody>
                    <a:bodyPr/>
                    <a:lstStyle/>
                    <a:p>
                      <a:pPr algn="just"/>
                      <a:r>
                        <a:rPr lang="ru-RU" sz="1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 раннем возрасте в центре </a:t>
                      </a:r>
                      <a:r>
                        <a:rPr lang="ru-RU" sz="17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сенсорики</a:t>
                      </a:r>
                      <a:r>
                        <a:rPr lang="ru-RU" sz="1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работа организуется в мини – подгруппах </a:t>
                      </a:r>
                      <a:r>
                        <a:rPr lang="ru-RU" sz="17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(1-2 ребёнка с 1-2 лет, с 2-3 лет 3-4 ребенка)</a:t>
                      </a:r>
                      <a:r>
                        <a:rPr lang="ru-RU" sz="1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</a:p>
                    <a:p>
                      <a:pPr algn="just"/>
                      <a:r>
                        <a:rPr lang="ru-RU" sz="1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Сначала воспитатель показывает алгоритм действия с предметами или игрушками, </a:t>
                      </a:r>
                      <a:r>
                        <a:rPr lang="ru-RU" sz="1700" b="0" i="0" u="non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например</a:t>
                      </a:r>
                      <a:r>
                        <a:rPr lang="ru-RU" sz="1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нанизывание колец на стержень, отверстия, складывание матрёшек, а ребёнок наблюдает, а потом выполняет задание под контролем взрослого. Или воспитатель показывает действие, а ребёнок одновременно с ним выполняет его.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Самостоятельная игровая деятельность осуществляется в раннем возрасте лишь в том случае, если дети проявляют интерес к игре, ее правилам и действиям.</a:t>
                      </a:r>
                    </a:p>
                    <a:p>
                      <a:pPr algn="just"/>
                      <a:r>
                        <a:rPr lang="ru-RU" sz="1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Дети могут выполнять задание самостоятельно, тогда действия ребенка выполняются спонтанно, с периодической помощью взрослого. </a:t>
                      </a:r>
                      <a:r>
                        <a:rPr lang="ru-RU" sz="1700" b="0" i="1" u="non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Допущенные ошибки детей исправлять с помощью вопроса: </a:t>
                      </a:r>
                      <a:r>
                        <a:rPr lang="ru-RU" sz="1700" b="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«Что у тебя неправильно?»</a:t>
                      </a:r>
                      <a:r>
                        <a:rPr lang="ru-RU" sz="1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Взрослый при этом подбадривает ребенка, используя поощрение от имени игрушек.</a:t>
                      </a:r>
                    </a:p>
                    <a:p>
                      <a:pPr algn="just"/>
                      <a:r>
                        <a:rPr lang="ru-RU" sz="1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Участие взрослого носит косвенный характер.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7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Работа с родителями организуется в рамках работы родительской гостиной. Родителей знакомят с пособиями, которые используются в группе. На мастер-классах, практикумах показывают и рассказывают правила игр с ребенком дома. Оформляются выставки дидактических игр и игрушек. </a:t>
                      </a:r>
                      <a:endParaRPr lang="ru-RU" sz="17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3660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75431" y="0"/>
            <a:ext cx="9144000" cy="908719"/>
          </a:xfrm>
        </p:spPr>
        <p:txBody>
          <a:bodyPr>
            <a:normAutofit/>
          </a:bodyPr>
          <a:lstStyle/>
          <a:p>
            <a:pPr algn="ctr"/>
            <a:r>
              <a:rPr lang="ru-RU" sz="2500" b="1" dirty="0">
                <a:solidFill>
                  <a:srgbClr val="009900"/>
                </a:solidFill>
                <a:latin typeface="+mn-lt"/>
              </a:rPr>
              <a:t>Способы, которыми обеспечивается индивидуализация образовательного процесса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8097" y="836712"/>
            <a:ext cx="8496944" cy="42934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100" dirty="0" smtClean="0"/>
              <a:t>- свободная </a:t>
            </a:r>
            <a:r>
              <a:rPr lang="ru-RU" sz="2100" dirty="0"/>
              <a:t>деятельность воспитанников в </a:t>
            </a:r>
            <a:r>
              <a:rPr lang="ru-RU" sz="2100" dirty="0" smtClean="0"/>
              <a:t>условиях сенсорного центра;</a:t>
            </a:r>
            <a:endParaRPr lang="ru-RU" sz="2100" dirty="0"/>
          </a:p>
          <a:p>
            <a:r>
              <a:rPr lang="ru-RU" sz="2100" dirty="0" smtClean="0"/>
              <a:t>- общение </a:t>
            </a:r>
            <a:r>
              <a:rPr lang="ru-RU" sz="2100" dirty="0"/>
              <a:t>с каждым ребенком;</a:t>
            </a:r>
          </a:p>
          <a:p>
            <a:r>
              <a:rPr lang="ru-RU" sz="2100" dirty="0" smtClean="0"/>
              <a:t> - уважительное </a:t>
            </a:r>
            <a:r>
              <a:rPr lang="ru-RU" sz="2100" dirty="0"/>
              <a:t>отношение к каждому ребенку, к его чувствам и потребностям;</a:t>
            </a:r>
          </a:p>
          <a:p>
            <a:r>
              <a:rPr lang="ru-RU" sz="2100" dirty="0" smtClean="0"/>
              <a:t>- выбор </a:t>
            </a:r>
            <a:r>
              <a:rPr lang="ru-RU" sz="2100" dirty="0"/>
              <a:t>каждым ребенком игры, игрушки или игрового пособия по интересам;</a:t>
            </a:r>
          </a:p>
          <a:p>
            <a:r>
              <a:rPr lang="ru-RU" sz="2100" dirty="0" smtClean="0"/>
              <a:t>- взаимодействие </a:t>
            </a:r>
            <a:r>
              <a:rPr lang="ru-RU" sz="2100" dirty="0"/>
              <a:t>со сверстниками или рядом, или действовать индивидуально;</a:t>
            </a:r>
          </a:p>
          <a:p>
            <a:r>
              <a:rPr lang="ru-RU" sz="2100" b="1" dirty="0" smtClean="0"/>
              <a:t>- </a:t>
            </a:r>
            <a:r>
              <a:rPr lang="ru-RU" sz="2100" dirty="0" smtClean="0"/>
              <a:t>создание </a:t>
            </a:r>
            <a:r>
              <a:rPr lang="ru-RU" sz="2100" dirty="0"/>
              <a:t>проблемной ситуации, </a:t>
            </a:r>
            <a:r>
              <a:rPr lang="ru-RU" sz="2100" dirty="0" smtClean="0"/>
              <a:t>направленной </a:t>
            </a:r>
            <a:r>
              <a:rPr lang="ru-RU" sz="2100" dirty="0"/>
              <a:t>на самостоятельное решение ребенком разнообразных задач;</a:t>
            </a:r>
          </a:p>
          <a:p>
            <a:r>
              <a:rPr lang="ru-RU" sz="2100" b="1" dirty="0" smtClean="0"/>
              <a:t>- </a:t>
            </a:r>
            <a:r>
              <a:rPr lang="ru-RU" sz="2100" dirty="0" smtClean="0"/>
              <a:t>создание</a:t>
            </a:r>
            <a:r>
              <a:rPr lang="ru-RU" sz="2100" dirty="0"/>
              <a:t> игровой ситуации направленной на знакомство, апробирование материала, появившегося </a:t>
            </a:r>
            <a:r>
              <a:rPr lang="ru-RU" sz="2100" dirty="0" smtClean="0"/>
              <a:t>в сенсорном центре.</a:t>
            </a:r>
            <a:endParaRPr lang="ru-RU" sz="2100" dirty="0"/>
          </a:p>
          <a:p>
            <a:endParaRPr lang="ru-RU" sz="2100" dirty="0"/>
          </a:p>
        </p:txBody>
      </p:sp>
    </p:spTree>
    <p:extLst>
      <p:ext uri="{BB962C8B-B14F-4D97-AF65-F5344CB8AC3E}">
        <p14:creationId xmlns:p14="http://schemas.microsoft.com/office/powerpoint/2010/main" val="201006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908719"/>
          </a:xfrm>
        </p:spPr>
        <p:txBody>
          <a:bodyPr>
            <a:normAutofit/>
          </a:bodyPr>
          <a:lstStyle/>
          <a:p>
            <a:pPr algn="ctr"/>
            <a:r>
              <a:rPr lang="ru-RU" sz="2500" b="1" dirty="0">
                <a:solidFill>
                  <a:srgbClr val="009900"/>
                </a:solidFill>
                <a:latin typeface="+mn-lt"/>
              </a:rPr>
              <a:t>Способы, которыми обеспечивается поддержка детской инициативы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7503" y="764704"/>
            <a:ext cx="8633767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100" dirty="0" smtClean="0"/>
              <a:t>- отмечаем </a:t>
            </a:r>
            <a:r>
              <a:rPr lang="ru-RU" sz="2100" dirty="0"/>
              <a:t>и приветствуем даже самые минимальные успехи детей;</a:t>
            </a:r>
          </a:p>
          <a:p>
            <a:r>
              <a:rPr lang="ru-RU" sz="2100" dirty="0" smtClean="0"/>
              <a:t>- не </a:t>
            </a:r>
            <a:r>
              <a:rPr lang="ru-RU" sz="2100" dirty="0"/>
              <a:t>критикуем результаты деятельности ребенка и его самого как личность;</a:t>
            </a:r>
          </a:p>
          <a:p>
            <a:r>
              <a:rPr lang="ru-RU" sz="2100" dirty="0" smtClean="0"/>
              <a:t>- приучаем </a:t>
            </a:r>
            <a:r>
              <a:rPr lang="ru-RU" sz="2100" dirty="0"/>
              <a:t>свободно пользоваться игрушками и пособиями;</a:t>
            </a:r>
          </a:p>
          <a:p>
            <a:r>
              <a:rPr lang="ru-RU" sz="2100" dirty="0" smtClean="0"/>
              <a:t>- побуждаем </a:t>
            </a:r>
            <a:r>
              <a:rPr lang="ru-RU" sz="2100" dirty="0"/>
              <a:t>детей к разнообразным действиям с предметами, направленным на ознакомление с их качествами и свойствами (вкладыши, разборные игрушки, открывание и закрывание, подбор по форме и размеру);</a:t>
            </a:r>
          </a:p>
          <a:p>
            <a:r>
              <a:rPr lang="ru-RU" sz="2100" dirty="0" smtClean="0"/>
              <a:t>- устанавливаем </a:t>
            </a:r>
            <a:r>
              <a:rPr lang="ru-RU" sz="2100" dirty="0"/>
              <a:t>простые и понятные детям нормы игры с игрушками, четко исполняем правила поведения всеми детьми;</a:t>
            </a:r>
          </a:p>
          <a:p>
            <a:r>
              <a:rPr lang="ru-RU" sz="2100" dirty="0" smtClean="0"/>
              <a:t>- проводим </a:t>
            </a:r>
            <a:r>
              <a:rPr lang="ru-RU" sz="2100" dirty="0"/>
              <a:t>все игры в эмоционально положительном настроении, избегаем ситуации спешки и </a:t>
            </a:r>
            <a:r>
              <a:rPr lang="ru-RU" sz="2100" dirty="0" err="1"/>
              <a:t>потарапливания</a:t>
            </a:r>
            <a:r>
              <a:rPr lang="ru-RU" sz="2100" dirty="0"/>
              <a:t> детей;</a:t>
            </a:r>
          </a:p>
          <a:p>
            <a:r>
              <a:rPr lang="ru-RU" sz="2100" dirty="0" smtClean="0"/>
              <a:t>- для </a:t>
            </a:r>
            <a:r>
              <a:rPr lang="ru-RU" sz="2100" dirty="0"/>
              <a:t>поддержания инициативы в игре по указанию ребенка собираем </a:t>
            </a:r>
            <a:r>
              <a:rPr lang="ru-RU" sz="2100" dirty="0" err="1"/>
              <a:t>пазлы</a:t>
            </a:r>
            <a:r>
              <a:rPr lang="ru-RU" sz="2100" dirty="0"/>
              <a:t> или нанизываем бусы для него;</a:t>
            </a:r>
          </a:p>
          <a:p>
            <a:r>
              <a:rPr lang="ru-RU" sz="2100" dirty="0" smtClean="0"/>
              <a:t>- содержим </a:t>
            </a:r>
            <a:r>
              <a:rPr lang="ru-RU" sz="2100" dirty="0"/>
              <a:t>в доступном месте все игрушки и материалы;</a:t>
            </a:r>
          </a:p>
          <a:p>
            <a:r>
              <a:rPr lang="ru-RU" sz="2100" dirty="0" smtClean="0"/>
              <a:t>- поощряем </a:t>
            </a:r>
            <a:r>
              <a:rPr lang="ru-RU" sz="2100" dirty="0"/>
              <a:t>занятия игровой деятельностью, выражаем одобрение любому результату труда ребенка.</a:t>
            </a:r>
          </a:p>
          <a:p>
            <a:endParaRPr lang="ru-RU" sz="2100" dirty="0"/>
          </a:p>
        </p:txBody>
      </p:sp>
    </p:spTree>
    <p:extLst>
      <p:ext uri="{BB962C8B-B14F-4D97-AF65-F5344CB8AC3E}">
        <p14:creationId xmlns:p14="http://schemas.microsoft.com/office/powerpoint/2010/main" val="3489809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908719"/>
          </a:xfrm>
        </p:spPr>
        <p:txBody>
          <a:bodyPr>
            <a:normAutofit/>
          </a:bodyPr>
          <a:lstStyle/>
          <a:p>
            <a:pPr algn="ctr"/>
            <a:r>
              <a:rPr lang="ru-RU" sz="2500" b="1" dirty="0">
                <a:solidFill>
                  <a:srgbClr val="009900"/>
                </a:solidFill>
                <a:latin typeface="+mn-lt"/>
              </a:rPr>
              <a:t>Примерный перечень дидактических игр по сенсорному развитию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9307393"/>
              </p:ext>
            </p:extLst>
          </p:nvPr>
        </p:nvGraphicFramePr>
        <p:xfrm>
          <a:off x="107505" y="764705"/>
          <a:ext cx="8928992" cy="6044299"/>
        </p:xfrm>
        <a:graphic>
          <a:graphicData uri="http://schemas.openxmlformats.org/drawingml/2006/table">
            <a:tbl>
              <a:tblPr firstRow="1" firstCol="1" bandRow="1">
                <a:tableStyleId>{68D230F3-CF80-4859-8CE7-A43EE81993B5}</a:tableStyleId>
              </a:tblPr>
              <a:tblGrid>
                <a:gridCol w="2623375"/>
                <a:gridCol w="3209272"/>
                <a:gridCol w="3096345"/>
              </a:tblGrid>
              <a:tr h="4278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 b="0" dirty="0">
                          <a:effectLst/>
                        </a:rPr>
                        <a:t>«Собери пирамидку»</a:t>
                      </a:r>
                      <a:endParaRPr lang="ru-RU" sz="17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00" marR="535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 b="0" dirty="0">
                          <a:effectLst/>
                        </a:rPr>
                        <a:t>«Волшебный конструктор»</a:t>
                      </a:r>
                      <a:endParaRPr lang="ru-RU" sz="17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00" marR="535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 b="0" dirty="0">
                          <a:effectLst/>
                        </a:rPr>
                        <a:t> «Выложи по  контуру»</a:t>
                      </a:r>
                      <a:endParaRPr lang="ru-RU" sz="17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00" marR="53500" marT="0" marB="0"/>
                </a:tc>
              </a:tr>
              <a:tr h="6417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 b="0" dirty="0">
                          <a:effectLst/>
                        </a:rPr>
                        <a:t>«Складывание матрешки с двумя вкладышами»</a:t>
                      </a:r>
                      <a:endParaRPr lang="ru-RU" sz="17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00" marR="535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</a:rPr>
                        <a:t>«Веселые застежки»  «Собери комплект одежды»</a:t>
                      </a:r>
                      <a:endParaRPr lang="ru-RU" sz="1700" i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00" marR="53500" marT="0" marB="0"/>
                </a:tc>
                <a:tc>
                  <a:txBody>
                    <a:bodyPr/>
                    <a:lstStyle/>
                    <a:p>
                      <a:endParaRPr lang="ru-RU" sz="1700"/>
                    </a:p>
                  </a:txBody>
                  <a:tcPr marL="71333" marR="71333" marT="35667" marB="35667"/>
                </a:tc>
              </a:tr>
              <a:tr h="8202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 b="0" dirty="0">
                          <a:effectLst/>
                        </a:rPr>
                        <a:t>«</a:t>
                      </a:r>
                      <a:r>
                        <a:rPr lang="ru-RU" sz="1700" b="0" dirty="0" err="1">
                          <a:effectLst/>
                        </a:rPr>
                        <a:t>Пазлы</a:t>
                      </a:r>
                      <a:r>
                        <a:rPr lang="ru-RU" sz="1700" b="0" dirty="0">
                          <a:effectLst/>
                        </a:rPr>
                        <a:t>. Божья – коровка», «Спрячь мышку от кошки»</a:t>
                      </a:r>
                      <a:endParaRPr lang="ru-RU" sz="17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00" marR="53500" marT="35667" marB="35667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</a:rPr>
                        <a:t>«Собери букет в вазу»</a:t>
                      </a:r>
                      <a:endParaRPr lang="ru-RU" sz="1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00" marR="53500" marT="35667" marB="35667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</a:rPr>
                        <a:t>«Собери урожай»</a:t>
                      </a:r>
                      <a:endParaRPr lang="ru-RU" sz="1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00" marR="53500" marT="35667" marB="35667"/>
                </a:tc>
              </a:tr>
              <a:tr h="7367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 b="0" dirty="0">
                          <a:effectLst/>
                        </a:rPr>
                        <a:t>«Разрезные картинки»</a:t>
                      </a:r>
                      <a:endParaRPr lang="ru-RU" sz="17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00" marR="53500" marT="35667" marB="35667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</a:rPr>
                        <a:t>«Найди лишний предмет»</a:t>
                      </a:r>
                      <a:endParaRPr lang="ru-RU" sz="1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00" marR="53500" marT="35667" marB="35667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</a:rPr>
                        <a:t>«Выложи картинку» «Оденем куклу»</a:t>
                      </a:r>
                      <a:endParaRPr lang="ru-RU" sz="1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00" marR="53500" marT="35667" marB="35667"/>
                </a:tc>
              </a:tr>
              <a:tr h="11646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 b="0" dirty="0">
                          <a:effectLst/>
                        </a:rPr>
                        <a:t>«Привяжем к шарику ниточку»</a:t>
                      </a:r>
                      <a:endParaRPr lang="ru-RU" sz="17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00" marR="53500" marT="35667" marB="35667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</a:rPr>
                        <a:t>«Проталкивание предметов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</a:rPr>
                        <a:t>разной формы в соответствующие отверстия»</a:t>
                      </a:r>
                      <a:endParaRPr lang="ru-RU" sz="1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00" marR="53500" marT="35667" marB="35667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</a:rPr>
                        <a:t>«Размещение круглых вкладышей разной величины в соответствующих отверстиях»</a:t>
                      </a:r>
                      <a:endParaRPr lang="ru-RU" sz="1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00" marR="53500" marT="35667" marB="35667"/>
                </a:tc>
              </a:tr>
              <a:tr h="5698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 b="0" dirty="0">
                          <a:effectLst/>
                        </a:rPr>
                        <a:t>«Спрячь мышку от кошки»</a:t>
                      </a:r>
                      <a:endParaRPr lang="ru-RU" sz="17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00" marR="53500" marT="35667" marB="35667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</a:rPr>
                        <a:t>«Игры с бельевыми прищепками»</a:t>
                      </a:r>
                      <a:endParaRPr lang="ru-RU" sz="1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00" marR="53500" marT="35667" marB="35667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</a:rPr>
                        <a:t>«Найди окошко для фигурки», </a:t>
                      </a:r>
                      <a:endParaRPr lang="ru-RU" sz="1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00" marR="53500" marT="35667" marB="35667"/>
                </a:tc>
              </a:tr>
              <a:tr h="5228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 b="0" dirty="0">
                          <a:effectLst/>
                        </a:rPr>
                        <a:t>«Волшебный мешочек»</a:t>
                      </a:r>
                      <a:endParaRPr lang="ru-RU" sz="17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00" marR="53500" marT="35667" marB="35667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</a:rPr>
                        <a:t>«Выложи орнамент»</a:t>
                      </a:r>
                      <a:endParaRPr lang="ru-RU" sz="1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00" marR="53500" marT="35667" marB="35667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</a:rPr>
                        <a:t>«Разноцветные бусы»</a:t>
                      </a:r>
                      <a:endParaRPr lang="ru-RU" sz="1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00" marR="53500" marT="35667" marB="35667"/>
                </a:tc>
              </a:tr>
              <a:tr h="5228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 b="0" dirty="0">
                          <a:effectLst/>
                        </a:rPr>
                        <a:t>«Игры с матрёшкой»</a:t>
                      </a:r>
                      <a:endParaRPr lang="ru-RU" sz="17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00" marR="53500" marT="35667" marB="35667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</a:rPr>
                        <a:t>«Воздушные шары»</a:t>
                      </a:r>
                      <a:endParaRPr lang="ru-RU" sz="1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00" marR="53500" marT="35667" marB="35667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</a:rPr>
                        <a:t>«Бабочка»</a:t>
                      </a:r>
                      <a:endParaRPr lang="ru-RU" sz="1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00" marR="53500" marT="35667" marB="35667"/>
                </a:tc>
              </a:tr>
              <a:tr h="5698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 b="0" dirty="0">
                          <a:effectLst/>
                        </a:rPr>
                        <a:t>«Снеговики»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 b="0" dirty="0">
                          <a:effectLst/>
                        </a:rPr>
                        <a:t> </a:t>
                      </a:r>
                      <a:endParaRPr lang="ru-RU" sz="17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00" marR="53500" marT="35667" marB="35667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</a:rPr>
                        <a:t>«Разноцветные палочки»</a:t>
                      </a:r>
                      <a:endParaRPr lang="ru-RU" sz="1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00" marR="53500" marT="35667" marB="35667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</a:rPr>
                        <a:t>«Накорми поросенка»</a:t>
                      </a:r>
                      <a:endParaRPr lang="ru-RU" sz="1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500" marR="53500" marT="35667" marB="35667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8156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44" y="0"/>
            <a:ext cx="9124156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02417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500" b="1" dirty="0" smtClean="0">
                <a:solidFill>
                  <a:srgbClr val="009900"/>
                </a:solidFill>
                <a:latin typeface="+mn-lt"/>
              </a:rPr>
              <a:t>В  задании используются фотографии, находящиеся в свободном доступе в сети Интернет</a:t>
            </a:r>
            <a:endParaRPr lang="ru-RU" sz="3500" b="1" dirty="0">
              <a:solidFill>
                <a:srgbClr val="009900"/>
              </a:solidFill>
              <a:latin typeface="+mn-l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34"/>
          <a:stretch/>
        </p:blipFill>
        <p:spPr>
          <a:xfrm>
            <a:off x="0" y="1646114"/>
            <a:ext cx="9144000" cy="52118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84635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620688"/>
          </a:xfrm>
        </p:spPr>
        <p:txBody>
          <a:bodyPr>
            <a:noAutofit/>
          </a:bodyPr>
          <a:lstStyle/>
          <a:p>
            <a:pPr algn="ctr"/>
            <a:r>
              <a:rPr lang="ru-RU" sz="2500" b="1" dirty="0" smtClean="0">
                <a:solidFill>
                  <a:srgbClr val="009900"/>
                </a:solidFill>
                <a:latin typeface="+mn-lt"/>
                <a:cs typeface="Times New Roman" pitchFamily="18" charset="0"/>
              </a:rPr>
              <a:t>Информационные источники</a:t>
            </a:r>
            <a:endParaRPr lang="ru-RU" sz="2500" b="1" dirty="0">
              <a:solidFill>
                <a:srgbClr val="009900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620688"/>
            <a:ext cx="8352928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buFont typeface="+mj-lt"/>
              <a:buAutoNum type="arabicPeriod"/>
            </a:pPr>
            <a:r>
              <a:rPr lang="ru-RU" sz="1700" b="0" i="0" dirty="0" err="1" smtClean="0">
                <a:solidFill>
                  <a:srgbClr val="000000"/>
                </a:solidFill>
                <a:effectLst/>
              </a:rPr>
              <a:t>Альтхауз</a:t>
            </a:r>
            <a:r>
              <a:rPr lang="ru-RU" sz="1700" b="0" i="0" dirty="0" smtClean="0">
                <a:solidFill>
                  <a:srgbClr val="000000"/>
                </a:solidFill>
                <a:effectLst/>
              </a:rPr>
              <a:t> Д., Дум Э. Цвет — форма — количество: Опыт работы по развитию познават</a:t>
            </a:r>
            <a:r>
              <a:rPr lang="ru-RU" sz="1700" dirty="0" smtClean="0">
                <a:solidFill>
                  <a:srgbClr val="000000"/>
                </a:solidFill>
              </a:rPr>
              <a:t>ельных с</a:t>
            </a:r>
            <a:r>
              <a:rPr lang="ru-RU" sz="1700" b="0" i="0" dirty="0" smtClean="0">
                <a:solidFill>
                  <a:srgbClr val="000000"/>
                </a:solidFill>
                <a:effectLst/>
              </a:rPr>
              <a:t>пособностей детей дошкол</a:t>
            </a:r>
            <a:r>
              <a:rPr lang="ru-RU" sz="1700" dirty="0" smtClean="0">
                <a:solidFill>
                  <a:srgbClr val="000000"/>
                </a:solidFill>
              </a:rPr>
              <a:t>ьного </a:t>
            </a:r>
            <a:r>
              <a:rPr lang="ru-RU" sz="1700" dirty="0" err="1" smtClean="0">
                <a:solidFill>
                  <a:srgbClr val="000000"/>
                </a:solidFill>
              </a:rPr>
              <a:t>во</a:t>
            </a:r>
            <a:r>
              <a:rPr lang="ru-RU" sz="1700" b="0" i="0" dirty="0" err="1" smtClean="0">
                <a:solidFill>
                  <a:srgbClr val="000000"/>
                </a:solidFill>
                <a:effectLst/>
              </a:rPr>
              <a:t>озраста</a:t>
            </a:r>
            <a:r>
              <a:rPr lang="ru-RU" sz="1700" b="0" i="0" dirty="0" smtClean="0">
                <a:solidFill>
                  <a:srgbClr val="000000"/>
                </a:solidFill>
                <a:effectLst/>
              </a:rPr>
              <a:t>/Под ред. </a:t>
            </a:r>
            <a:r>
              <a:rPr lang="ru-RU" sz="1700" b="0" i="0" dirty="0" err="1" smtClean="0">
                <a:solidFill>
                  <a:srgbClr val="000000"/>
                </a:solidFill>
                <a:effectLst/>
              </a:rPr>
              <a:t>В.В.Юртайкина</a:t>
            </a:r>
            <a:r>
              <a:rPr lang="ru-RU" sz="1700" b="0" i="0" dirty="0" smtClean="0">
                <a:solidFill>
                  <a:srgbClr val="000000"/>
                </a:solidFill>
                <a:effectLst/>
              </a:rPr>
              <a:t>. - М.: Просвещение, 1984.</a:t>
            </a:r>
          </a:p>
          <a:p>
            <a:pPr fontAlgn="base">
              <a:buFont typeface="+mj-lt"/>
              <a:buAutoNum type="arabicPeriod"/>
            </a:pPr>
            <a:r>
              <a:rPr lang="ru-RU" sz="1700" dirty="0">
                <a:solidFill>
                  <a:srgbClr val="000000"/>
                </a:solidFill>
              </a:rPr>
              <a:t> </a:t>
            </a:r>
            <a:r>
              <a:rPr lang="ru-RU" sz="1700" b="0" i="0" dirty="0" smtClean="0">
                <a:solidFill>
                  <a:srgbClr val="000000"/>
                </a:solidFill>
                <a:effectLst/>
              </a:rPr>
              <a:t> Афанасьева И.П. Маленькими шагами в большой мир знаний. Первая младшая группа: Учебно-методическое пособие для воспитателей ДОУ. -  СПб.: «ДЕТСТВО-ПРЕСС», 2005.</a:t>
            </a:r>
          </a:p>
          <a:p>
            <a:pPr fontAlgn="base">
              <a:buFont typeface="+mj-lt"/>
              <a:buAutoNum type="arabicPeriod"/>
            </a:pPr>
            <a:r>
              <a:rPr lang="ru-RU" sz="1700" b="0" i="0" dirty="0" smtClean="0">
                <a:solidFill>
                  <a:srgbClr val="000000"/>
                </a:solidFill>
                <a:effectLst/>
              </a:rPr>
              <a:t>Бондаренко Т.М. Комплексные занятия в первой младшей группе детского сада: Практическое пособие для воспитателей и методистов ДОУ. - Воронеж: Издательство «Учитель», 2003.</a:t>
            </a:r>
          </a:p>
          <a:p>
            <a:pPr fontAlgn="base">
              <a:buFont typeface="+mj-lt"/>
              <a:buAutoNum type="arabicPeriod"/>
            </a:pPr>
            <a:r>
              <a:rPr lang="ru-RU" sz="1700" dirty="0">
                <a:solidFill>
                  <a:srgbClr val="000000"/>
                </a:solidFill>
              </a:rPr>
              <a:t> </a:t>
            </a:r>
            <a:r>
              <a:rPr lang="ru-RU" sz="1700" b="0" i="0" dirty="0" err="1" smtClean="0">
                <a:solidFill>
                  <a:srgbClr val="000000"/>
                </a:solidFill>
                <a:effectLst/>
              </a:rPr>
              <a:t>Венгер</a:t>
            </a:r>
            <a:r>
              <a:rPr lang="ru-RU" sz="1700" b="0" i="0" dirty="0" smtClean="0">
                <a:solidFill>
                  <a:srgbClr val="000000"/>
                </a:solidFill>
                <a:effectLst/>
              </a:rPr>
              <a:t> Л.A. и др. Воспитание сенсорной культуры ребёнка от рождения до 6 лет: Кн. для воспитателя </a:t>
            </a:r>
            <a:r>
              <a:rPr lang="ru-RU" sz="1700" b="0" i="0" dirty="0" err="1" smtClean="0">
                <a:solidFill>
                  <a:srgbClr val="000000"/>
                </a:solidFill>
                <a:effectLst/>
              </a:rPr>
              <a:t>дет.сада</a:t>
            </a:r>
            <a:r>
              <a:rPr lang="ru-RU" sz="1700" b="0" i="0" dirty="0" smtClean="0">
                <a:solidFill>
                  <a:srgbClr val="000000"/>
                </a:solidFill>
                <a:effectLst/>
              </a:rPr>
              <a:t>/Под ред. </a:t>
            </a:r>
            <a:r>
              <a:rPr lang="ru-RU" sz="1700" b="0" i="0" dirty="0" err="1" smtClean="0">
                <a:solidFill>
                  <a:srgbClr val="000000"/>
                </a:solidFill>
                <a:effectLst/>
              </a:rPr>
              <a:t>Л.А.Венгера</a:t>
            </a:r>
            <a:r>
              <a:rPr lang="ru-RU" sz="1700" b="0" i="0" dirty="0" smtClean="0">
                <a:solidFill>
                  <a:srgbClr val="000000"/>
                </a:solidFill>
                <a:effectLst/>
              </a:rPr>
              <a:t>. - М.: Просвещение, 1988.</a:t>
            </a:r>
          </a:p>
          <a:p>
            <a:pPr fontAlgn="base">
              <a:buFont typeface="+mj-lt"/>
              <a:buAutoNum type="arabicPeriod"/>
            </a:pPr>
            <a:r>
              <a:rPr lang="ru-RU" sz="1700" b="0" i="0" dirty="0" smtClean="0">
                <a:solidFill>
                  <a:srgbClr val="000000"/>
                </a:solidFill>
                <a:effectLst/>
              </a:rPr>
              <a:t>Дидактические игры и занятия с детьми раннего возраста: Пособие для воспитателя дет. сада/Под ред. </a:t>
            </a:r>
            <a:r>
              <a:rPr lang="ru-RU" sz="1700" b="0" i="0" dirty="0" err="1" smtClean="0">
                <a:solidFill>
                  <a:srgbClr val="000000"/>
                </a:solidFill>
                <a:effectLst/>
              </a:rPr>
              <a:t>С.Л.Новосёловой</a:t>
            </a:r>
            <a:r>
              <a:rPr lang="ru-RU" sz="1700" b="0" i="0" dirty="0" smtClean="0">
                <a:solidFill>
                  <a:srgbClr val="000000"/>
                </a:solidFill>
                <a:effectLst/>
              </a:rPr>
              <a:t>.- 4-е изд., </a:t>
            </a:r>
            <a:r>
              <a:rPr lang="ru-RU" sz="1700" b="0" i="0" dirty="0" err="1" smtClean="0">
                <a:solidFill>
                  <a:srgbClr val="000000"/>
                </a:solidFill>
                <a:effectLst/>
              </a:rPr>
              <a:t>перераб</a:t>
            </a:r>
            <a:r>
              <a:rPr lang="ru-RU" sz="1700" b="0" i="0" dirty="0" smtClean="0">
                <a:solidFill>
                  <a:srgbClr val="000000"/>
                </a:solidFill>
                <a:effectLst/>
              </a:rPr>
              <a:t>. -  М.: Просвещение, 1985.</a:t>
            </a:r>
          </a:p>
          <a:p>
            <a:pPr fontAlgn="base">
              <a:buFont typeface="+mj-lt"/>
              <a:buAutoNum type="arabicPeriod"/>
            </a:pPr>
            <a:r>
              <a:rPr lang="ru-RU" sz="1700" b="0" i="0" dirty="0" smtClean="0">
                <a:solidFill>
                  <a:srgbClr val="000000"/>
                </a:solidFill>
                <a:effectLst/>
              </a:rPr>
              <a:t> Пилюгина Э.Г. Занятия по сенсорному воспитанию с детьми раннего возраста: Пособие для воспитателя дет. сада.- М.: Просвещение, 1983.</a:t>
            </a:r>
          </a:p>
          <a:p>
            <a:pPr fontAlgn="base">
              <a:buFont typeface="+mj-lt"/>
              <a:buAutoNum type="arabicPeriod"/>
            </a:pPr>
            <a:r>
              <a:rPr lang="ru-RU" sz="1700" b="0" i="0" dirty="0" smtClean="0">
                <a:solidFill>
                  <a:srgbClr val="000000"/>
                </a:solidFill>
                <a:effectLst/>
              </a:rPr>
              <a:t> Развивающие игры с малышами до трёх лет. Популярное пособие для родителей и педагогов./Сост. </a:t>
            </a:r>
            <a:r>
              <a:rPr lang="ru-RU" sz="1700" b="0" i="0" dirty="0" err="1" smtClean="0">
                <a:solidFill>
                  <a:srgbClr val="000000"/>
                </a:solidFill>
                <a:effectLst/>
              </a:rPr>
              <a:t>Т.В.Галанова</a:t>
            </a:r>
            <a:r>
              <a:rPr lang="ru-RU" sz="1700" b="0" i="0" dirty="0" smtClean="0">
                <a:solidFill>
                  <a:srgbClr val="000000"/>
                </a:solidFill>
                <a:effectLst/>
              </a:rPr>
              <a:t>. Художники </a:t>
            </a:r>
            <a:r>
              <a:rPr lang="ru-RU" sz="1700" b="0" i="0" dirty="0" err="1" smtClean="0">
                <a:solidFill>
                  <a:srgbClr val="000000"/>
                </a:solidFill>
                <a:effectLst/>
              </a:rPr>
              <a:t>Г.В.Соколов</a:t>
            </a:r>
            <a:r>
              <a:rPr lang="ru-RU" sz="1700" b="0" i="0" dirty="0" smtClean="0">
                <a:solidFill>
                  <a:srgbClr val="000000"/>
                </a:solidFill>
                <a:effectLst/>
              </a:rPr>
              <a:t>, </a:t>
            </a:r>
            <a:r>
              <a:rPr lang="ru-RU" sz="1700" b="0" i="0" dirty="0" err="1" smtClean="0">
                <a:solidFill>
                  <a:srgbClr val="000000"/>
                </a:solidFill>
                <a:effectLst/>
              </a:rPr>
              <a:t>В.Н.Куров</a:t>
            </a:r>
            <a:r>
              <a:rPr lang="ru-RU" sz="1700" b="0" i="0" dirty="0" smtClean="0">
                <a:solidFill>
                  <a:srgbClr val="000000"/>
                </a:solidFill>
                <a:effectLst/>
              </a:rPr>
              <a:t>. -  Ярославль: «Академия развития», 1997.</a:t>
            </a:r>
          </a:p>
          <a:p>
            <a:pPr fontAlgn="base">
              <a:buFont typeface="+mj-lt"/>
              <a:buAutoNum type="arabicPeriod"/>
            </a:pPr>
            <a:r>
              <a:rPr lang="ru-RU" sz="1700" b="0" i="0" dirty="0" smtClean="0">
                <a:solidFill>
                  <a:srgbClr val="000000"/>
                </a:solidFill>
                <a:effectLst/>
              </a:rPr>
              <a:t> </a:t>
            </a:r>
            <a:r>
              <a:rPr lang="ru-RU" sz="1700" b="0" i="0" dirty="0" err="1" smtClean="0">
                <a:solidFill>
                  <a:srgbClr val="000000"/>
                </a:solidFill>
                <a:effectLst/>
              </a:rPr>
              <a:t>Хазиева</a:t>
            </a:r>
            <a:r>
              <a:rPr lang="ru-RU" sz="1700" b="0" i="0" dirty="0" smtClean="0">
                <a:solidFill>
                  <a:srgbClr val="000000"/>
                </a:solidFill>
                <a:effectLst/>
              </a:rPr>
              <a:t> Р. К. 55 развивающих игр для малышей от года до трех. – СПб.: Издательский Дом «Литера», 2008. </a:t>
            </a:r>
          </a:p>
          <a:p>
            <a:pPr fontAlgn="base">
              <a:buFont typeface="+mj-lt"/>
              <a:buAutoNum type="arabicPeriod"/>
            </a:pPr>
            <a:r>
              <a:rPr lang="ru-RU" sz="1700" dirty="0">
                <a:solidFill>
                  <a:srgbClr val="000000"/>
                </a:solidFill>
              </a:rPr>
              <a:t> </a:t>
            </a:r>
            <a:r>
              <a:rPr lang="ru-RU" sz="1700" b="0" i="0" dirty="0" smtClean="0">
                <a:solidFill>
                  <a:srgbClr val="000000"/>
                </a:solidFill>
                <a:effectLst/>
              </a:rPr>
              <a:t>Широкова Г.А. Сенсомоторное развитие детей раннего возраста. Диагностика. Игры. Упражнения/Широкова Г.А. - Ростов н/Д.: Феникс, 2006.</a:t>
            </a:r>
            <a:endParaRPr lang="ru-RU" sz="1700" b="0" i="0" dirty="0">
              <a:solidFill>
                <a:srgbClr val="000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>
            <a:prstTxWarp prst="textChevron">
              <a:avLst/>
            </a:prstTxWarp>
            <a:normAutofit/>
          </a:bodyPr>
          <a:lstStyle/>
          <a:p>
            <a:pPr algn="ctr"/>
            <a:r>
              <a:rPr lang="ru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50" t="2992" r="28958" b="3616"/>
          <a:stretch/>
        </p:blipFill>
        <p:spPr>
          <a:xfrm>
            <a:off x="0" y="1772816"/>
            <a:ext cx="9144000" cy="5085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59618"/>
          </a:xfrm>
        </p:spPr>
        <p:txBody>
          <a:bodyPr>
            <a:normAutofit/>
          </a:bodyPr>
          <a:lstStyle/>
          <a:p>
            <a:pPr algn="ctr"/>
            <a:r>
              <a:rPr lang="ru-RU" sz="2500" b="1" dirty="0">
                <a:solidFill>
                  <a:srgbClr val="009900"/>
                </a:solidFill>
                <a:latin typeface="+mn-lt"/>
              </a:rPr>
              <a:t>Сенсорное развитие ребенка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980729"/>
            <a:ext cx="7886700" cy="5184576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– </a:t>
            </a:r>
            <a:r>
              <a:rPr lang="ru-RU" dirty="0"/>
              <a:t>это </a:t>
            </a:r>
            <a:r>
              <a:rPr lang="ru-RU" dirty="0" smtClean="0"/>
              <a:t>развитие его </a:t>
            </a:r>
            <a:r>
              <a:rPr lang="ru-RU" dirty="0"/>
              <a:t>восприятия и формирование представлений о внешних свойствах предметов: их форме, цвете, величине, положении в пространстве, а также запахе, вкусе и т. д. Значение сенсорного </a:t>
            </a:r>
            <a:r>
              <a:rPr lang="ru-RU" dirty="0" smtClean="0"/>
              <a:t>развития</a:t>
            </a:r>
            <a:r>
              <a:rPr lang="ru-RU" dirty="0"/>
              <a:t> в раннем и </a:t>
            </a:r>
            <a:r>
              <a:rPr lang="ru-RU" dirty="0" smtClean="0"/>
              <a:t>дошкольном возрасте трудно переоценить.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EDECEA"/>
              </a:clrFrom>
              <a:clrTo>
                <a:srgbClr val="EDECE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7" t="4200" r="1770" b="12502"/>
          <a:stretch/>
        </p:blipFill>
        <p:spPr>
          <a:xfrm>
            <a:off x="-6102" y="2204864"/>
            <a:ext cx="9150102" cy="4653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622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4"/>
            <a:ext cx="7772400" cy="408108"/>
          </a:xfrm>
        </p:spPr>
        <p:txBody>
          <a:bodyPr>
            <a:noAutofit/>
          </a:bodyPr>
          <a:lstStyle/>
          <a:p>
            <a:pPr algn="ctr"/>
            <a:r>
              <a:rPr lang="ru-RU" sz="2500" b="1" dirty="0" smtClean="0">
                <a:solidFill>
                  <a:srgbClr val="009900"/>
                </a:solidFill>
                <a:latin typeface="+mn-lt"/>
              </a:rPr>
              <a:t/>
            </a:r>
            <a:br>
              <a:rPr lang="ru-RU" sz="2500" b="1" dirty="0" smtClean="0">
                <a:solidFill>
                  <a:srgbClr val="009900"/>
                </a:solidFill>
                <a:latin typeface="+mn-lt"/>
              </a:rPr>
            </a:br>
            <a:r>
              <a:rPr lang="ru-RU" sz="2500" b="1" dirty="0" smtClean="0">
                <a:solidFill>
                  <a:srgbClr val="009900"/>
                </a:solidFill>
                <a:latin typeface="+mn-lt"/>
              </a:rPr>
              <a:t/>
            </a:r>
            <a:br>
              <a:rPr lang="ru-RU" sz="2500" b="1" dirty="0" smtClean="0">
                <a:solidFill>
                  <a:srgbClr val="009900"/>
                </a:solidFill>
                <a:latin typeface="+mn-lt"/>
              </a:rPr>
            </a:br>
            <a:r>
              <a:rPr lang="ru-RU" sz="2500" b="1" dirty="0" smtClean="0">
                <a:solidFill>
                  <a:srgbClr val="009900"/>
                </a:solidFill>
                <a:latin typeface="+mn-lt"/>
              </a:rPr>
              <a:t/>
            </a:r>
            <a:br>
              <a:rPr lang="ru-RU" sz="2500" b="1" dirty="0" smtClean="0">
                <a:solidFill>
                  <a:srgbClr val="009900"/>
                </a:solidFill>
                <a:latin typeface="+mn-lt"/>
              </a:rPr>
            </a:br>
            <a:r>
              <a:rPr lang="ru-RU" sz="2500" b="1" dirty="0" smtClean="0">
                <a:solidFill>
                  <a:srgbClr val="009900"/>
                </a:solidFill>
                <a:latin typeface="+mn-lt"/>
              </a:rPr>
              <a:t/>
            </a:r>
            <a:br>
              <a:rPr lang="ru-RU" sz="2500" b="1" dirty="0" smtClean="0">
                <a:solidFill>
                  <a:srgbClr val="009900"/>
                </a:solidFill>
                <a:latin typeface="+mn-lt"/>
              </a:rPr>
            </a:br>
            <a:r>
              <a:rPr lang="ru-RU" sz="2500" b="1" dirty="0" smtClean="0">
                <a:solidFill>
                  <a:srgbClr val="009900"/>
                </a:solidFill>
                <a:latin typeface="+mn-lt"/>
                <a:cs typeface="Times New Roman" pitchFamily="18" charset="0"/>
              </a:rPr>
              <a:t>Задачи </a:t>
            </a:r>
            <a:r>
              <a:rPr lang="ru-RU" sz="2500" b="1" dirty="0">
                <a:solidFill>
                  <a:srgbClr val="009900"/>
                </a:solidFill>
                <a:latin typeface="+mn-lt"/>
                <a:cs typeface="Times New Roman" pitchFamily="18" charset="0"/>
              </a:rPr>
              <a:t>сенсорного развития детей </a:t>
            </a:r>
            <a:r>
              <a:rPr lang="ru-RU" sz="2500" b="1" dirty="0" smtClean="0">
                <a:solidFill>
                  <a:srgbClr val="009900"/>
                </a:solidFill>
                <a:latin typeface="+mn-lt"/>
                <a:cs typeface="Times New Roman" pitchFamily="18" charset="0"/>
              </a:rPr>
              <a:t>от 1 года до 3 лет</a:t>
            </a:r>
            <a:endParaRPr lang="ru-RU" sz="2500" b="1" dirty="0">
              <a:solidFill>
                <a:srgbClr val="009900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764704"/>
            <a:ext cx="8429684" cy="5865896"/>
          </a:xfrm>
        </p:spPr>
        <p:txBody>
          <a:bodyPr>
            <a:noAutofit/>
          </a:bodyPr>
          <a:lstStyle/>
          <a:p>
            <a:pPr lvl="0" algn="l"/>
            <a:r>
              <a:rPr lang="ru-RU" sz="2100" i="1" dirty="0">
                <a:solidFill>
                  <a:srgbClr val="009900"/>
                </a:solidFill>
                <a:cs typeface="Times New Roman" pitchFamily="18" charset="0"/>
              </a:rPr>
              <a:t>Образовательные:</a:t>
            </a:r>
          </a:p>
          <a:p>
            <a:pPr lvl="0" algn="just">
              <a:buClr>
                <a:srgbClr val="FF0000"/>
              </a:buClr>
            </a:pPr>
            <a:r>
              <a:rPr lang="ru-RU" sz="2100" dirty="0" smtClean="0">
                <a:cs typeface="Times New Roman" pitchFamily="18" charset="0"/>
              </a:rPr>
              <a:t>- </a:t>
            </a:r>
            <a:r>
              <a:rPr lang="ru-RU" sz="2100" dirty="0" smtClean="0">
                <a:cs typeface="Times New Roman" pitchFamily="18" charset="0"/>
              </a:rPr>
              <a:t>развивать </a:t>
            </a:r>
            <a:r>
              <a:rPr lang="ru-RU" sz="2100" dirty="0">
                <a:cs typeface="Times New Roman" pitchFamily="18" charset="0"/>
              </a:rPr>
              <a:t>цветоразличение, формовосприятие, умение воспринимать величину, группировать, сравнивать и обобщать предметы по этим признакам;</a:t>
            </a:r>
          </a:p>
          <a:p>
            <a:pPr lvl="0" algn="l">
              <a:buClr>
                <a:srgbClr val="FF0000"/>
              </a:buClr>
            </a:pPr>
            <a:r>
              <a:rPr lang="ru-RU" sz="2100" dirty="0" smtClean="0">
                <a:cs typeface="Times New Roman" pitchFamily="18" charset="0"/>
              </a:rPr>
              <a:t>- </a:t>
            </a:r>
            <a:r>
              <a:rPr lang="ru-RU" sz="2100" dirty="0" smtClean="0">
                <a:cs typeface="Times New Roman" pitchFamily="18" charset="0"/>
              </a:rPr>
              <a:t>формировать </a:t>
            </a:r>
            <a:r>
              <a:rPr lang="ru-RU" sz="2100" dirty="0">
                <a:cs typeface="Times New Roman" pitchFamily="18" charset="0"/>
              </a:rPr>
              <a:t>у детей зрительные способы обследования </a:t>
            </a:r>
            <a:r>
              <a:rPr lang="ru-RU" sz="2100" dirty="0" smtClean="0">
                <a:cs typeface="Times New Roman" pitchFamily="18" charset="0"/>
              </a:rPr>
              <a:t>предметов;</a:t>
            </a:r>
          </a:p>
          <a:p>
            <a:pPr algn="l">
              <a:buClr>
                <a:srgbClr val="FF0000"/>
              </a:buClr>
            </a:pPr>
            <a:r>
              <a:rPr lang="ru-RU" sz="2100" dirty="0" smtClean="0">
                <a:cs typeface="Times New Roman" pitchFamily="18" charset="0"/>
              </a:rPr>
              <a:t>- </a:t>
            </a:r>
            <a:r>
              <a:rPr lang="ru-RU" sz="2100" dirty="0" smtClean="0">
                <a:cs typeface="Times New Roman" pitchFamily="18" charset="0"/>
              </a:rPr>
              <a:t>учить </a:t>
            </a:r>
            <a:r>
              <a:rPr lang="ru-RU" sz="2100" dirty="0">
                <a:cs typeface="Times New Roman" pitchFamily="18" charset="0"/>
              </a:rPr>
              <a:t>соотносить форму предметов с формой плоскостных изображений и объемных геометрических тел (шар, куб</a:t>
            </a:r>
            <a:r>
              <a:rPr lang="ru-RU" sz="2100" dirty="0" smtClean="0">
                <a:cs typeface="Times New Roman" pitchFamily="18" charset="0"/>
              </a:rPr>
              <a:t>);</a:t>
            </a:r>
          </a:p>
          <a:p>
            <a:pPr algn="l">
              <a:buClr>
                <a:srgbClr val="FF0000"/>
              </a:buClr>
            </a:pPr>
            <a:r>
              <a:rPr lang="ru-RU" sz="2100" dirty="0" smtClean="0">
                <a:cs typeface="Times New Roman" pitchFamily="18" charset="0"/>
              </a:rPr>
              <a:t>- </a:t>
            </a:r>
            <a:r>
              <a:rPr lang="ru-RU" sz="2100" dirty="0" smtClean="0">
                <a:cs typeface="Times New Roman" pitchFamily="18" charset="0"/>
              </a:rPr>
              <a:t>обогащать </a:t>
            </a:r>
            <a:r>
              <a:rPr lang="ru-RU" sz="2100" dirty="0">
                <a:cs typeface="Times New Roman" pitchFamily="18" charset="0"/>
              </a:rPr>
              <a:t>активный и пассивный словарь детей: учить понимать и использовать в речи слова: «цвет», «такой же», «разный</a:t>
            </a:r>
            <a:r>
              <a:rPr lang="ru-RU" sz="2100" dirty="0" smtClean="0">
                <a:cs typeface="Times New Roman" pitchFamily="18" charset="0"/>
              </a:rPr>
              <a:t>».</a:t>
            </a:r>
            <a:endParaRPr lang="ru-RU" sz="2100" dirty="0">
              <a:cs typeface="Times New Roman" pitchFamily="18" charset="0"/>
            </a:endParaRPr>
          </a:p>
          <a:p>
            <a:pPr lvl="0" algn="l"/>
            <a:r>
              <a:rPr lang="ru-RU" sz="2100" i="1" dirty="0" smtClean="0">
                <a:solidFill>
                  <a:srgbClr val="009900"/>
                </a:solidFill>
                <a:cs typeface="Times New Roman" pitchFamily="18" charset="0"/>
              </a:rPr>
              <a:t>Развивающие</a:t>
            </a:r>
            <a:r>
              <a:rPr lang="ru-RU" sz="2100" i="1" dirty="0">
                <a:solidFill>
                  <a:srgbClr val="009900"/>
                </a:solidFill>
                <a:cs typeface="Times New Roman" pitchFamily="18" charset="0"/>
              </a:rPr>
              <a:t>:</a:t>
            </a:r>
          </a:p>
          <a:p>
            <a:pPr lvl="0" algn="l">
              <a:buClr>
                <a:srgbClr val="FF0000"/>
              </a:buClr>
            </a:pPr>
            <a:r>
              <a:rPr lang="ru-RU" sz="2100" dirty="0">
                <a:cs typeface="Times New Roman" pitchFamily="18" charset="0"/>
              </a:rPr>
              <a:t>-</a:t>
            </a:r>
            <a:r>
              <a:rPr lang="ru-RU" sz="2100" dirty="0" smtClean="0">
                <a:cs typeface="Times New Roman" pitchFamily="18" charset="0"/>
              </a:rPr>
              <a:t> </a:t>
            </a:r>
            <a:r>
              <a:rPr lang="ru-RU" sz="2100" dirty="0" smtClean="0">
                <a:cs typeface="Times New Roman" pitchFamily="18" charset="0"/>
              </a:rPr>
              <a:t>развивать </a:t>
            </a:r>
            <a:r>
              <a:rPr lang="ru-RU" sz="2100" dirty="0">
                <a:cs typeface="Times New Roman" pitchFamily="18" charset="0"/>
              </a:rPr>
              <a:t>познавательные процессы;</a:t>
            </a:r>
          </a:p>
          <a:p>
            <a:pPr lvl="0" algn="l">
              <a:buClr>
                <a:srgbClr val="FF0000"/>
              </a:buClr>
            </a:pPr>
            <a:r>
              <a:rPr lang="ru-RU" sz="2100" dirty="0">
                <a:cs typeface="Times New Roman" pitchFamily="18" charset="0"/>
              </a:rPr>
              <a:t>-</a:t>
            </a:r>
            <a:r>
              <a:rPr lang="ru-RU" sz="2100" dirty="0" smtClean="0">
                <a:cs typeface="Times New Roman" pitchFamily="18" charset="0"/>
              </a:rPr>
              <a:t> </a:t>
            </a:r>
            <a:r>
              <a:rPr lang="ru-RU" sz="2100" dirty="0" smtClean="0">
                <a:cs typeface="Times New Roman" pitchFamily="18" charset="0"/>
              </a:rPr>
              <a:t>развивать </a:t>
            </a:r>
            <a:r>
              <a:rPr lang="ru-RU" sz="2100" dirty="0">
                <a:cs typeface="Times New Roman" pitchFamily="18" charset="0"/>
              </a:rPr>
              <a:t>мелкую </a:t>
            </a:r>
            <a:r>
              <a:rPr lang="ru-RU" sz="2100" dirty="0" smtClean="0">
                <a:cs typeface="Times New Roman" pitchFamily="18" charset="0"/>
              </a:rPr>
              <a:t>моторику;</a:t>
            </a:r>
            <a:endParaRPr lang="ru-RU" sz="2100" dirty="0">
              <a:cs typeface="Times New Roman" pitchFamily="18" charset="0"/>
            </a:endParaRPr>
          </a:p>
          <a:p>
            <a:pPr lvl="0" algn="l">
              <a:buClr>
                <a:srgbClr val="FF0000"/>
              </a:buClr>
            </a:pPr>
            <a:r>
              <a:rPr lang="ru-RU" sz="2100" dirty="0">
                <a:cs typeface="Times New Roman" pitchFamily="18" charset="0"/>
              </a:rPr>
              <a:t>-</a:t>
            </a:r>
            <a:r>
              <a:rPr lang="ru-RU" sz="2100" dirty="0" smtClean="0">
                <a:cs typeface="Times New Roman" pitchFamily="18" charset="0"/>
              </a:rPr>
              <a:t> </a:t>
            </a:r>
            <a:r>
              <a:rPr lang="ru-RU" sz="2100" dirty="0" smtClean="0">
                <a:cs typeface="Times New Roman" pitchFamily="18" charset="0"/>
              </a:rPr>
              <a:t>развивать зрительную реакцию на предметы окружающего мира, замечать их форму, цвет.</a:t>
            </a:r>
          </a:p>
          <a:p>
            <a:pPr lvl="0" algn="l"/>
            <a:r>
              <a:rPr lang="ru-RU" sz="2100" i="1" dirty="0" smtClean="0">
                <a:solidFill>
                  <a:srgbClr val="009900"/>
                </a:solidFill>
                <a:cs typeface="Times New Roman" pitchFamily="18" charset="0"/>
              </a:rPr>
              <a:t>Воспитательные</a:t>
            </a:r>
            <a:r>
              <a:rPr lang="ru-RU" sz="2100" i="1" dirty="0" smtClean="0">
                <a:solidFill>
                  <a:srgbClr val="009900"/>
                </a:solidFill>
                <a:cs typeface="Times New Roman" pitchFamily="18" charset="0"/>
              </a:rPr>
              <a:t>:</a:t>
            </a:r>
          </a:p>
          <a:p>
            <a:pPr lvl="0" algn="l"/>
            <a:r>
              <a:rPr lang="ru-RU" sz="2100" i="1" dirty="0">
                <a:cs typeface="Times New Roman" pitchFamily="18" charset="0"/>
              </a:rPr>
              <a:t>-</a:t>
            </a:r>
            <a:r>
              <a:rPr lang="ru-RU" sz="2100" dirty="0" smtClean="0">
                <a:cs typeface="Times New Roman" pitchFamily="18" charset="0"/>
              </a:rPr>
              <a:t> </a:t>
            </a:r>
            <a:r>
              <a:rPr lang="ru-RU" sz="2100" dirty="0" smtClean="0">
                <a:cs typeface="Times New Roman" pitchFamily="18" charset="0"/>
              </a:rPr>
              <a:t>воспитывать </a:t>
            </a:r>
            <a:r>
              <a:rPr lang="ru-RU" sz="2100" dirty="0">
                <a:cs typeface="Times New Roman" pitchFamily="18" charset="0"/>
              </a:rPr>
              <a:t>умение играть рядом, не мешая друг другу;</a:t>
            </a:r>
          </a:p>
          <a:p>
            <a:pPr lvl="0" algn="l">
              <a:buClr>
                <a:srgbClr val="FF0000"/>
              </a:buClr>
            </a:pPr>
            <a:r>
              <a:rPr lang="ru-RU" sz="2100" dirty="0" smtClean="0">
                <a:cs typeface="Times New Roman" pitchFamily="18" charset="0"/>
              </a:rPr>
              <a:t>- </a:t>
            </a:r>
            <a:r>
              <a:rPr lang="ru-RU" sz="2100" dirty="0" smtClean="0">
                <a:cs typeface="Times New Roman" pitchFamily="18" charset="0"/>
              </a:rPr>
              <a:t>формировать </a:t>
            </a:r>
            <a:r>
              <a:rPr lang="ru-RU" sz="2100" dirty="0">
                <a:cs typeface="Times New Roman" pitchFamily="18" charset="0"/>
              </a:rPr>
              <a:t>умение слушать и понимать инструкции </a:t>
            </a:r>
            <a:r>
              <a:rPr lang="ru-RU" sz="2100" dirty="0" smtClean="0">
                <a:cs typeface="Times New Roman" pitchFamily="18" charset="0"/>
              </a:rPr>
              <a:t>педагога.</a:t>
            </a:r>
            <a:endParaRPr lang="ru-RU" sz="2100" dirty="0">
              <a:cs typeface="Times New Roman" pitchFamily="18" charset="0"/>
            </a:endParaRPr>
          </a:p>
          <a:p>
            <a:endParaRPr lang="ru-RU" sz="2100" dirty="0"/>
          </a:p>
        </p:txBody>
      </p:sp>
    </p:spTree>
    <p:extLst>
      <p:ext uri="{BB962C8B-B14F-4D97-AF65-F5344CB8AC3E}">
        <p14:creationId xmlns:p14="http://schemas.microsoft.com/office/powerpoint/2010/main" val="3663748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59618"/>
          </a:xfrm>
        </p:spPr>
        <p:txBody>
          <a:bodyPr>
            <a:normAutofit/>
          </a:bodyPr>
          <a:lstStyle/>
          <a:p>
            <a:pPr algn="ctr"/>
            <a:r>
              <a:rPr lang="ru-RU" sz="2500" b="1" dirty="0">
                <a:solidFill>
                  <a:srgbClr val="009900"/>
                </a:solidFill>
                <a:latin typeface="+mn-lt"/>
              </a:rPr>
              <a:t>Главная цель сенсорного центра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8509" y="980728"/>
            <a:ext cx="79208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100" dirty="0" smtClean="0"/>
              <a:t>– формирование у ребёнка полноты восприятия окружающего мира через тактильные, слуховые и обонятельные ощущения.</a:t>
            </a:r>
            <a:endParaRPr lang="ru-RU" sz="21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EDECEA"/>
              </a:clrFrom>
              <a:clrTo>
                <a:srgbClr val="EDECE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7" t="4200" r="1770" b="12502"/>
          <a:stretch/>
        </p:blipFill>
        <p:spPr>
          <a:xfrm>
            <a:off x="-6102" y="1628800"/>
            <a:ext cx="9150102" cy="52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064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4"/>
            <a:ext cx="7772400" cy="1000132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+mn-lt"/>
              </a:rPr>
              <a:t/>
            </a:r>
            <a:br>
              <a:rPr lang="ru-RU" sz="3600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/>
            </a:r>
            <a:br>
              <a:rPr lang="ru-RU" sz="3600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/>
            </a:r>
            <a:br>
              <a:rPr lang="ru-RU" sz="3600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/>
            </a:r>
            <a:br>
              <a:rPr lang="ru-RU" sz="3600" dirty="0" smtClean="0">
                <a:latin typeface="+mn-lt"/>
              </a:rPr>
            </a:br>
            <a:r>
              <a:rPr lang="ru-RU" sz="2800" b="1" dirty="0" smtClean="0">
                <a:solidFill>
                  <a:srgbClr val="009900"/>
                </a:solidFill>
                <a:latin typeface="+mn-lt"/>
              </a:rPr>
              <a:t>Создание сенсорного центра </a:t>
            </a:r>
            <a:r>
              <a:rPr lang="ru-RU" sz="2800" b="1" dirty="0" smtClean="0">
                <a:solidFill>
                  <a:srgbClr val="009900"/>
                </a:solidFill>
                <a:latin typeface="+mn-lt"/>
              </a:rPr>
              <a:t>в </a:t>
            </a:r>
            <a:r>
              <a:rPr lang="ru-RU" sz="2800" b="1" dirty="0">
                <a:solidFill>
                  <a:srgbClr val="009900"/>
                </a:solidFill>
                <a:latin typeface="+mn-lt"/>
              </a:rPr>
              <a:t>ДОУ </a:t>
            </a:r>
            <a:r>
              <a:rPr lang="ru-RU" sz="2800" b="1" dirty="0" smtClean="0">
                <a:solidFill>
                  <a:srgbClr val="009900"/>
                </a:solidFill>
                <a:latin typeface="+mn-lt"/>
              </a:rPr>
              <a:t>направлено </a:t>
            </a:r>
            <a:r>
              <a:rPr lang="ru-RU" sz="2800" b="1" dirty="0">
                <a:solidFill>
                  <a:srgbClr val="009900"/>
                </a:solidFill>
                <a:latin typeface="+mn-lt"/>
              </a:rPr>
              <a:t>на решение следующих задач: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772816"/>
            <a:ext cx="8429684" cy="4857784"/>
          </a:xfrm>
        </p:spPr>
        <p:txBody>
          <a:bodyPr>
            <a:normAutofit/>
          </a:bodyPr>
          <a:lstStyle/>
          <a:p>
            <a:pPr algn="just"/>
            <a:r>
              <a:rPr lang="ru-RU" sz="2100" dirty="0" smtClean="0"/>
              <a:t>• Стимулировать</a:t>
            </a:r>
            <a:r>
              <a:rPr lang="ru-RU" sz="2100" dirty="0"/>
              <a:t> </a:t>
            </a:r>
            <a:r>
              <a:rPr lang="ru-RU" sz="2100" dirty="0" smtClean="0"/>
              <a:t>сенсорные функции</a:t>
            </a:r>
            <a:r>
              <a:rPr lang="ru-RU" sz="2100" b="1" dirty="0"/>
              <a:t> </a:t>
            </a:r>
            <a:r>
              <a:rPr lang="ru-RU" sz="2100" i="1" dirty="0"/>
              <a:t>(зрение, осязание, слух, обоняние и т. д.)</a:t>
            </a:r>
            <a:r>
              <a:rPr lang="ru-RU" sz="2100" dirty="0"/>
              <a:t>;</a:t>
            </a:r>
          </a:p>
          <a:p>
            <a:pPr algn="just"/>
            <a:r>
              <a:rPr lang="ru-RU" sz="2100" dirty="0"/>
              <a:t>• </a:t>
            </a:r>
            <a:r>
              <a:rPr lang="ru-RU" sz="2100" dirty="0" smtClean="0"/>
              <a:t>Развивать мелкую моторику, стимулируя двигательную активность;</a:t>
            </a:r>
            <a:endParaRPr lang="ru-RU" sz="2100" dirty="0"/>
          </a:p>
          <a:p>
            <a:pPr algn="just"/>
            <a:r>
              <a:rPr lang="ru-RU" sz="2100" dirty="0"/>
              <a:t>• </a:t>
            </a:r>
            <a:r>
              <a:rPr lang="ru-RU" sz="2100" dirty="0" smtClean="0"/>
              <a:t>Снимать мышечное </a:t>
            </a:r>
            <a:r>
              <a:rPr lang="ru-RU" sz="2100" dirty="0"/>
              <a:t>и </a:t>
            </a:r>
            <a:r>
              <a:rPr lang="ru-RU" sz="2100" dirty="0" smtClean="0"/>
              <a:t>психоэмоциональное напряжение, способствовать релаксации </a:t>
            </a:r>
            <a:r>
              <a:rPr lang="ru-RU" sz="2100" dirty="0"/>
              <a:t>и </a:t>
            </a:r>
            <a:r>
              <a:rPr lang="ru-RU" sz="2100" dirty="0" smtClean="0"/>
              <a:t>комфортному самочувствию детей в группе;</a:t>
            </a:r>
            <a:endParaRPr lang="ru-RU" sz="2100" dirty="0"/>
          </a:p>
          <a:p>
            <a:pPr algn="just"/>
            <a:r>
              <a:rPr lang="ru-RU" sz="2100" dirty="0" smtClean="0"/>
              <a:t>• Создавать положительный, эмоциональный фон, повышающий работоспособность </a:t>
            </a:r>
            <a:r>
              <a:rPr lang="ru-RU" sz="2100" dirty="0"/>
              <a:t>ребенка;</a:t>
            </a:r>
          </a:p>
          <a:p>
            <a:pPr algn="just"/>
            <a:r>
              <a:rPr lang="ru-RU" sz="2100" dirty="0"/>
              <a:t>• </a:t>
            </a:r>
            <a:r>
              <a:rPr lang="ru-RU" sz="2100" dirty="0" smtClean="0"/>
              <a:t>Активизировать когнитивные процессы</a:t>
            </a:r>
            <a:r>
              <a:rPr lang="ru-RU" sz="2100" dirty="0"/>
              <a:t> </a:t>
            </a:r>
            <a:r>
              <a:rPr lang="ru-RU" sz="2100" i="1" dirty="0"/>
              <a:t>(мышления, внимания, восприятия, памяти)</a:t>
            </a:r>
            <a:r>
              <a:rPr lang="ru-RU" sz="2100" dirty="0"/>
              <a:t>;</a:t>
            </a:r>
          </a:p>
          <a:p>
            <a:pPr algn="just"/>
            <a:r>
              <a:rPr lang="ru-RU" sz="2100" dirty="0"/>
              <a:t>• </a:t>
            </a:r>
            <a:r>
              <a:rPr lang="ru-RU" sz="2100" dirty="0" smtClean="0"/>
              <a:t>Повышать мотивацию </a:t>
            </a:r>
            <a:r>
              <a:rPr lang="ru-RU" sz="2100" dirty="0"/>
              <a:t>к самостоятельной и экспериментальной деятельности дошкольников.</a:t>
            </a:r>
          </a:p>
          <a:p>
            <a:endParaRPr lang="ru-RU" sz="2100" dirty="0"/>
          </a:p>
        </p:txBody>
      </p:sp>
    </p:spTree>
    <p:extLst>
      <p:ext uri="{BB962C8B-B14F-4D97-AF65-F5344CB8AC3E}">
        <p14:creationId xmlns:p14="http://schemas.microsoft.com/office/powerpoint/2010/main" val="457697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420888"/>
            <a:ext cx="8352928" cy="3528392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</a:pPr>
            <a:r>
              <a:rPr lang="ru-RU" sz="2100" dirty="0" smtClean="0">
                <a:solidFill>
                  <a:srgbClr val="000000"/>
                </a:solidFill>
                <a:latin typeface="+mn-lt"/>
              </a:rPr>
              <a:t>- </a:t>
            </a:r>
            <a:r>
              <a:rPr lang="ru-RU" sz="2100" b="0" i="0" u="none" strike="noStrike" dirty="0" smtClean="0">
                <a:solidFill>
                  <a:srgbClr val="000000"/>
                </a:solidFill>
                <a:effectLst/>
                <a:latin typeface="+mn-lt"/>
              </a:rPr>
              <a:t>соответствие развивающей предметно-пространственной среды особенностям развития и саморазвития дошкольников;</a:t>
            </a:r>
            <a:br>
              <a:rPr lang="ru-RU" sz="2100" b="0" i="0" u="none" strike="noStrike" dirty="0" smtClean="0">
                <a:solidFill>
                  <a:srgbClr val="000000"/>
                </a:solidFill>
                <a:effectLst/>
                <a:latin typeface="+mn-lt"/>
              </a:rPr>
            </a:br>
            <a:r>
              <a:rPr lang="ru-RU" sz="2100" dirty="0" smtClean="0">
                <a:solidFill>
                  <a:srgbClr val="000000"/>
                </a:solidFill>
                <a:latin typeface="+mn-lt"/>
              </a:rPr>
              <a:t>- </a:t>
            </a:r>
            <a:r>
              <a:rPr lang="ru-RU" sz="2100" b="0" i="0" u="none" strike="noStrike" dirty="0" smtClean="0">
                <a:solidFill>
                  <a:srgbClr val="000000"/>
                </a:solidFill>
                <a:effectLst/>
                <a:latin typeface="+mn-lt"/>
              </a:rPr>
              <a:t>статичность и подвижность </a:t>
            </a:r>
            <a:r>
              <a:rPr lang="ru-RU" sz="2100" b="0" i="1" u="none" strike="noStrike" dirty="0" smtClean="0">
                <a:solidFill>
                  <a:srgbClr val="000000"/>
                </a:solidFill>
                <a:effectLst/>
                <a:latin typeface="+mn-lt"/>
              </a:rPr>
              <a:t>(постоянство и неизменность элементов среды обеспечивают ребёнку защищённость и надёжность, а возможность её изменения позволяет реализовать детям стремление к творчеству и инициативу);</a:t>
            </a:r>
            <a:r>
              <a:rPr lang="ru-RU" sz="2100" b="0" i="0" u="none" strike="noStrike" dirty="0" smtClean="0">
                <a:solidFill>
                  <a:srgbClr val="000000"/>
                </a:solidFill>
                <a:effectLst/>
                <a:latin typeface="+mn-lt"/>
              </a:rPr>
              <a:t/>
            </a:r>
            <a:br>
              <a:rPr lang="ru-RU" sz="2100" b="0" i="0" u="none" strike="noStrike" dirty="0" smtClean="0">
                <a:solidFill>
                  <a:srgbClr val="000000"/>
                </a:solidFill>
                <a:effectLst/>
                <a:latin typeface="+mn-lt"/>
              </a:rPr>
            </a:br>
            <a:r>
              <a:rPr lang="ru-RU" sz="2100" dirty="0" smtClean="0">
                <a:solidFill>
                  <a:srgbClr val="000000"/>
                </a:solidFill>
                <a:latin typeface="+mn-lt"/>
              </a:rPr>
              <a:t>- </a:t>
            </a:r>
            <a:r>
              <a:rPr lang="ru-RU" sz="2100" b="0" i="0" u="none" strike="noStrike" dirty="0" smtClean="0">
                <a:solidFill>
                  <a:srgbClr val="000000"/>
                </a:solidFill>
                <a:effectLst/>
                <a:latin typeface="+mn-lt"/>
              </a:rPr>
              <a:t>гибкость зонирования </a:t>
            </a:r>
            <a:r>
              <a:rPr lang="ru-RU" sz="2100" b="0" i="1" u="none" strike="noStrike" dirty="0" smtClean="0">
                <a:solidFill>
                  <a:srgbClr val="000000"/>
                </a:solidFill>
                <a:effectLst/>
                <a:latin typeface="+mn-lt"/>
              </a:rPr>
              <a:t>(позволяет детям свободно перемещать определённые игры и игрушки в любую часть группы);</a:t>
            </a:r>
            <a:r>
              <a:rPr lang="ru-RU" sz="2100" b="0" i="0" u="none" strike="noStrike" dirty="0" smtClean="0">
                <a:solidFill>
                  <a:srgbClr val="000000"/>
                </a:solidFill>
                <a:effectLst/>
                <a:latin typeface="+mn-lt"/>
              </a:rPr>
              <a:t/>
            </a:r>
            <a:br>
              <a:rPr lang="ru-RU" sz="2100" b="0" i="0" u="none" strike="noStrike" dirty="0" smtClean="0">
                <a:solidFill>
                  <a:srgbClr val="000000"/>
                </a:solidFill>
                <a:effectLst/>
                <a:latin typeface="+mn-lt"/>
              </a:rPr>
            </a:br>
            <a:r>
              <a:rPr lang="ru-RU" sz="2100" dirty="0" smtClean="0">
                <a:solidFill>
                  <a:srgbClr val="000000"/>
                </a:solidFill>
                <a:latin typeface="+mn-lt"/>
              </a:rPr>
              <a:t>- </a:t>
            </a:r>
            <a:r>
              <a:rPr lang="ru-RU" sz="2100" b="0" i="0" u="none" strike="noStrike" dirty="0" smtClean="0">
                <a:solidFill>
                  <a:srgbClr val="000000"/>
                </a:solidFill>
                <a:effectLst/>
                <a:latin typeface="+mn-lt"/>
              </a:rPr>
              <a:t>комфортность и безопасность </a:t>
            </a:r>
            <a:r>
              <a:rPr lang="ru-RU" sz="2100" b="0" i="1" u="none" strike="noStrike" dirty="0" smtClean="0">
                <a:solidFill>
                  <a:srgbClr val="000000"/>
                </a:solidFill>
                <a:effectLst/>
                <a:latin typeface="+mn-lt"/>
              </a:rPr>
              <a:t>(надёжность и комфортность достигается безопасной и удобной планировкой);</a:t>
            </a:r>
            <a:r>
              <a:rPr lang="ru-RU" sz="2100" b="0" i="0" u="none" strike="noStrike" dirty="0" smtClean="0">
                <a:solidFill>
                  <a:srgbClr val="000000"/>
                </a:solidFill>
                <a:effectLst/>
                <a:latin typeface="+mn-lt"/>
              </a:rPr>
              <a:t/>
            </a:r>
            <a:br>
              <a:rPr lang="ru-RU" sz="2100" b="0" i="0" u="none" strike="noStrike" dirty="0" smtClean="0">
                <a:solidFill>
                  <a:srgbClr val="000000"/>
                </a:solidFill>
                <a:effectLst/>
                <a:latin typeface="+mn-lt"/>
              </a:rPr>
            </a:br>
            <a:r>
              <a:rPr lang="ru-RU" sz="2100" b="0" i="0" u="none" strike="noStrike" dirty="0" smtClean="0">
                <a:solidFill>
                  <a:srgbClr val="000000"/>
                </a:solidFill>
                <a:effectLst/>
                <a:latin typeface="+mn-lt"/>
              </a:rPr>
              <a:t>- открытость и закрытость </a:t>
            </a:r>
            <a:r>
              <a:rPr lang="ru-RU" sz="2100" b="0" i="1" u="none" strike="noStrike" dirty="0" smtClean="0">
                <a:solidFill>
                  <a:srgbClr val="000000"/>
                </a:solidFill>
                <a:effectLst/>
                <a:latin typeface="+mn-lt"/>
              </a:rPr>
              <a:t>(предполагает организацию определённого порядка в пространстве);</a:t>
            </a:r>
            <a:r>
              <a:rPr lang="ru-RU" sz="2100" b="0" i="0" u="none" strike="noStrike" dirty="0" smtClean="0">
                <a:solidFill>
                  <a:srgbClr val="000000"/>
                </a:solidFill>
                <a:effectLst/>
                <a:latin typeface="+mn-lt"/>
              </a:rPr>
              <a:t/>
            </a:r>
            <a:br>
              <a:rPr lang="ru-RU" sz="2100" b="0" i="0" u="none" strike="noStrike" dirty="0" smtClean="0">
                <a:solidFill>
                  <a:srgbClr val="000000"/>
                </a:solidFill>
                <a:effectLst/>
                <a:latin typeface="+mn-lt"/>
              </a:rPr>
            </a:br>
            <a:r>
              <a:rPr lang="ru-RU" sz="2100" dirty="0" smtClean="0">
                <a:solidFill>
                  <a:srgbClr val="000000"/>
                </a:solidFill>
                <a:latin typeface="+mn-lt"/>
              </a:rPr>
              <a:t>-  </a:t>
            </a:r>
            <a:r>
              <a:rPr lang="ru-RU" sz="2100" b="0" i="0" u="none" strike="noStrike" dirty="0" smtClean="0">
                <a:solidFill>
                  <a:srgbClr val="000000"/>
                </a:solidFill>
                <a:effectLst/>
                <a:latin typeface="+mn-lt"/>
              </a:rPr>
              <a:t>тендерный подход </a:t>
            </a:r>
            <a:r>
              <a:rPr lang="ru-RU" sz="2100" i="1" u="none" strike="noStrike" dirty="0" smtClean="0">
                <a:solidFill>
                  <a:srgbClr val="000000"/>
                </a:solidFill>
                <a:effectLst/>
                <a:latin typeface="+mn-lt"/>
              </a:rPr>
              <a:t>(создание условий, стимулирующих проявление типичных для девочек и мальчиков видов занятий).</a:t>
            </a:r>
            <a:r>
              <a:rPr lang="ru-RU" sz="2000" b="0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/>
            </a:r>
            <a:br>
              <a:rPr lang="ru-RU" sz="2000" b="0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</a:br>
            <a:endParaRPr lang="ru-RU" sz="2000" b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260648"/>
            <a:ext cx="828092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500" b="1" dirty="0">
                <a:solidFill>
                  <a:srgbClr val="009900"/>
                </a:solidFill>
              </a:rPr>
              <a:t>Основные принципы </a:t>
            </a:r>
            <a:r>
              <a:rPr lang="ru-RU" sz="2500" b="1" dirty="0" smtClean="0">
                <a:solidFill>
                  <a:srgbClr val="009900"/>
                </a:solidFill>
              </a:rPr>
              <a:t>построения сенсорного центра развития </a:t>
            </a:r>
            <a:r>
              <a:rPr lang="ru-RU" sz="2500" b="1" dirty="0">
                <a:solidFill>
                  <a:srgbClr val="009900"/>
                </a:solidFill>
              </a:rPr>
              <a:t>детей от 1 до 3 в детском саду 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285720" y="500042"/>
            <a:ext cx="8501122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500" b="1" dirty="0" smtClean="0">
                <a:solidFill>
                  <a:srgbClr val="009900"/>
                </a:solidFill>
              </a:rPr>
              <a:t>Формирование сенсорных эталонов</a:t>
            </a:r>
            <a:endParaRPr lang="ru-RU" sz="2500" b="1" dirty="0">
              <a:solidFill>
                <a:srgbClr val="009900"/>
              </a:solidFill>
            </a:endParaRPr>
          </a:p>
        </p:txBody>
      </p:sp>
      <p:sp>
        <p:nvSpPr>
          <p:cNvPr id="7171" name="Rectangle 3" descr="Розовая тисненая бумага"/>
          <p:cNvSpPr>
            <a:spLocks noChangeArrowheads="1"/>
          </p:cNvSpPr>
          <p:nvPr/>
        </p:nvSpPr>
        <p:spPr bwMode="auto">
          <a:xfrm>
            <a:off x="539750" y="1700213"/>
            <a:ext cx="1800225" cy="792162"/>
          </a:xfrm>
          <a:prstGeom prst="rect">
            <a:avLst/>
          </a:prstGeom>
          <a:solidFill>
            <a:srgbClr val="99FF99"/>
          </a:solidFill>
          <a:ln w="9525">
            <a:solidFill>
              <a:srgbClr val="99FF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dirty="0">
              <a:solidFill>
                <a:srgbClr val="99FF99"/>
              </a:solidFill>
            </a:endParaRP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539750" y="1916113"/>
            <a:ext cx="1800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 smtClean="0">
                <a:solidFill>
                  <a:srgbClr val="008000"/>
                </a:solidFill>
                <a:latin typeface="Bookman Old Style" pitchFamily="18" charset="0"/>
              </a:rPr>
              <a:t>Цвет</a:t>
            </a:r>
            <a:endParaRPr lang="ru-RU" sz="2000" b="1" dirty="0">
              <a:solidFill>
                <a:srgbClr val="008000"/>
              </a:solidFill>
              <a:latin typeface="Bookman Old Style" pitchFamily="18" charset="0"/>
            </a:endParaRPr>
          </a:p>
        </p:txBody>
      </p:sp>
      <p:sp>
        <p:nvSpPr>
          <p:cNvPr id="7173" name="Rectangle 5" descr="Розовая тисненая бумага"/>
          <p:cNvSpPr>
            <a:spLocks noChangeArrowheads="1"/>
          </p:cNvSpPr>
          <p:nvPr/>
        </p:nvSpPr>
        <p:spPr bwMode="auto">
          <a:xfrm>
            <a:off x="539750" y="3573463"/>
            <a:ext cx="1800225" cy="792162"/>
          </a:xfrm>
          <a:prstGeom prst="rect">
            <a:avLst/>
          </a:prstGeom>
          <a:solidFill>
            <a:srgbClr val="99FF99"/>
          </a:solidFill>
          <a:ln w="9525">
            <a:solidFill>
              <a:srgbClr val="99FF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539750" y="3789363"/>
            <a:ext cx="1800225" cy="396875"/>
          </a:xfrm>
          <a:prstGeom prst="rect">
            <a:avLst/>
          </a:prstGeom>
          <a:noFill/>
          <a:ln w="9525">
            <a:solidFill>
              <a:srgbClr val="99FF99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 smtClean="0">
                <a:solidFill>
                  <a:srgbClr val="008000"/>
                </a:solidFill>
                <a:latin typeface="Bookman Old Style" pitchFamily="18" charset="0"/>
              </a:rPr>
              <a:t>Форма</a:t>
            </a:r>
            <a:endParaRPr lang="ru-RU" sz="2000" b="1" dirty="0">
              <a:solidFill>
                <a:srgbClr val="008000"/>
              </a:solidFill>
              <a:latin typeface="Bookman Old Style" pitchFamily="18" charset="0"/>
            </a:endParaRPr>
          </a:p>
        </p:txBody>
      </p:sp>
      <p:sp>
        <p:nvSpPr>
          <p:cNvPr id="7175" name="Rectangle 7" descr="Розовая тисненая бумага"/>
          <p:cNvSpPr>
            <a:spLocks noChangeArrowheads="1"/>
          </p:cNvSpPr>
          <p:nvPr/>
        </p:nvSpPr>
        <p:spPr bwMode="auto">
          <a:xfrm>
            <a:off x="539750" y="5516563"/>
            <a:ext cx="1800225" cy="792162"/>
          </a:xfrm>
          <a:prstGeom prst="rect">
            <a:avLst/>
          </a:prstGeom>
          <a:solidFill>
            <a:srgbClr val="99FF99"/>
          </a:solidFill>
          <a:ln w="9525">
            <a:solidFill>
              <a:srgbClr val="99FF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611188" y="5714999"/>
            <a:ext cx="16573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 smtClean="0">
                <a:solidFill>
                  <a:srgbClr val="008000"/>
                </a:solidFill>
                <a:latin typeface="Bookman Old Style" pitchFamily="18" charset="0"/>
              </a:rPr>
              <a:t>Величина</a:t>
            </a:r>
            <a:endParaRPr lang="ru-RU" sz="2000" b="1" dirty="0">
              <a:solidFill>
                <a:srgbClr val="008000"/>
              </a:solidFill>
              <a:latin typeface="Bookman Old Style" pitchFamily="18" charset="0"/>
            </a:endParaRPr>
          </a:p>
        </p:txBody>
      </p:sp>
      <p:sp>
        <p:nvSpPr>
          <p:cNvPr id="7177" name="Oval 9"/>
          <p:cNvSpPr>
            <a:spLocks noChangeArrowheads="1"/>
          </p:cNvSpPr>
          <p:nvPr/>
        </p:nvSpPr>
        <p:spPr bwMode="auto">
          <a:xfrm>
            <a:off x="2627313" y="1557338"/>
            <a:ext cx="792162" cy="4318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7178" name="Oval 10"/>
          <p:cNvSpPr>
            <a:spLocks noChangeArrowheads="1"/>
          </p:cNvSpPr>
          <p:nvPr/>
        </p:nvSpPr>
        <p:spPr bwMode="auto">
          <a:xfrm>
            <a:off x="3276600" y="2133600"/>
            <a:ext cx="792163" cy="4318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7179" name="Oval 11"/>
          <p:cNvSpPr>
            <a:spLocks noChangeArrowheads="1"/>
          </p:cNvSpPr>
          <p:nvPr/>
        </p:nvSpPr>
        <p:spPr bwMode="auto">
          <a:xfrm>
            <a:off x="4716463" y="2133600"/>
            <a:ext cx="792162" cy="431800"/>
          </a:xfrm>
          <a:prstGeom prst="ellipse">
            <a:avLst/>
          </a:prstGeom>
          <a:solidFill>
            <a:srgbClr val="00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7180" name="Oval 12"/>
          <p:cNvSpPr>
            <a:spLocks noChangeArrowheads="1"/>
          </p:cNvSpPr>
          <p:nvPr/>
        </p:nvSpPr>
        <p:spPr bwMode="auto">
          <a:xfrm>
            <a:off x="5940425" y="2205038"/>
            <a:ext cx="792163" cy="4318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7181" name="Oval 13"/>
          <p:cNvSpPr>
            <a:spLocks noChangeArrowheads="1"/>
          </p:cNvSpPr>
          <p:nvPr/>
        </p:nvSpPr>
        <p:spPr bwMode="auto">
          <a:xfrm>
            <a:off x="4140200" y="1557338"/>
            <a:ext cx="792163" cy="431800"/>
          </a:xfrm>
          <a:prstGeom prst="ellipse">
            <a:avLst/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7182" name="Oval 14"/>
          <p:cNvSpPr>
            <a:spLocks noChangeArrowheads="1"/>
          </p:cNvSpPr>
          <p:nvPr/>
        </p:nvSpPr>
        <p:spPr bwMode="auto">
          <a:xfrm>
            <a:off x="5435600" y="1557338"/>
            <a:ext cx="792163" cy="431800"/>
          </a:xfrm>
          <a:prstGeom prst="ellipse">
            <a:avLst/>
          </a:prstGeom>
          <a:solidFill>
            <a:srgbClr val="33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7183" name="Oval 15"/>
          <p:cNvSpPr>
            <a:spLocks noChangeArrowheads="1"/>
          </p:cNvSpPr>
          <p:nvPr/>
        </p:nvSpPr>
        <p:spPr bwMode="auto">
          <a:xfrm>
            <a:off x="6659563" y="1557338"/>
            <a:ext cx="792162" cy="431800"/>
          </a:xfrm>
          <a:prstGeom prst="ellipse">
            <a:avLst/>
          </a:prstGeom>
          <a:solidFill>
            <a:srgbClr val="6600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7184" name="Oval 16"/>
          <p:cNvSpPr>
            <a:spLocks noChangeArrowheads="1"/>
          </p:cNvSpPr>
          <p:nvPr/>
        </p:nvSpPr>
        <p:spPr bwMode="auto">
          <a:xfrm>
            <a:off x="7235825" y="2205038"/>
            <a:ext cx="792163" cy="4318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7185" name="Oval 17"/>
          <p:cNvSpPr>
            <a:spLocks noChangeArrowheads="1"/>
          </p:cNvSpPr>
          <p:nvPr/>
        </p:nvSpPr>
        <p:spPr bwMode="auto">
          <a:xfrm>
            <a:off x="8027988" y="1628775"/>
            <a:ext cx="792162" cy="4318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7186" name="Oval 18"/>
          <p:cNvSpPr>
            <a:spLocks noChangeArrowheads="1"/>
          </p:cNvSpPr>
          <p:nvPr/>
        </p:nvSpPr>
        <p:spPr bwMode="auto">
          <a:xfrm>
            <a:off x="2700338" y="3644900"/>
            <a:ext cx="792162" cy="720725"/>
          </a:xfrm>
          <a:prstGeom prst="ellipse">
            <a:avLst/>
          </a:prstGeom>
          <a:solidFill>
            <a:srgbClr val="6600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7187" name="Rectangle 19"/>
          <p:cNvSpPr>
            <a:spLocks noChangeArrowheads="1"/>
          </p:cNvSpPr>
          <p:nvPr/>
        </p:nvSpPr>
        <p:spPr bwMode="auto">
          <a:xfrm>
            <a:off x="4787900" y="3644900"/>
            <a:ext cx="1150938" cy="719138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7188" name="Rectangle 20"/>
          <p:cNvSpPr>
            <a:spLocks noChangeArrowheads="1"/>
          </p:cNvSpPr>
          <p:nvPr/>
        </p:nvSpPr>
        <p:spPr bwMode="auto">
          <a:xfrm>
            <a:off x="3779838" y="3644900"/>
            <a:ext cx="698500" cy="719138"/>
          </a:xfrm>
          <a:prstGeom prst="rect">
            <a:avLst/>
          </a:prstGeom>
          <a:solidFill>
            <a:srgbClr val="00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7189" name="AutoShape 21"/>
          <p:cNvSpPr>
            <a:spLocks noChangeArrowheads="1"/>
          </p:cNvSpPr>
          <p:nvPr/>
        </p:nvSpPr>
        <p:spPr bwMode="auto">
          <a:xfrm>
            <a:off x="6372225" y="3644900"/>
            <a:ext cx="865188" cy="719138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7190" name="Oval 22"/>
          <p:cNvSpPr>
            <a:spLocks noChangeArrowheads="1"/>
          </p:cNvSpPr>
          <p:nvPr/>
        </p:nvSpPr>
        <p:spPr bwMode="auto">
          <a:xfrm>
            <a:off x="7596188" y="3644900"/>
            <a:ext cx="1079500" cy="719138"/>
          </a:xfrm>
          <a:prstGeom prst="ellipse">
            <a:avLst/>
          </a:prstGeom>
          <a:solidFill>
            <a:srgbClr val="FF66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7191" name="AutoShape 23"/>
          <p:cNvSpPr>
            <a:spLocks noChangeArrowheads="1"/>
          </p:cNvSpPr>
          <p:nvPr/>
        </p:nvSpPr>
        <p:spPr bwMode="auto">
          <a:xfrm>
            <a:off x="3348038" y="5229225"/>
            <a:ext cx="1214437" cy="1214438"/>
          </a:xfrm>
          <a:prstGeom prst="cube">
            <a:avLst>
              <a:gd name="adj" fmla="val 25000"/>
            </a:avLst>
          </a:prstGeom>
          <a:solidFill>
            <a:srgbClr val="9900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7192" name="AutoShape 24"/>
          <p:cNvSpPr>
            <a:spLocks noChangeArrowheads="1"/>
          </p:cNvSpPr>
          <p:nvPr/>
        </p:nvSpPr>
        <p:spPr bwMode="auto">
          <a:xfrm>
            <a:off x="5580063" y="5445125"/>
            <a:ext cx="854075" cy="863600"/>
          </a:xfrm>
          <a:prstGeom prst="cube">
            <a:avLst>
              <a:gd name="adj" fmla="val 25000"/>
            </a:avLst>
          </a:prstGeom>
          <a:solidFill>
            <a:srgbClr val="9900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7193" name="AutoShape 25"/>
          <p:cNvSpPr>
            <a:spLocks noChangeArrowheads="1"/>
          </p:cNvSpPr>
          <p:nvPr/>
        </p:nvSpPr>
        <p:spPr bwMode="auto">
          <a:xfrm>
            <a:off x="7451725" y="5661025"/>
            <a:ext cx="504825" cy="504825"/>
          </a:xfrm>
          <a:prstGeom prst="cube">
            <a:avLst>
              <a:gd name="adj" fmla="val 25000"/>
            </a:avLst>
          </a:prstGeom>
          <a:solidFill>
            <a:srgbClr val="9900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7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7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7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7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7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7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 animBg="1"/>
      <p:bldP spid="7172" grpId="0"/>
      <p:bldP spid="7173" grpId="0" animBg="1"/>
      <p:bldP spid="7174" grpId="0" animBg="1"/>
      <p:bldP spid="7175" grpId="0" animBg="1"/>
      <p:bldP spid="7176" grpId="0"/>
      <p:bldP spid="7177" grpId="0" animBg="1"/>
      <p:bldP spid="7178" grpId="0" animBg="1"/>
      <p:bldP spid="7179" grpId="0" animBg="1"/>
      <p:bldP spid="7180" grpId="0" animBg="1"/>
      <p:bldP spid="7181" grpId="0" animBg="1"/>
      <p:bldP spid="7182" grpId="0" animBg="1"/>
      <p:bldP spid="7183" grpId="0" animBg="1"/>
      <p:bldP spid="7184" grpId="0" animBg="1"/>
      <p:bldP spid="7185" grpId="0" animBg="1"/>
      <p:bldP spid="7186" grpId="0" animBg="1"/>
      <p:bldP spid="7187" grpId="0" animBg="1"/>
      <p:bldP spid="7188" grpId="0" animBg="1"/>
      <p:bldP spid="7189" grpId="0" animBg="1"/>
      <p:bldP spid="7190" grpId="0" animBg="1"/>
      <p:bldP spid="7191" grpId="0" animBg="1"/>
      <p:bldP spid="7192" grpId="0" animBg="1"/>
      <p:bldP spid="719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09" y="12998"/>
            <a:ext cx="9144000" cy="654032"/>
          </a:xfrm>
        </p:spPr>
        <p:txBody>
          <a:bodyPr>
            <a:noAutofit/>
          </a:bodyPr>
          <a:lstStyle/>
          <a:p>
            <a:pPr algn="ctr"/>
            <a:r>
              <a:rPr lang="ru-RU" sz="2500" b="1" dirty="0" smtClean="0">
                <a:solidFill>
                  <a:srgbClr val="009900"/>
                </a:solidFill>
                <a:latin typeface="+mn-lt"/>
                <a:cs typeface="Times New Roman" pitchFamily="18" charset="0"/>
              </a:rPr>
              <a:t>Оснащение сенсорного центра для детей от 1 года до 2 лет</a:t>
            </a:r>
            <a:endParaRPr lang="ru-RU" sz="2500" b="1" dirty="0">
              <a:solidFill>
                <a:srgbClr val="009900"/>
              </a:solidFill>
              <a:latin typeface="+mn-lt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3139664"/>
              </p:ext>
            </p:extLst>
          </p:nvPr>
        </p:nvGraphicFramePr>
        <p:xfrm>
          <a:off x="0" y="548680"/>
          <a:ext cx="9144000" cy="6355717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538471"/>
                <a:gridCol w="3557364"/>
                <a:gridCol w="5048165"/>
              </a:tblGrid>
              <a:tr h="3786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№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п/п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18" marR="3471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Вид оборудования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18" marR="3471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Характеристика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18" marR="34718" marT="0" marB="0"/>
                </a:tc>
              </a:tr>
              <a:tr h="3786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18" marR="34718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Пирамидки с кольцами большого и маленького размера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18" marR="34718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Диаметр большого кольца – 4.5 см, маленького – 3 см.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18" marR="34718" marT="0" marB="0"/>
                </a:tc>
              </a:tr>
              <a:tr h="3786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18" marR="34718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Пирамидки на конической основе из одноцветных колец, убывающих по величине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18" marR="34718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5 колец.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18" marR="34718" marT="0" marB="0"/>
                </a:tc>
              </a:tr>
              <a:tr h="2073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18" marR="34718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Одноцветные канонические пирамидки из 5 колец: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18" marR="34718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Красная, оранжевая, желтая, зеленая, синяя, фиолетовая, черная и белая.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18" marR="34718" marT="0" marB="0"/>
                </a:tc>
              </a:tr>
              <a:tr h="1893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18" marR="34718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Большая и маленькая матрешки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18" marR="34718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18" marR="34718" marT="0" marB="0"/>
                </a:tc>
              </a:tr>
              <a:tr h="2073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5. 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18" marR="34718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Три входящих одна в другую матрешки.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18" marR="34718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18" marR="34718" marT="0" marB="0"/>
                </a:tc>
              </a:tr>
              <a:tr h="1893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18" marR="34718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Пирамидки разной формы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18" marR="34718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18" marR="34718" marT="0" marB="0"/>
                </a:tc>
              </a:tr>
              <a:tr h="5679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18" marR="34718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Деревянные круги и квадраты (5 больших и 5 маленьких)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18" marR="34718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Форма, цвет и фактура одинаковые. Диаметр маленького круга равен 3 см, высота деревянной основы -1.5см. Сторона малого квадрата 3 см, большого 4.5 см. Полоски белой бумаги шириной 3 см и 4.5 см.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18" marR="34718" marT="0" marB="0"/>
                </a:tc>
              </a:tr>
              <a:tr h="7572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8. 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18" marR="34718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Прямоугольники, треугольники, овалы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18" marR="34718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5 больших и 5 маленьких прямоугольников; 5 больших и 5 маленьких треугольников. 5 больших и 5 маленьких овалов. Размеры прямоугольников 3х2, 5х3; треугольников 4.5х4.5, 5х4.5, 3х3х3; овалов 3х2, 5х3. Высота деревянной основы для предметов 1.5 см.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18" marR="34718" marT="0" marB="0"/>
                </a:tc>
              </a:tr>
              <a:tr h="3786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18" marR="34718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Круги, квадраты, прямоугольники, треугольники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18" marR="34718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Круг диаметром 3 см, квадрат со стороной 3 см, прямоугольник 3х5 см, треугольник 3х3х3, высота деревянной основы 1.5 см.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18" marR="34718" marT="0" marB="0"/>
                </a:tc>
              </a:tr>
              <a:tr h="7572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18" marR="34718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Решетки с круглыми отверстиями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18" marR="34718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6-8 решеток с большими и маленькими отверстиями. Размер решетки 17.5х35х0.5. Отверстия в решетках круглые двух видов: в одной части 4 больших, в другой – 5 маленьких. Диаметр большого отверстия 4.5 см, маленького – 3 см. Высота деревянного основания 1.5 см.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18" marR="34718" marT="0" marB="0"/>
                </a:tc>
              </a:tr>
              <a:tr h="4147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18" marR="34718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Решетки с квадратными отверстиями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18" marR="34718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6-8 решеток (размер 17.5х35х0.5) с четырьмя большими (4.5х4.5) и пятью маленькими  (3х3) квадратными отверстиями с вкладышами.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18" marR="34718" marT="0" marB="0"/>
                </a:tc>
              </a:tr>
              <a:tr h="3786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12.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18" marR="34718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Решетки с прямоугольными отверстиями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18" marR="34718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2-3 решетки с прямоугольными большими (3х5) и маленькими (2х3) отверстиями и вкладышами.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18" marR="34718" marT="0" marB="0"/>
                </a:tc>
              </a:tr>
              <a:tr h="4147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13.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18" marR="34718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Решетки с треугольными отверстиями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18" marR="34718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2-3 решетки с треугольными большими  (4.5х4.5х4.5) и маленькими (3х3х3)  отверстиями, вкладышами высотой 1.5 см.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18" marR="34718" marT="0" marB="0"/>
                </a:tc>
              </a:tr>
              <a:tr h="3786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14.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18" marR="34718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Решетки с отверстиями  разной формы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18" marR="34718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6-8 решеток с 10 отверстиями (5 одной и 5 другой формы) и 10 вкладышей соответствующей формы.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18" marR="34718" marT="0" marB="0"/>
                </a:tc>
              </a:tr>
              <a:tr h="3786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15.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18" marR="34718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Палочки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18" marR="34718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8 цветов: красного, оранжевого, желтого, зеленого, синего, фиолетового, черного, белого.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18" marR="34718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ugra-tv.ru/upload/iblock/e96/e9649883d26602c897312e20d73cfcb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21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976</TotalTime>
  <Words>1544</Words>
  <Application>Microsoft Office PowerPoint</Application>
  <PresentationFormat>Экран (4:3)</PresentationFormat>
  <Paragraphs>205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Сенсорное развитие ребенка </vt:lpstr>
      <vt:lpstr>    Задачи сенсорного развития детей от 1 года до 3 лет</vt:lpstr>
      <vt:lpstr>Главная цель сенсорного центра</vt:lpstr>
      <vt:lpstr>    Создание сенсорного центра в ДОУ направлено на решение следующих задач:</vt:lpstr>
      <vt:lpstr>- соответствие развивающей предметно-пространственной среды особенностям развития и саморазвития дошкольников; - статичность и подвижность (постоянство и неизменность элементов среды обеспечивают ребёнку защищённость и надёжность, а возможность её изменения позволяет реализовать детям стремление к творчеству и инициативу); - гибкость зонирования (позволяет детям свободно перемещать определённые игры и игрушки в любую часть группы); - комфортность и безопасность (надёжность и комфортность достигается безопасной и удобной планировкой); - открытость и закрытость (предполагает организацию определённого порядка в пространстве); -  тендерный подход (создание условий, стимулирующих проявление типичных для девочек и мальчиков видов занятий). </vt:lpstr>
      <vt:lpstr>Презентация PowerPoint</vt:lpstr>
      <vt:lpstr>Оснащение сенсорного центра для детей от 1 года до 2 лет</vt:lpstr>
      <vt:lpstr>Презентация PowerPoint</vt:lpstr>
      <vt:lpstr>Оснащение сенсорного центра для детей от 2 до 3 лет</vt:lpstr>
      <vt:lpstr>Презентация PowerPoint</vt:lpstr>
      <vt:lpstr>Организация деятельности дошкольников в сенсорном центре</vt:lpstr>
      <vt:lpstr>Способы, которыми обеспечивается индивидуализация образовательного процесса</vt:lpstr>
      <vt:lpstr>Способы, которыми обеспечивается поддержка детской инициативы</vt:lpstr>
      <vt:lpstr>Примерный перечень дидактических игр по сенсорному развитию</vt:lpstr>
      <vt:lpstr>Презентация PowerPoint</vt:lpstr>
      <vt:lpstr>В  задании используются фотографии, находящиеся в свободном доступе в сети Интернет</vt:lpstr>
      <vt:lpstr>Информационные источники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Педагогический проект «Сенсорное развитие детей раннего возраста»</dc:title>
  <dc:creator>Admin</dc:creator>
  <cp:lastModifiedBy>user</cp:lastModifiedBy>
  <cp:revision>95</cp:revision>
  <dcterms:created xsi:type="dcterms:W3CDTF">2013-11-16T12:33:58Z</dcterms:created>
  <dcterms:modified xsi:type="dcterms:W3CDTF">2021-04-18T11:49:51Z</dcterms:modified>
</cp:coreProperties>
</file>