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272860A-0248-410A-B791-9CDB9B1A870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94BFCF23-0DA7-4475-930A-77A080FAEDE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2817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2860A-0248-410A-B791-9CDB9B1A870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CF23-0DA7-4475-930A-77A080FAED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727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2860A-0248-410A-B791-9CDB9B1A870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CF23-0DA7-4475-930A-77A080FAEDE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58767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2860A-0248-410A-B791-9CDB9B1A870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CF23-0DA7-4475-930A-77A080FAEDE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7884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2860A-0248-410A-B791-9CDB9B1A870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CF23-0DA7-4475-930A-77A080FAED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880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2860A-0248-410A-B791-9CDB9B1A870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CF23-0DA7-4475-930A-77A080FAEDE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7503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2860A-0248-410A-B791-9CDB9B1A870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CF23-0DA7-4475-930A-77A080FAEDE6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18416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2860A-0248-410A-B791-9CDB9B1A870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CF23-0DA7-4475-930A-77A080FAEDE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03859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2860A-0248-410A-B791-9CDB9B1A870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CF23-0DA7-4475-930A-77A080FAEDE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2890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2860A-0248-410A-B791-9CDB9B1A870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CF23-0DA7-4475-930A-77A080FAED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657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2860A-0248-410A-B791-9CDB9B1A870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CF23-0DA7-4475-930A-77A080FAEDE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7437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2860A-0248-410A-B791-9CDB9B1A870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CF23-0DA7-4475-930A-77A080FAED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31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2860A-0248-410A-B791-9CDB9B1A870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CF23-0DA7-4475-930A-77A080FAEDE6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0810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2860A-0248-410A-B791-9CDB9B1A870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CF23-0DA7-4475-930A-77A080FAEDE6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0437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2860A-0248-410A-B791-9CDB9B1A870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CF23-0DA7-4475-930A-77A080FAED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323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2860A-0248-410A-B791-9CDB9B1A870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CF23-0DA7-4475-930A-77A080FAEDE6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7012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2860A-0248-410A-B791-9CDB9B1A870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CF23-0DA7-4475-930A-77A080FAED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469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272860A-0248-410A-B791-9CDB9B1A870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4BFCF23-0DA7-4475-930A-77A080FAED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786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6007" y="263373"/>
            <a:ext cx="979564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dirty="0"/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ПРАВИЛА РАБОТЫ В 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ТРЕНИНГОВОЙ ГРУППЕ</a:t>
            </a: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3547959" y="5268423"/>
            <a:ext cx="4632960" cy="137398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ВЫПОЛНИЛА: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ПЕДАГОГ - ПСИХОЛОГ             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ea typeface="+mn-ea"/>
                <a:cs typeface="Times New Roman" pitchFamily="18" charset="0"/>
              </a:rPr>
              <a:t>ЧИСТЯКОВА  НАДЕЖДА  ИВАНОВНА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ea typeface="+mn-ea"/>
              <a:cs typeface="Times New Roman" pitchFamily="18" charset="0"/>
            </a:endParaRPr>
          </a:p>
        </p:txBody>
      </p:sp>
      <p:pic>
        <p:nvPicPr>
          <p:cNvPr id="6" name="Рисунок 5" descr="https://div-center.krn.socinfo.ru/media/2019/02/05/1273243471/image003_t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467" y="1771479"/>
            <a:ext cx="5398830" cy="3649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30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1467" y="1777999"/>
            <a:ext cx="6993466" cy="264687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>
                <a:solidFill>
                  <a:schemeClr val="accent6">
                    <a:lumMod val="50000"/>
                  </a:schemeClr>
                </a:solidFill>
              </a:rPr>
              <a:t>КОНТАКТЫ: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606408, Нижегородская обл.,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г. Балахна, ул. Кирова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,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дом 19а.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телефон: 8 (831 44) 9 76 08, тел./факс: 8 (831 44) 9 76 09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E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-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mail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ds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_30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</a:rPr>
              <a:t>skazka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@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mail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</a:rPr>
              <a:t>ru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82453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один усеченный угол 17"/>
          <p:cNvSpPr/>
          <p:nvPr/>
        </p:nvSpPr>
        <p:spPr>
          <a:xfrm>
            <a:off x="4074361" y="437525"/>
            <a:ext cx="6392325" cy="792522"/>
          </a:xfrm>
          <a:prstGeom prst="snip1Rect">
            <a:avLst/>
          </a:prstGeom>
          <a:gradFill>
            <a:gsLst>
              <a:gs pos="0">
                <a:schemeClr val="bg1"/>
              </a:gs>
              <a:gs pos="43000">
                <a:schemeClr val="accent1">
                  <a:lumMod val="45000"/>
                  <a:lumOff val="55000"/>
                </a:schemeClr>
              </a:gs>
              <a:gs pos="83000">
                <a:schemeClr val="accent5">
                  <a:lumMod val="40000"/>
                  <a:lumOff val="6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26511" y="706827"/>
            <a:ext cx="50738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ПРАВИЛА РАБОТЫ В ГРУППЕ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2070" y="1602071"/>
            <a:ext cx="9293065" cy="43676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59916" y="1678904"/>
            <a:ext cx="762121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1 правило: </a:t>
            </a:r>
            <a:r>
              <a:rPr lang="ru-RU" sz="2800" b="1" dirty="0" smtClean="0">
                <a:solidFill>
                  <a:srgbClr val="006600"/>
                </a:solidFill>
              </a:rPr>
              <a:t>«здесь и сейчас»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smtClean="0"/>
              <a:t>ограничения </a:t>
            </a:r>
            <a:r>
              <a:rPr lang="ru-RU" sz="2800" b="1" dirty="0" smtClean="0"/>
              <a:t>работы группы событиями</a:t>
            </a:r>
          </a:p>
          <a:p>
            <a:r>
              <a:rPr lang="ru-RU" sz="2800" b="1" dirty="0" smtClean="0"/>
              <a:t>      «здесь и сейчас»;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/>
              <a:t>и</a:t>
            </a:r>
            <a:r>
              <a:rPr lang="ru-RU" sz="2800" b="1" dirty="0" smtClean="0"/>
              <a:t>гровое понимание времени и пространства;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800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/>
              <a:t>р</a:t>
            </a:r>
            <a:r>
              <a:rPr lang="ru-RU" sz="2800" b="1" dirty="0" smtClean="0"/>
              <a:t>абота в тренинге носит учебный, исследовательский характер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endParaRPr lang="ru-RU" sz="2800" b="1" dirty="0" smtClean="0"/>
          </a:p>
          <a:p>
            <a:endParaRPr lang="ru-RU" sz="2800" b="1" dirty="0"/>
          </a:p>
        </p:txBody>
      </p:sp>
      <p:pic>
        <p:nvPicPr>
          <p:cNvPr id="9" name="Рисунок 8" descr="https://clipart-best.com/img/alarm-clock/alarm-clock-clip-art-28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721" y="706827"/>
            <a:ext cx="3236195" cy="331653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Выноска: стрелка вниз 12"/>
          <p:cNvSpPr/>
          <p:nvPr/>
        </p:nvSpPr>
        <p:spPr>
          <a:xfrm>
            <a:off x="6773294" y="1268243"/>
            <a:ext cx="580257" cy="590821"/>
          </a:xfrm>
          <a:prstGeom prst="downArrowCallout">
            <a:avLst>
              <a:gd name="adj1" fmla="val 30271"/>
              <a:gd name="adj2" fmla="val 22268"/>
              <a:gd name="adj3" fmla="val 25000"/>
              <a:gd name="adj4" fmla="val 64977"/>
            </a:avLst>
          </a:prstGeom>
          <a:solidFill>
            <a:schemeClr val="accent2"/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54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один усеченный угол 17"/>
          <p:cNvSpPr/>
          <p:nvPr/>
        </p:nvSpPr>
        <p:spPr>
          <a:xfrm>
            <a:off x="4303579" y="397168"/>
            <a:ext cx="5822554" cy="912302"/>
          </a:xfrm>
          <a:prstGeom prst="snip1Rect">
            <a:avLst/>
          </a:prstGeom>
          <a:gradFill>
            <a:gsLst>
              <a:gs pos="0">
                <a:schemeClr val="bg1"/>
              </a:gs>
              <a:gs pos="43000">
                <a:schemeClr val="accent1">
                  <a:lumMod val="45000"/>
                  <a:lumOff val="55000"/>
                </a:schemeClr>
              </a:gs>
              <a:gs pos="83000">
                <a:schemeClr val="accent5">
                  <a:lumMod val="40000"/>
                  <a:lumOff val="6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74259" y="554309"/>
            <a:ext cx="50738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ПРАВИЛА РАБОТЫ В ГРУППЕ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4638" y="1715244"/>
            <a:ext cx="9293065" cy="4306733"/>
          </a:xfrm>
          <a:prstGeom prst="rect">
            <a:avLst/>
          </a:prstGeom>
        </p:spPr>
      </p:pic>
      <p:sp>
        <p:nvSpPr>
          <p:cNvPr id="5" name="Выноска: стрелка вниз 12"/>
          <p:cNvSpPr/>
          <p:nvPr/>
        </p:nvSpPr>
        <p:spPr>
          <a:xfrm>
            <a:off x="6721043" y="1272070"/>
            <a:ext cx="580257" cy="590821"/>
          </a:xfrm>
          <a:prstGeom prst="downArrowCallout">
            <a:avLst>
              <a:gd name="adj1" fmla="val 30271"/>
              <a:gd name="adj2" fmla="val 22268"/>
              <a:gd name="adj3" fmla="val 25000"/>
              <a:gd name="adj4" fmla="val 64977"/>
            </a:avLst>
          </a:prstGeom>
          <a:solidFill>
            <a:schemeClr val="accent2"/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11600" y="1966056"/>
            <a:ext cx="6800703" cy="390876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2 правило: </a:t>
            </a:r>
            <a:r>
              <a:rPr lang="ru-RU" sz="2800" b="1" dirty="0" smtClean="0">
                <a:solidFill>
                  <a:srgbClr val="006600"/>
                </a:solidFill>
              </a:rPr>
              <a:t>конфиденциальность</a:t>
            </a:r>
          </a:p>
          <a:p>
            <a:pPr algn="ctr"/>
            <a:endParaRPr lang="ru-RU" sz="2800" b="1" dirty="0">
              <a:solidFill>
                <a:schemeClr val="accent1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800" b="1" dirty="0"/>
              <a:t>все ,что происходит в группе</a:t>
            </a:r>
            <a:r>
              <a:rPr lang="ru-RU" sz="2800" b="1" dirty="0" smtClean="0"/>
              <a:t>,</a:t>
            </a:r>
          </a:p>
          <a:p>
            <a:pPr algn="ctr"/>
            <a:r>
              <a:rPr lang="ru-RU" sz="2800" b="1" dirty="0" smtClean="0"/>
              <a:t> </a:t>
            </a:r>
            <a:r>
              <a:rPr lang="ru-RU" sz="2800" b="1" dirty="0"/>
              <a:t>не </a:t>
            </a:r>
            <a:r>
              <a:rPr lang="ru-RU" sz="2800" b="1" dirty="0" smtClean="0"/>
              <a:t>выносится </a:t>
            </a:r>
            <a:r>
              <a:rPr lang="ru-RU" sz="2800" b="1" dirty="0"/>
              <a:t>за ее пределы;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ru-RU" sz="2800" b="1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800" b="1" dirty="0"/>
              <a:t>это условие психологической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         безопасности</a:t>
            </a:r>
            <a:r>
              <a:rPr lang="ru-RU" sz="2800" b="1" dirty="0"/>
              <a:t>, самораскрытия </a:t>
            </a:r>
            <a:r>
              <a:rPr lang="ru-RU" sz="2800" b="1" dirty="0" smtClean="0"/>
              <a:t>и</a:t>
            </a:r>
          </a:p>
          <a:p>
            <a:pPr algn="ctr"/>
            <a:r>
              <a:rPr lang="ru-RU" sz="2800" b="1" dirty="0" smtClean="0"/>
              <a:t>работоспособности группы </a:t>
            </a:r>
            <a:endParaRPr lang="ru-RU" sz="2800" b="1" dirty="0"/>
          </a:p>
          <a:p>
            <a:endParaRPr lang="ru-RU" sz="2400" b="1" dirty="0">
              <a:solidFill>
                <a:schemeClr val="accent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52083" y="2775193"/>
            <a:ext cx="757296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" name="Рисунок 8" descr="https://yt3.ggpht.com/a/AATXAJzFh39sJlpkcBVCZLNxRXLmJ4ZWk6wrwyORL5V-=s900-c-k-c0xffffffff-no-rj-mo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32" y="1077529"/>
            <a:ext cx="3267068" cy="4341138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3849582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один усеченный угол 17"/>
          <p:cNvSpPr/>
          <p:nvPr/>
        </p:nvSpPr>
        <p:spPr>
          <a:xfrm>
            <a:off x="4303581" y="359768"/>
            <a:ext cx="5991886" cy="912302"/>
          </a:xfrm>
          <a:prstGeom prst="snip1Rect">
            <a:avLst/>
          </a:prstGeom>
          <a:gradFill>
            <a:gsLst>
              <a:gs pos="0">
                <a:schemeClr val="bg1"/>
              </a:gs>
              <a:gs pos="43000">
                <a:schemeClr val="accent1">
                  <a:lumMod val="45000"/>
                  <a:lumOff val="55000"/>
                </a:schemeClr>
              </a:gs>
              <a:gs pos="83000">
                <a:schemeClr val="accent5">
                  <a:lumMod val="40000"/>
                  <a:lumOff val="6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44939" y="554309"/>
            <a:ext cx="50738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ПРАВИЛА РАБОТЫ В ГРУППЕ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4638" y="1674913"/>
            <a:ext cx="9293065" cy="44385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40923" y="1841242"/>
            <a:ext cx="718457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3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правило: </a:t>
            </a:r>
            <a:r>
              <a:rPr lang="ru-RU" sz="2800" b="1" dirty="0" smtClean="0">
                <a:solidFill>
                  <a:srgbClr val="006600"/>
                </a:solidFill>
              </a:rPr>
              <a:t>доверительность и открытость</a:t>
            </a:r>
          </a:p>
          <a:p>
            <a:pPr marL="487668" indent="-377943">
              <a:spcBef>
                <a:spcPts val="800"/>
              </a:spcBef>
              <a:buSzPts val="1600"/>
              <a:buFont typeface="Arial"/>
              <a:buChar char="•"/>
            </a:pPr>
            <a:r>
              <a:rPr lang="ru-RU" sz="2800" b="1" dirty="0" smtClean="0"/>
              <a:t>каждый </a:t>
            </a:r>
            <a:r>
              <a:rPr lang="ru-RU" sz="2800" b="1" dirty="0"/>
              <a:t>участник говорит то, </a:t>
            </a:r>
            <a:endParaRPr lang="ru-RU" sz="2800" b="1" dirty="0" smtClean="0"/>
          </a:p>
          <a:p>
            <a:pPr marL="109725">
              <a:spcBef>
                <a:spcPts val="800"/>
              </a:spcBef>
              <a:buSzPts val="1600"/>
            </a:pPr>
            <a:r>
              <a:rPr lang="ru-RU" sz="2800" b="1" dirty="0" smtClean="0"/>
              <a:t>    что думает и </a:t>
            </a:r>
            <a:r>
              <a:rPr lang="ru-RU" sz="2800" b="1" dirty="0"/>
              <a:t>чувствует на самом </a:t>
            </a:r>
            <a:r>
              <a:rPr lang="ru-RU" sz="2800" b="1" dirty="0" smtClean="0"/>
              <a:t>деле;</a:t>
            </a:r>
          </a:p>
          <a:p>
            <a:pPr marL="395475" indent="-285750">
              <a:spcBef>
                <a:spcPts val="800"/>
              </a:spcBef>
              <a:buSzPts val="1600"/>
              <a:buFont typeface="Arial" panose="020B0604020202020204" pitchFamily="34" charset="0"/>
              <a:buChar char="•"/>
            </a:pPr>
            <a:r>
              <a:rPr lang="ru-RU" sz="2800" b="1" dirty="0"/>
              <a:t>к</a:t>
            </a:r>
            <a:r>
              <a:rPr lang="ru-RU" sz="2800" b="1" dirty="0" smtClean="0"/>
              <a:t>аждый раскрывается в </a:t>
            </a:r>
          </a:p>
          <a:p>
            <a:pPr marL="109725">
              <a:spcBef>
                <a:spcPts val="800"/>
              </a:spcBef>
              <a:buSzPts val="1600"/>
            </a:pPr>
            <a:r>
              <a:rPr lang="ru-RU" sz="2800" b="1" dirty="0"/>
              <a:t> </a:t>
            </a:r>
            <a:r>
              <a:rPr lang="ru-RU" sz="2800" b="1" dirty="0" smtClean="0"/>
              <a:t>  определённой мере;</a:t>
            </a:r>
            <a:endParaRPr lang="ru-RU" sz="2800" b="1" dirty="0"/>
          </a:p>
          <a:p>
            <a:pPr marL="452625" indent="-342900">
              <a:spcBef>
                <a:spcPts val="800"/>
              </a:spcBef>
              <a:buSzPts val="1600"/>
              <a:buFont typeface="Arial" panose="020B0604020202020204" pitchFamily="34" charset="0"/>
              <a:buChar char="•"/>
            </a:pPr>
            <a:r>
              <a:rPr lang="ru-RU" sz="2800" b="1" dirty="0" smtClean="0"/>
              <a:t>каждый </a:t>
            </a:r>
            <a:r>
              <a:rPr lang="ru-RU" sz="2800" b="1" dirty="0"/>
              <a:t>участник имеет право </a:t>
            </a:r>
            <a:r>
              <a:rPr lang="ru-RU" sz="2800" b="1" dirty="0" smtClean="0"/>
              <a:t>промолчать, если не хочет </a:t>
            </a:r>
            <a:r>
              <a:rPr lang="ru-RU" sz="2800" b="1" dirty="0" smtClean="0"/>
              <a:t>или </a:t>
            </a:r>
          </a:p>
          <a:p>
            <a:pPr marL="452625" indent="-342900">
              <a:spcBef>
                <a:spcPts val="800"/>
              </a:spcBef>
              <a:buSzPts val="1600"/>
              <a:buFont typeface="Arial" panose="020B0604020202020204" pitchFamily="34" charset="0"/>
              <a:buChar char="•"/>
            </a:pPr>
            <a:r>
              <a:rPr lang="ru-RU" sz="2800" b="1" dirty="0" smtClean="0"/>
              <a:t>не </a:t>
            </a:r>
            <a:r>
              <a:rPr lang="ru-RU" sz="2800" b="1" dirty="0" smtClean="0"/>
              <a:t>может говорить</a:t>
            </a:r>
          </a:p>
          <a:p>
            <a:endParaRPr lang="ru-RU" sz="2800" b="1" dirty="0">
              <a:solidFill>
                <a:schemeClr val="accent1"/>
              </a:solidFill>
            </a:endParaRPr>
          </a:p>
          <a:p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7" name="Выноска: стрелка вниз 12"/>
          <p:cNvSpPr/>
          <p:nvPr/>
        </p:nvSpPr>
        <p:spPr>
          <a:xfrm>
            <a:off x="6721043" y="1272070"/>
            <a:ext cx="580257" cy="590821"/>
          </a:xfrm>
          <a:prstGeom prst="downArrowCallout">
            <a:avLst>
              <a:gd name="adj1" fmla="val 30271"/>
              <a:gd name="adj2" fmla="val 22268"/>
              <a:gd name="adj3" fmla="val 25000"/>
              <a:gd name="adj4" fmla="val 64977"/>
            </a:avLst>
          </a:prstGeom>
          <a:solidFill>
            <a:schemeClr val="accent2"/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1" name="Рисунок 10" descr="https://spectechgaz.ru/wp-content/uploads/2019/04/s1200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328" y="1077528"/>
            <a:ext cx="3252389" cy="4256471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234072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один усеченный угол 17"/>
          <p:cNvSpPr/>
          <p:nvPr/>
        </p:nvSpPr>
        <p:spPr>
          <a:xfrm>
            <a:off x="4303581" y="359768"/>
            <a:ext cx="5822552" cy="912302"/>
          </a:xfrm>
          <a:prstGeom prst="snip1Rect">
            <a:avLst/>
          </a:prstGeom>
          <a:gradFill>
            <a:gsLst>
              <a:gs pos="0">
                <a:schemeClr val="bg1"/>
              </a:gs>
              <a:gs pos="43000">
                <a:schemeClr val="accent1">
                  <a:lumMod val="45000"/>
                  <a:lumOff val="55000"/>
                </a:schemeClr>
              </a:gs>
              <a:gs pos="83000">
                <a:schemeClr val="accent5">
                  <a:lumMod val="40000"/>
                  <a:lumOff val="6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4638" y="1687915"/>
            <a:ext cx="9293065" cy="4438566"/>
          </a:xfrm>
          <a:prstGeom prst="rect">
            <a:avLst/>
          </a:prstGeom>
        </p:spPr>
      </p:pic>
      <p:sp>
        <p:nvSpPr>
          <p:cNvPr id="4" name="Выноска: стрелка вниз 12"/>
          <p:cNvSpPr/>
          <p:nvPr/>
        </p:nvSpPr>
        <p:spPr>
          <a:xfrm>
            <a:off x="6721043" y="1272070"/>
            <a:ext cx="580257" cy="590821"/>
          </a:xfrm>
          <a:prstGeom prst="downArrowCallout">
            <a:avLst>
              <a:gd name="adj1" fmla="val 30271"/>
              <a:gd name="adj2" fmla="val 22268"/>
              <a:gd name="adj3" fmla="val 25000"/>
              <a:gd name="adj4" fmla="val 64977"/>
            </a:avLst>
          </a:prstGeom>
          <a:solidFill>
            <a:schemeClr val="accent2"/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74259" y="554309"/>
            <a:ext cx="50738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ПРАВИЛА РАБОТЫ В ГРУППЕ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54286" y="1820971"/>
            <a:ext cx="769402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4 правило: </a:t>
            </a:r>
            <a:r>
              <a:rPr lang="ru-RU" sz="2800" b="1" dirty="0" smtClean="0">
                <a:solidFill>
                  <a:srgbClr val="006600"/>
                </a:solidFill>
              </a:rPr>
              <a:t>«</a:t>
            </a:r>
            <a:r>
              <a:rPr lang="ru-RU" sz="3600" b="1" dirty="0" smtClean="0">
                <a:solidFill>
                  <a:srgbClr val="006600"/>
                </a:solidFill>
              </a:rPr>
              <a:t>я</a:t>
            </a:r>
            <a:r>
              <a:rPr lang="ru-RU" sz="2800" b="1" dirty="0" smtClean="0">
                <a:solidFill>
                  <a:srgbClr val="006600"/>
                </a:solidFill>
              </a:rPr>
              <a:t>-высказывание»</a:t>
            </a:r>
          </a:p>
          <a:p>
            <a:pPr algn="ctr"/>
            <a:endParaRPr lang="ru-RU" sz="2800" b="1" dirty="0" smtClean="0">
              <a:solidFill>
                <a:schemeClr val="accent1"/>
              </a:solidFill>
            </a:endParaRPr>
          </a:p>
          <a:p>
            <a:pPr algn="ctr"/>
            <a:endParaRPr lang="ru-RU" sz="2800" b="1" dirty="0" smtClean="0">
              <a:solidFill>
                <a:schemeClr val="accent1"/>
              </a:solidFill>
            </a:endParaRPr>
          </a:p>
          <a:p>
            <a:pPr algn="ctr"/>
            <a:endParaRPr lang="ru-RU" sz="2800" b="1" dirty="0" smtClean="0">
              <a:solidFill>
                <a:schemeClr val="accent1"/>
              </a:solidFill>
            </a:endParaRPr>
          </a:p>
          <a:p>
            <a:pPr algn="ctr"/>
            <a:endParaRPr lang="ru-RU" sz="2400" b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2696" y="2560402"/>
            <a:ext cx="5377201" cy="3137785"/>
          </a:xfrm>
          <a:prstGeom prst="rect">
            <a:avLst/>
          </a:prstGeom>
        </p:spPr>
      </p:pic>
      <p:pic>
        <p:nvPicPr>
          <p:cNvPr id="8" name="Рисунок 7" descr="https://www.culture.ru/storage/images/25874504c0b74554ea6d0237c217650d/c5c7f33285d218a96a7ca22db6359486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58" y="1113466"/>
            <a:ext cx="3282562" cy="4298997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2649733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один усеченный угол 17"/>
          <p:cNvSpPr/>
          <p:nvPr/>
        </p:nvSpPr>
        <p:spPr>
          <a:xfrm>
            <a:off x="4303581" y="359768"/>
            <a:ext cx="5788686" cy="912302"/>
          </a:xfrm>
          <a:prstGeom prst="snip1Rect">
            <a:avLst/>
          </a:prstGeom>
          <a:gradFill>
            <a:gsLst>
              <a:gs pos="0">
                <a:schemeClr val="bg1"/>
              </a:gs>
              <a:gs pos="43000">
                <a:schemeClr val="accent1">
                  <a:lumMod val="45000"/>
                  <a:lumOff val="55000"/>
                </a:schemeClr>
              </a:gs>
              <a:gs pos="83000">
                <a:schemeClr val="accent5">
                  <a:lumMod val="40000"/>
                  <a:lumOff val="6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74259" y="554309"/>
            <a:ext cx="50738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ПРАВИЛА РАБОТЫ В ГРУППЕ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4637" y="1567480"/>
            <a:ext cx="9293065" cy="4676566"/>
          </a:xfrm>
          <a:prstGeom prst="rect">
            <a:avLst/>
          </a:prstGeom>
        </p:spPr>
      </p:pic>
      <p:sp>
        <p:nvSpPr>
          <p:cNvPr id="5" name="Выноска: стрелка вниз 12"/>
          <p:cNvSpPr/>
          <p:nvPr/>
        </p:nvSpPr>
        <p:spPr>
          <a:xfrm>
            <a:off x="6721043" y="1272070"/>
            <a:ext cx="580257" cy="590821"/>
          </a:xfrm>
          <a:prstGeom prst="downArrowCallout">
            <a:avLst>
              <a:gd name="adj1" fmla="val 30271"/>
              <a:gd name="adj2" fmla="val 22268"/>
              <a:gd name="adj3" fmla="val 25000"/>
              <a:gd name="adj4" fmla="val 64977"/>
            </a:avLst>
          </a:prstGeom>
          <a:solidFill>
            <a:schemeClr val="accent2"/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7089" y="1652421"/>
            <a:ext cx="8608422" cy="5345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5 правило: </a:t>
            </a:r>
            <a:r>
              <a:rPr lang="ru-RU" sz="2800" b="1" dirty="0" smtClean="0">
                <a:solidFill>
                  <a:srgbClr val="006600"/>
                </a:solidFill>
              </a:rPr>
              <a:t>активность</a:t>
            </a:r>
            <a:endParaRPr lang="ru-RU" sz="2800" b="1" dirty="0" smtClean="0">
              <a:solidFill>
                <a:srgbClr val="006600"/>
              </a:solidFill>
            </a:endParaRPr>
          </a:p>
          <a:p>
            <a:pPr marL="487668" indent="-377943">
              <a:lnSpc>
                <a:spcPct val="80000"/>
              </a:lnSpc>
              <a:spcBef>
                <a:spcPts val="800"/>
              </a:spcBef>
              <a:buSzPts val="1480"/>
              <a:buChar char="⚫"/>
            </a:pPr>
            <a:r>
              <a:rPr lang="ru-RU" sz="2800" b="1" dirty="0" smtClean="0"/>
              <a:t>активность </a:t>
            </a:r>
            <a:r>
              <a:rPr lang="ru-RU" sz="2800" b="1" dirty="0"/>
              <a:t>– как позиция всех </a:t>
            </a:r>
            <a:r>
              <a:rPr lang="ru-RU" sz="2800" b="1" dirty="0" smtClean="0"/>
              <a:t>участников;</a:t>
            </a:r>
          </a:p>
          <a:p>
            <a:pPr marL="487668" indent="-377943">
              <a:lnSpc>
                <a:spcPct val="80000"/>
              </a:lnSpc>
              <a:spcBef>
                <a:spcPts val="800"/>
              </a:spcBef>
              <a:buSzPts val="1480"/>
              <a:buChar char="⚫"/>
            </a:pPr>
            <a:r>
              <a:rPr lang="ru-RU" sz="2800" b="1" dirty="0" smtClean="0"/>
              <a:t>в </a:t>
            </a:r>
            <a:r>
              <a:rPr lang="ru-RU" sz="2800" b="1" dirty="0"/>
              <a:t>группе не должно быть пассивных </a:t>
            </a:r>
            <a:r>
              <a:rPr lang="ru-RU" sz="2800" b="1" dirty="0" smtClean="0"/>
              <a:t>наблюдателей</a:t>
            </a:r>
            <a:r>
              <a:rPr lang="ru-RU" sz="2800" b="1" dirty="0"/>
              <a:t>;</a:t>
            </a:r>
          </a:p>
          <a:p>
            <a:pPr marL="487668" indent="-377943">
              <a:lnSpc>
                <a:spcPct val="80000"/>
              </a:lnSpc>
              <a:spcBef>
                <a:spcPts val="800"/>
              </a:spcBef>
              <a:buSzPts val="1480"/>
              <a:buChar char="⚫"/>
            </a:pPr>
            <a:r>
              <a:rPr lang="ru-RU" sz="2800" b="1" dirty="0" smtClean="0">
                <a:solidFill>
                  <a:srgbClr val="FF0000"/>
                </a:solidFill>
              </a:rPr>
              <a:t>в </a:t>
            </a:r>
            <a:r>
              <a:rPr lang="ru-RU" sz="2800" b="1" dirty="0">
                <a:solidFill>
                  <a:srgbClr val="FF0000"/>
                </a:solidFill>
              </a:rPr>
              <a:t>помещении не должно находиться людей вне тренинга! </a:t>
            </a:r>
            <a:endParaRPr lang="ru-RU" sz="2800" b="1" dirty="0"/>
          </a:p>
          <a:p>
            <a:pPr marL="487668" indent="-377943">
              <a:lnSpc>
                <a:spcPct val="80000"/>
              </a:lnSpc>
              <a:spcBef>
                <a:spcPts val="800"/>
              </a:spcBef>
              <a:buSzPts val="1480"/>
              <a:buChar char="⚫"/>
            </a:pPr>
            <a:r>
              <a:rPr lang="ru-RU" sz="2800" b="1" dirty="0" smtClean="0"/>
              <a:t>тренер </a:t>
            </a:r>
            <a:r>
              <a:rPr lang="ru-RU" sz="2800" b="1" dirty="0"/>
              <a:t>помогает участникам включиться в групповой </a:t>
            </a:r>
            <a:r>
              <a:rPr lang="ru-RU" sz="2800" b="1" dirty="0" smtClean="0"/>
              <a:t>процесс, </a:t>
            </a:r>
            <a:r>
              <a:rPr lang="ru-RU" sz="2800" b="1" dirty="0"/>
              <a:t>но не заставляет это делать против </a:t>
            </a:r>
            <a:r>
              <a:rPr lang="ru-RU" sz="2800" b="1" dirty="0" smtClean="0"/>
              <a:t>воли;</a:t>
            </a:r>
            <a:endParaRPr lang="ru-RU" sz="2800" b="1" dirty="0"/>
          </a:p>
          <a:p>
            <a:pPr marL="487668" indent="-377943">
              <a:lnSpc>
                <a:spcPct val="80000"/>
              </a:lnSpc>
              <a:spcBef>
                <a:spcPts val="800"/>
              </a:spcBef>
              <a:buSzPts val="1480"/>
              <a:buChar char="⚫"/>
            </a:pPr>
            <a:r>
              <a:rPr lang="ru-RU" sz="2800" b="1" dirty="0" smtClean="0"/>
              <a:t>личная включенность </a:t>
            </a:r>
            <a:r>
              <a:rPr lang="ru-RU" sz="2800" b="1" dirty="0"/>
              <a:t>– </a:t>
            </a:r>
            <a:r>
              <a:rPr lang="ru-RU" sz="2800" b="1" dirty="0" smtClean="0"/>
              <a:t>индивидуальное проживание </a:t>
            </a:r>
            <a:r>
              <a:rPr lang="ru-RU" sz="2800" b="1" dirty="0" err="1"/>
              <a:t>тренинговых</a:t>
            </a:r>
            <a:r>
              <a:rPr lang="ru-RU" sz="2800" b="1" dirty="0"/>
              <a:t> процессов</a:t>
            </a:r>
            <a:r>
              <a:rPr lang="ru-RU" sz="2800" dirty="0"/>
              <a:t> </a:t>
            </a:r>
          </a:p>
          <a:p>
            <a:endParaRPr lang="ru-RU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Рисунок 6" descr="https://thumbs.dreamstime.com/z/%D0%B3%D1%80%D1%83%D0%BF%D0%BF%D0%B0-32049374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82" b="9349"/>
          <a:stretch/>
        </p:blipFill>
        <p:spPr bwMode="auto">
          <a:xfrm>
            <a:off x="518001" y="1272070"/>
            <a:ext cx="2188958" cy="3384597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2829271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один усеченный угол 17"/>
          <p:cNvSpPr/>
          <p:nvPr/>
        </p:nvSpPr>
        <p:spPr>
          <a:xfrm>
            <a:off x="4303581" y="359768"/>
            <a:ext cx="5907219" cy="912302"/>
          </a:xfrm>
          <a:prstGeom prst="snip1Rect">
            <a:avLst/>
          </a:prstGeom>
          <a:gradFill>
            <a:gsLst>
              <a:gs pos="0">
                <a:schemeClr val="bg1"/>
              </a:gs>
              <a:gs pos="43000">
                <a:schemeClr val="accent1">
                  <a:lumMod val="45000"/>
                  <a:lumOff val="55000"/>
                </a:schemeClr>
              </a:gs>
              <a:gs pos="83000">
                <a:schemeClr val="accent5">
                  <a:lumMod val="40000"/>
                  <a:lumOff val="6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74259" y="574111"/>
            <a:ext cx="50738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ПРАВИЛА РАБОТЫ В ГРУППЕ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4638" y="1688153"/>
            <a:ext cx="9293065" cy="450364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601366" y="1862891"/>
            <a:ext cx="73998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6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правило: </a:t>
            </a:r>
            <a:r>
              <a:rPr lang="ru-RU" sz="2800" b="1" dirty="0" err="1" smtClean="0">
                <a:solidFill>
                  <a:srgbClr val="006600"/>
                </a:solidFill>
              </a:rPr>
              <a:t>безоценочность</a:t>
            </a:r>
            <a:r>
              <a:rPr lang="ru-RU" sz="2800" b="1" dirty="0" smtClean="0">
                <a:solidFill>
                  <a:srgbClr val="006600"/>
                </a:solidFill>
              </a:rPr>
              <a:t> суждений</a:t>
            </a:r>
          </a:p>
          <a:p>
            <a:endParaRPr lang="ru-RU" sz="24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b="1" dirty="0" smtClean="0"/>
              <a:t>принимаем </a:t>
            </a:r>
            <a:r>
              <a:rPr lang="ru-RU" sz="2800" b="1" dirty="0"/>
              <a:t>различные точки зрения</a:t>
            </a:r>
            <a:r>
              <a:rPr lang="ru-RU" sz="2800" b="1" dirty="0" smtClean="0"/>
              <a:t>;</a:t>
            </a:r>
          </a:p>
          <a:p>
            <a:endParaRPr lang="ru-RU" sz="28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b="1" dirty="0" smtClean="0"/>
              <a:t> </a:t>
            </a:r>
            <a:r>
              <a:rPr lang="ru-RU" sz="2800" b="1" dirty="0"/>
              <a:t>нет правильных и неправильных </a:t>
            </a:r>
            <a:r>
              <a:rPr lang="ru-RU" sz="2800" b="1" dirty="0" smtClean="0"/>
              <a:t>действий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Запрещены </a:t>
            </a:r>
            <a:r>
              <a:rPr lang="ru-RU" sz="2400" b="1" dirty="0">
                <a:solidFill>
                  <a:srgbClr val="FF0000"/>
                </a:solidFill>
              </a:rPr>
              <a:t>фразы:</a:t>
            </a:r>
          </a:p>
          <a:p>
            <a:pPr algn="ctr"/>
            <a:r>
              <a:rPr lang="ru-RU" sz="2400" b="1" i="1" dirty="0" smtClean="0"/>
              <a:t>«</a:t>
            </a:r>
            <a:r>
              <a:rPr lang="ru-RU" sz="2400" b="1" i="1" dirty="0"/>
              <a:t>Мне кажется, ты поступил плохо»,</a:t>
            </a:r>
          </a:p>
          <a:p>
            <a:pPr algn="ctr"/>
            <a:r>
              <a:rPr lang="ru-RU" sz="2400" b="1" i="1" dirty="0"/>
              <a:t>«На твоем месте я бы…», </a:t>
            </a:r>
          </a:p>
          <a:p>
            <a:pPr algn="ctr"/>
            <a:r>
              <a:rPr lang="ru-RU" sz="2400" b="1" i="1" dirty="0"/>
              <a:t>«Я советую тебе…» и </a:t>
            </a:r>
            <a:r>
              <a:rPr lang="ru-RU" sz="2400" b="1" i="1" dirty="0" err="1"/>
              <a:t>т.п</a:t>
            </a:r>
            <a:endParaRPr lang="ru-RU" sz="2400" b="1" i="1" dirty="0" smtClean="0"/>
          </a:p>
          <a:p>
            <a:endParaRPr lang="ru-RU" sz="2800" b="1" dirty="0"/>
          </a:p>
        </p:txBody>
      </p:sp>
      <p:pic>
        <p:nvPicPr>
          <p:cNvPr id="7" name="Рисунок 6" descr="https://w7.pngwing.com/pngs/70/361/png-transparent-management-company-goal-organization-service-show-s-miscellaneous-company-service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24" y="1272069"/>
            <a:ext cx="2827041" cy="4061929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</p:pic>
      <p:sp>
        <p:nvSpPr>
          <p:cNvPr id="8" name="Выноска: стрелка вниз 12"/>
          <p:cNvSpPr/>
          <p:nvPr/>
        </p:nvSpPr>
        <p:spPr>
          <a:xfrm>
            <a:off x="6721043" y="1272070"/>
            <a:ext cx="580257" cy="590821"/>
          </a:xfrm>
          <a:prstGeom prst="downArrowCallout">
            <a:avLst>
              <a:gd name="adj1" fmla="val 30271"/>
              <a:gd name="adj2" fmla="val 22268"/>
              <a:gd name="adj3" fmla="val 25000"/>
              <a:gd name="adj4" fmla="val 64977"/>
            </a:avLst>
          </a:prstGeom>
          <a:solidFill>
            <a:schemeClr val="accent2"/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963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один усеченный угол 17"/>
          <p:cNvSpPr/>
          <p:nvPr/>
        </p:nvSpPr>
        <p:spPr>
          <a:xfrm>
            <a:off x="4303581" y="359768"/>
            <a:ext cx="5839486" cy="912302"/>
          </a:xfrm>
          <a:prstGeom prst="snip1Rect">
            <a:avLst/>
          </a:prstGeom>
          <a:gradFill>
            <a:gsLst>
              <a:gs pos="0">
                <a:schemeClr val="bg1"/>
              </a:gs>
              <a:gs pos="43000">
                <a:schemeClr val="accent1">
                  <a:lumMod val="45000"/>
                  <a:lumOff val="55000"/>
                </a:schemeClr>
              </a:gs>
              <a:gs pos="83000">
                <a:schemeClr val="accent5">
                  <a:lumMod val="40000"/>
                  <a:lumOff val="6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4638" y="1862892"/>
            <a:ext cx="9293065" cy="4220940"/>
          </a:xfrm>
          <a:prstGeom prst="rect">
            <a:avLst/>
          </a:prstGeom>
        </p:spPr>
      </p:pic>
      <p:sp>
        <p:nvSpPr>
          <p:cNvPr id="4" name="Выноска: стрелка вниз 12"/>
          <p:cNvSpPr/>
          <p:nvPr/>
        </p:nvSpPr>
        <p:spPr>
          <a:xfrm>
            <a:off x="6721043" y="1272070"/>
            <a:ext cx="580257" cy="590821"/>
          </a:xfrm>
          <a:prstGeom prst="downArrowCallout">
            <a:avLst>
              <a:gd name="adj1" fmla="val 30271"/>
              <a:gd name="adj2" fmla="val 22268"/>
              <a:gd name="adj3" fmla="val 25000"/>
              <a:gd name="adj4" fmla="val 64977"/>
            </a:avLst>
          </a:prstGeom>
          <a:solidFill>
            <a:schemeClr val="accent2"/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74259" y="554309"/>
            <a:ext cx="50738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ПРАВИЛА РАБОТЫ В ГРУППЕ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22527" y="2057432"/>
            <a:ext cx="632242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7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правило: </a:t>
            </a:r>
            <a:r>
              <a:rPr lang="ru-RU" sz="2800" b="1" dirty="0" smtClean="0">
                <a:solidFill>
                  <a:srgbClr val="006600"/>
                </a:solidFill>
              </a:rPr>
              <a:t>право </a:t>
            </a:r>
            <a:r>
              <a:rPr lang="ru-RU" sz="2800" b="1" dirty="0">
                <a:solidFill>
                  <a:srgbClr val="006600"/>
                </a:solidFill>
              </a:rPr>
              <a:t>сказать </a:t>
            </a:r>
            <a:r>
              <a:rPr lang="ru-RU" sz="2800" b="1" dirty="0" smtClean="0">
                <a:solidFill>
                  <a:srgbClr val="C00000"/>
                </a:solidFill>
              </a:rPr>
              <a:t>«стоп»</a:t>
            </a:r>
          </a:p>
          <a:p>
            <a:pPr algn="ctr"/>
            <a:endParaRPr lang="ru-RU" sz="2800" b="1" dirty="0">
              <a:solidFill>
                <a:srgbClr val="0066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b="1" dirty="0" smtClean="0"/>
              <a:t>каждый </a:t>
            </a:r>
            <a:r>
              <a:rPr lang="ru-RU" sz="2800" b="1" dirty="0"/>
              <a:t>из участников имеет </a:t>
            </a:r>
            <a:r>
              <a:rPr lang="ru-RU" sz="2800" b="1" dirty="0" smtClean="0"/>
              <a:t>право</a:t>
            </a:r>
          </a:p>
          <a:p>
            <a:r>
              <a:rPr lang="ru-RU" sz="2800" b="1" dirty="0" smtClean="0"/>
              <a:t> </a:t>
            </a:r>
            <a:r>
              <a:rPr lang="ru-RU" sz="2800" b="1" dirty="0"/>
              <a:t>сказать </a:t>
            </a:r>
            <a:r>
              <a:rPr lang="ru-RU" sz="2800" b="1" dirty="0" smtClean="0">
                <a:solidFill>
                  <a:srgbClr val="C00000"/>
                </a:solidFill>
              </a:rPr>
              <a:t>«стоп», </a:t>
            </a:r>
            <a:r>
              <a:rPr lang="ru-RU" sz="2800" b="1" dirty="0"/>
              <a:t>если ему не </a:t>
            </a:r>
            <a:r>
              <a:rPr lang="ru-RU" sz="2800" b="1" dirty="0" smtClean="0"/>
              <a:t>нравится упражнение </a:t>
            </a:r>
            <a:r>
              <a:rPr lang="ru-RU" sz="2800" b="1" dirty="0"/>
              <a:t>или </a:t>
            </a:r>
            <a:r>
              <a:rPr lang="ru-RU" sz="2800" b="1" dirty="0" smtClean="0"/>
              <a:t>вопрос;</a:t>
            </a:r>
          </a:p>
          <a:p>
            <a:r>
              <a:rPr lang="ru-RU" sz="2800" b="1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b="1" dirty="0" smtClean="0"/>
              <a:t>однако </a:t>
            </a:r>
            <a:r>
              <a:rPr lang="ru-RU" sz="2800" b="1" dirty="0"/>
              <a:t>этим </a:t>
            </a:r>
            <a:r>
              <a:rPr lang="ru-RU" sz="2800" b="1" dirty="0" smtClean="0"/>
              <a:t>правилом </a:t>
            </a:r>
            <a:r>
              <a:rPr lang="ru-RU" sz="2800" b="1" dirty="0"/>
              <a:t>не стоит </a:t>
            </a:r>
            <a:r>
              <a:rPr lang="ru-RU" sz="2800" b="1" dirty="0" smtClean="0"/>
              <a:t>   злоупотреблять </a:t>
            </a:r>
            <a:endParaRPr lang="ru-RU" sz="2800" b="1" dirty="0"/>
          </a:p>
          <a:p>
            <a:endParaRPr lang="ru-RU" sz="2800" dirty="0"/>
          </a:p>
        </p:txBody>
      </p:sp>
      <p:pic>
        <p:nvPicPr>
          <p:cNvPr id="7" name="Рисунок 6" descr="https://st3.depositphotos.com/1654249/15255/i/950/depositphotos_152555134-stock-photo-3d-man-showing-stop-gesture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48" y="1159031"/>
            <a:ext cx="3131885" cy="4022569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1571506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один усеченный угол 17"/>
          <p:cNvSpPr/>
          <p:nvPr/>
        </p:nvSpPr>
        <p:spPr>
          <a:xfrm>
            <a:off x="4303581" y="359768"/>
            <a:ext cx="5941086" cy="912302"/>
          </a:xfrm>
          <a:prstGeom prst="snip1Rect">
            <a:avLst/>
          </a:prstGeom>
          <a:gradFill>
            <a:gsLst>
              <a:gs pos="0">
                <a:schemeClr val="bg1"/>
              </a:gs>
              <a:gs pos="43000">
                <a:schemeClr val="accent1">
                  <a:lumMod val="45000"/>
                  <a:lumOff val="55000"/>
                </a:schemeClr>
              </a:gs>
              <a:gs pos="83000">
                <a:schemeClr val="accent5">
                  <a:lumMod val="40000"/>
                  <a:lumOff val="60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4638" y="1862892"/>
            <a:ext cx="9293065" cy="4093772"/>
          </a:xfrm>
          <a:prstGeom prst="rect">
            <a:avLst/>
          </a:prstGeom>
        </p:spPr>
      </p:pic>
      <p:sp>
        <p:nvSpPr>
          <p:cNvPr id="4" name="Выноска: стрелка вниз 12"/>
          <p:cNvSpPr/>
          <p:nvPr/>
        </p:nvSpPr>
        <p:spPr>
          <a:xfrm>
            <a:off x="6721043" y="1272070"/>
            <a:ext cx="580257" cy="590821"/>
          </a:xfrm>
          <a:prstGeom prst="downArrowCallout">
            <a:avLst>
              <a:gd name="adj1" fmla="val 30271"/>
              <a:gd name="adj2" fmla="val 22268"/>
              <a:gd name="adj3" fmla="val 25000"/>
              <a:gd name="adj4" fmla="val 64977"/>
            </a:avLst>
          </a:prstGeom>
          <a:solidFill>
            <a:schemeClr val="accent2"/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74259" y="554309"/>
            <a:ext cx="50738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ПРАВИЛА РАБОТЫ В ГРУППЕ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03581" y="2393797"/>
            <a:ext cx="6096000" cy="28931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8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правило: </a:t>
            </a:r>
            <a:r>
              <a:rPr lang="ru-RU" sz="2800" b="1" dirty="0" smtClean="0">
                <a:solidFill>
                  <a:srgbClr val="006600"/>
                </a:solidFill>
              </a:rPr>
              <a:t>«один микрофон»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400" b="1" dirty="0" smtClean="0"/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b="1" dirty="0" smtClean="0"/>
              <a:t>внимательно слушать;</a:t>
            </a:r>
          </a:p>
          <a:p>
            <a:pPr algn="ctr"/>
            <a:endParaRPr lang="ru-RU" sz="2800" b="1" dirty="0" smtClean="0"/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b="1" dirty="0"/>
              <a:t>н</a:t>
            </a:r>
            <a:r>
              <a:rPr lang="ru-RU" sz="2800" b="1" dirty="0" smtClean="0"/>
              <a:t>е перебивать</a:t>
            </a:r>
          </a:p>
          <a:p>
            <a:pPr algn="ctr"/>
            <a:endParaRPr lang="ru-RU" sz="2800" b="1" dirty="0">
              <a:solidFill>
                <a:srgbClr val="006600"/>
              </a:solidFill>
            </a:endParaRPr>
          </a:p>
          <a:p>
            <a:pPr algn="ctr"/>
            <a:endParaRPr lang="ru-RU" b="1" dirty="0">
              <a:solidFill>
                <a:srgbClr val="006600"/>
              </a:solidFill>
            </a:endParaRPr>
          </a:p>
        </p:txBody>
      </p:sp>
      <p:pic>
        <p:nvPicPr>
          <p:cNvPr id="7" name="Рисунок 6" descr="http://sante-arome.com/cat/media/catalog/product/cache/1/image/9df78eab33525d08d6e5fb8d27136e95/i/n/interview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07" y="1130399"/>
            <a:ext cx="3457981" cy="4265130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986723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48</TotalTime>
  <Words>343</Words>
  <Application>Microsoft Office PowerPoint</Application>
  <PresentationFormat>Широкоэкранный</PresentationFormat>
  <Paragraphs>80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Garamond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Чистяков Андрей</dc:creator>
  <cp:lastModifiedBy>Admin</cp:lastModifiedBy>
  <cp:revision>6</cp:revision>
  <dcterms:created xsi:type="dcterms:W3CDTF">2020-12-02T18:39:01Z</dcterms:created>
  <dcterms:modified xsi:type="dcterms:W3CDTF">2020-12-03T05:20:45Z</dcterms:modified>
</cp:coreProperties>
</file>