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5" r:id="rId4"/>
    <p:sldId id="279" r:id="rId5"/>
    <p:sldId id="287" r:id="rId6"/>
    <p:sldId id="280" r:id="rId7"/>
    <p:sldId id="274" r:id="rId8"/>
    <p:sldId id="288" r:id="rId9"/>
    <p:sldId id="284" r:id="rId10"/>
    <p:sldId id="291" r:id="rId11"/>
    <p:sldId id="293" r:id="rId12"/>
    <p:sldId id="292" r:id="rId13"/>
    <p:sldId id="290" r:id="rId14"/>
    <p:sldId id="296" r:id="rId15"/>
    <p:sldId id="295" r:id="rId16"/>
    <p:sldId id="297" r:id="rId17"/>
    <p:sldId id="298" r:id="rId18"/>
    <p:sldId id="300" r:id="rId19"/>
    <p:sldId id="264" r:id="rId20"/>
    <p:sldId id="30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 С" initials="ЕС" lastIdx="1" clrIdx="0">
    <p:extLst>
      <p:ext uri="{19B8F6BF-5375-455C-9EA6-DF929625EA0E}">
        <p15:presenceInfo xmlns:p15="http://schemas.microsoft.com/office/powerpoint/2012/main" userId="e1b78304cb9e40c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45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5055EF5-8D1D-4B75-8766-D95EBEE645A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5A5372-DE03-4A73-9DDA-AE6F20B4E8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8103376" cy="2301240"/>
          </a:xfrm>
        </p:spPr>
        <p:txBody>
          <a:bodyPr>
            <a:normAutofit fontScale="90000"/>
          </a:bodyPr>
          <a:lstStyle/>
          <a:p>
            <a:r>
              <a:rPr lang="ru-RU" dirty="0"/>
              <a:t>Нравственно - патриотическое воспитание  детей 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517232"/>
            <a:ext cx="6480048" cy="1176536"/>
          </a:xfrm>
        </p:spPr>
        <p:txBody>
          <a:bodyPr/>
          <a:lstStyle/>
          <a:p>
            <a:r>
              <a:rPr lang="ru-RU" dirty="0"/>
              <a:t>Авторы:  </a:t>
            </a:r>
            <a:r>
              <a:rPr lang="ru-RU" dirty="0" err="1"/>
              <a:t>Кабалия</a:t>
            </a:r>
            <a:r>
              <a:rPr lang="ru-RU" dirty="0"/>
              <a:t> О.И.учитель-   дефектолог, логопед                Авдеева Л.В. Дмитриева И.Г. воспитатели</a:t>
            </a:r>
          </a:p>
          <a:p>
            <a:endParaRPr lang="ru-RU" dirty="0"/>
          </a:p>
        </p:txBody>
      </p:sp>
      <p:pic>
        <p:nvPicPr>
          <p:cNvPr id="8" name="Picture 2" descr="http://ovoschnoe-rk.ru/upload/medialibrary/690/11877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3429000"/>
            <a:ext cx="1619672" cy="2663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http://holmobraz.ru/wp-content/uploads/2016/05/1337716550_summer-camp-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416"/>
          <a:stretch>
            <a:fillRect/>
          </a:stretch>
        </p:blipFill>
        <p:spPr bwMode="auto">
          <a:xfrm flipH="1">
            <a:off x="0" y="4797152"/>
            <a:ext cx="2664297" cy="1947589"/>
          </a:xfrm>
          <a:prstGeom prst="rect">
            <a:avLst/>
          </a:prstGeom>
          <a:noFill/>
        </p:spPr>
      </p:pic>
      <p:pic>
        <p:nvPicPr>
          <p:cNvPr id="49154" name="Picture 2" descr="http://kinhelp.ru/wp-content/uploads/2016/10/225.CHTo-takoe-vospitanie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477" b="8333"/>
          <a:stretch>
            <a:fillRect/>
          </a:stretch>
        </p:blipFill>
        <p:spPr bwMode="auto">
          <a:xfrm>
            <a:off x="6776730" y="116633"/>
            <a:ext cx="2332345" cy="158417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411760" y="620688"/>
            <a:ext cx="59766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Организованная деятельность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b="1" i="1" dirty="0">
                <a:solidFill>
                  <a:srgbClr val="7030A0"/>
                </a:solidFill>
              </a:rPr>
              <a:t>Средняя группа :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Знакомство с составом семьи.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Оформление семейного альбома Дидактическое упражнение “Построй семью”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Создание уголка уединения с семейными фотографиями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Семейные гостиные  </a:t>
            </a:r>
          </a:p>
          <a:p>
            <a:r>
              <a:rPr lang="ru-RU" dirty="0"/>
              <a:t> </a:t>
            </a:r>
            <a:r>
              <a:rPr lang="ru-RU" b="1" i="1" dirty="0">
                <a:solidFill>
                  <a:srgbClr val="7030A0"/>
                </a:solidFill>
              </a:rPr>
              <a:t>Старшая группа: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Проекты: “Моя семья”,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Досуг: «Семейные традиции»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Коллекции” Фотоальбом “Один день в нашей семье” Обмен информацией между родителями </a:t>
            </a:r>
            <a:r>
              <a:rPr lang="ru-RU" b="1" i="1" dirty="0">
                <a:solidFill>
                  <a:srgbClr val="7030A0"/>
                </a:solidFill>
              </a:rPr>
              <a:t>Подготовительная группа:</a:t>
            </a:r>
            <a:r>
              <a:rPr lang="ru-RU" dirty="0"/>
              <a:t> 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Альбом “Дружная семья”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Проекты: “Герб”, “Семейные традиции”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Посещение городских выставок, музеев </a:t>
            </a:r>
          </a:p>
        </p:txBody>
      </p:sp>
      <p:pic>
        <p:nvPicPr>
          <p:cNvPr id="3" name="Picture 2" descr="https://mtdata.ru/u23/photoEE75/20069779709-0/original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8FEFE"/>
              </a:clrFrom>
              <a:clrTo>
                <a:srgbClr val="F8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17624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gbdou23krs.ucoz.net/kartinki_sait/cfllllllllllllllllllllllllllllllllllllllll.jpg"/>
          <p:cNvPicPr>
            <a:picLocks noChangeAspect="1" noChangeArrowheads="1"/>
          </p:cNvPicPr>
          <p:nvPr/>
        </p:nvPicPr>
        <p:blipFill>
          <a:blip r:embed="rId2" cstate="print"/>
          <a:srcRect l="9525" t="8248"/>
          <a:stretch>
            <a:fillRect/>
          </a:stretch>
        </p:blipFill>
        <p:spPr bwMode="auto">
          <a:xfrm>
            <a:off x="4139952" y="2636912"/>
            <a:ext cx="4788024" cy="4005064"/>
          </a:xfrm>
          <a:prstGeom prst="rect">
            <a:avLst/>
          </a:prstGeom>
          <a:noFill/>
        </p:spPr>
      </p:pic>
      <p:pic>
        <p:nvPicPr>
          <p:cNvPr id="51204" name="Picture 4" descr="http://static7.depositphotos.com/1007989/789/i/950/depositphotos_7892558-stock-photo-autumn-leaves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3787469" cy="2796217"/>
          </a:xfrm>
          <a:prstGeom prst="rect">
            <a:avLst/>
          </a:prstGeom>
          <a:noFill/>
        </p:spPr>
      </p:pic>
      <p:sp>
        <p:nvSpPr>
          <p:cNvPr id="9" name="Горизонтальный свиток 8"/>
          <p:cNvSpPr/>
          <p:nvPr/>
        </p:nvSpPr>
        <p:spPr>
          <a:xfrm>
            <a:off x="1691680" y="260648"/>
            <a:ext cx="5904656" cy="1033272"/>
          </a:xfrm>
          <a:prstGeom prst="horizontalScroll">
            <a:avLst/>
          </a:prstGeom>
          <a:solidFill>
            <a:srgbClr val="0070C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Детский сад второй дом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708920"/>
            <a:ext cx="3491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/>
              <a:t>Детский сад - дружеское сообщество сотрудников, детей и родителей, цель которого воспитать духовно развитых людей с твёрдыми нравственными устоями (доброжелательности, доброты, милосердия)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http://www.primdou54spb.ru/sites/default/files/images/1/sm_full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80856" cy="2060848"/>
          </a:xfrm>
          <a:prstGeom prst="rect">
            <a:avLst/>
          </a:prstGeom>
          <a:noFill/>
        </p:spPr>
      </p:pic>
      <p:pic>
        <p:nvPicPr>
          <p:cNvPr id="50184" name="Picture 8" descr="http://gbdou23krs.ucoz.net/00f2cf_87376151e7044b33be926aaba394cec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19" b="7118"/>
          <a:stretch>
            <a:fillRect/>
          </a:stretch>
        </p:blipFill>
        <p:spPr bwMode="auto">
          <a:xfrm>
            <a:off x="1619672" y="2636912"/>
            <a:ext cx="5688464" cy="36724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632848" cy="180020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Любая деятельность в детском саду включает в себя элементы патриотического воспитания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628800"/>
            <a:ext cx="487828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Организованная деятельность </a:t>
            </a:r>
          </a:p>
          <a:p>
            <a:endParaRPr lang="ru-RU" dirty="0"/>
          </a:p>
          <a:p>
            <a:r>
              <a:rPr lang="ru-RU" b="1" dirty="0">
                <a:solidFill>
                  <a:srgbClr val="0070C0"/>
                </a:solidFill>
              </a:rPr>
              <a:t>Средняя группа: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dirty="0"/>
              <a:t>Фотоальбом «Я и мои друзья Наши дни рождения! </a:t>
            </a:r>
          </a:p>
          <a:p>
            <a:r>
              <a:rPr lang="ru-RU" b="1" dirty="0">
                <a:solidFill>
                  <a:srgbClr val="0070C0"/>
                </a:solidFill>
              </a:rPr>
              <a:t>Старшая группа: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dirty="0"/>
              <a:t>Выставка детских работ «Мой любимый детский сад» Альбом «Маршрут от дома до детского сада»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Создание мини музеев</a:t>
            </a:r>
          </a:p>
          <a:p>
            <a:r>
              <a:rPr lang="ru-RU" dirty="0"/>
              <a:t> </a:t>
            </a:r>
            <a:r>
              <a:rPr lang="ru-RU" b="1" dirty="0">
                <a:solidFill>
                  <a:srgbClr val="0070C0"/>
                </a:solidFill>
              </a:rPr>
              <a:t>Подготовительная группа: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dirty="0"/>
              <a:t>Альбом с рассказами «Мой самый лучший друг» День рождение детского сада. </a:t>
            </a:r>
          </a:p>
        </p:txBody>
      </p:sp>
      <p:pic>
        <p:nvPicPr>
          <p:cNvPr id="5" name="Рисунок 4" descr="E:\IMGP014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266429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Содержимое 4" descr="DSC0695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71447">
            <a:off x="336839" y="4090121"/>
            <a:ext cx="3168650" cy="229870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ravelprestige.16280.aqq.ru/images/stories/russia/peterburg/ermitaj%2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98925">
            <a:off x="5817507" y="4162880"/>
            <a:ext cx="3024336" cy="2214745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99392"/>
            <a:ext cx="7470648" cy="114300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Родной город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56490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Мы живем в Санкт  Петербурге,                                                                                                   Городе с необыкновенной историей,                                                                                                   неповторимым внешним обликом                                                                                                                                   И наша задача – с самых ранних лет                                                                                                заложить в детях не только интерес к истории нашего города,                                                                           но и воспитать чувство уважения к нему,                                                                                          гордость за прошлое и настоящее Санкт  Петербурга.</a:t>
            </a:r>
          </a:p>
        </p:txBody>
      </p:sp>
      <p:pic>
        <p:nvPicPr>
          <p:cNvPr id="1026" name="Picture 2" descr="http://belway.ru/wp-content/uploads/2016/01/krep_b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7159">
            <a:off x="287525" y="568792"/>
            <a:ext cx="2602872" cy="173079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8" name="Picture 4" descr="http://www.meteovesti.ru/pictures/6357573847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2017">
            <a:off x="5829877" y="861813"/>
            <a:ext cx="3125716" cy="208529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7848872" cy="72008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КРАСНОЕ СЕЛО- ЧАСТИЦА РОДИНЫ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836712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Познакомить детей с историей возникновения Красного села. Воспитывать у дошкольников уважение к людям различных профессий, работающих в городе; дать представление о транспорте города, его природе; прививать интерес к историко-культурному наследию своего народа; формировать уважительное отношение к ветеранам ВОВ родного города</a:t>
            </a:r>
            <a:r>
              <a:rPr lang="ru-RU" dirty="0">
                <a:solidFill>
                  <a:srgbClr val="7030A0"/>
                </a:solidFill>
              </a:rPr>
              <a:t>. </a:t>
            </a:r>
          </a:p>
        </p:txBody>
      </p:sp>
      <p:pic>
        <p:nvPicPr>
          <p:cNvPr id="2050" name="Picture 2" descr="http://mw2.google.com/mw-panoramio/photos/medium/270773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1682" y="1124744"/>
            <a:ext cx="2862318" cy="381642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2" name="Picture 4" descr="http://al-spbphoto.narod.ru/okraina/Krasnoe_Selo_cerkov_A_Nevskogo_20-09-2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87557"/>
            <a:ext cx="2664296" cy="227044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4" name="Picture 6" descr="http://krselo.ru/upload/000/u1/003/c1d6f1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87" t="12422" b="11269"/>
          <a:stretch>
            <a:fillRect/>
          </a:stretch>
        </p:blipFill>
        <p:spPr bwMode="auto">
          <a:xfrm>
            <a:off x="3203848" y="4869160"/>
            <a:ext cx="3168352" cy="173206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" name="Picture 6" descr="https://otvet.imgsmail.ru/download/02116b456e8e5303a3145436bbf45aaa_i-128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1547664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http://4wd-shop.ru/pok/9028/img_00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83" t="9951" r="6383" b="7461"/>
          <a:stretch>
            <a:fillRect/>
          </a:stretch>
        </p:blipFill>
        <p:spPr bwMode="auto">
          <a:xfrm>
            <a:off x="5868144" y="4581128"/>
            <a:ext cx="2952328" cy="208823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627784" y="332656"/>
            <a:ext cx="4572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Организованная деятельность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>
                <a:solidFill>
                  <a:srgbClr val="0070C0"/>
                </a:solidFill>
              </a:rPr>
              <a:t>Средняя группа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Уголок «Мой город» Д/и «Собери картинку» «Выложи силуэт» </a:t>
            </a:r>
          </a:p>
          <a:p>
            <a:r>
              <a:rPr lang="ru-RU" dirty="0">
                <a:solidFill>
                  <a:srgbClr val="0070C0"/>
                </a:solidFill>
              </a:rPr>
              <a:t>Старшая группа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/>
              <a:t>Уголок «Мое Красное село» «Я живу в Санкт Петербурге»«Лабиринты» Д/и «Найди чья тень»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Создание мини музеев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0070C0"/>
                </a:solidFill>
              </a:rPr>
              <a:t>Подготовительная группа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Уголок «Я живу в Санкт Петербурге» Альбом «Мое любимое Красное село» Макет микрорайона Альбомы для рассматривания во всех возрастных группах </a:t>
            </a:r>
          </a:p>
        </p:txBody>
      </p:sp>
      <p:pic>
        <p:nvPicPr>
          <p:cNvPr id="46082" name="Picture 2" descr="http://krlib.ru/content/local-history/%D0%BF%D0%B0%D0%BC%D1%8F%D1%82%D0%BD%D0%B8%D0%BA%20%D0%B3%D0%B5%D1%80%D0%BE%D1%8F%D0%BC%20%D0%B2%D0%BE%D0%B9%D0%BD%D1%8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2570398" cy="331236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6086" name="Picture 6" descr="https://otvet.imgsmail.ru/download/02116b456e8e5303a3145436bbf45aaa_i-128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10" t="11905" r="19905" b="9524"/>
          <a:stretch>
            <a:fillRect/>
          </a:stretch>
        </p:blipFill>
        <p:spPr bwMode="auto">
          <a:xfrm>
            <a:off x="7236296" y="188640"/>
            <a:ext cx="172819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5112568" cy="4509120"/>
          </a:xfrm>
        </p:spPr>
        <p:txBody>
          <a:bodyPr>
            <a:normAutofit/>
          </a:bodyPr>
          <a:lstStyle/>
          <a:p>
            <a:r>
              <a:rPr lang="ru-RU" sz="22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Родина – слово большое, большое! Пусть не бывает на свете чудес, Если сказать это слово с душою, Глубже морей оно, выше небес!  </a:t>
            </a:r>
            <a:br>
              <a:rPr lang="ru-RU" sz="22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22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Т. Бокова </a:t>
            </a:r>
            <a:br>
              <a:rPr lang="ru-RU" sz="2000" b="1" i="1" dirty="0">
                <a:latin typeface="Calibri" pitchFamily="34" charset="0"/>
                <a:cs typeface="Calibri" pitchFamily="34" charset="0"/>
              </a:rPr>
            </a:br>
            <a:r>
              <a:rPr lang="ru-RU" sz="2200" b="1" dirty="0">
                <a:solidFill>
                  <a:srgbClr val="7030A0"/>
                </a:solidFill>
              </a:rPr>
              <a:t> Познакомить с государственной символикой России. Дать знания о стране, в которой мы живём (города, национальности, богатства нашей страны, народное творчество) Познакомить с картой, глобусом. Познакомить с праздниками </a:t>
            </a:r>
            <a:r>
              <a:rPr lang="ru-RU" sz="2200" b="1" dirty="0"/>
              <a:t>. </a:t>
            </a:r>
            <a:br>
              <a:rPr lang="ru-RU" sz="2200" b="1" dirty="0"/>
            </a:br>
            <a:endParaRPr lang="ru-RU" sz="22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-99392"/>
            <a:ext cx="4572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«Моя страна»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. </a:t>
            </a:r>
          </a:p>
        </p:txBody>
      </p:sp>
      <p:pic>
        <p:nvPicPr>
          <p:cNvPr id="47106" name="Picture 2" descr="http://images.myshared.ru/5/432846/slide_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89" r="1257" b="11208"/>
          <a:stretch>
            <a:fillRect/>
          </a:stretch>
        </p:blipFill>
        <p:spPr bwMode="auto">
          <a:xfrm>
            <a:off x="5568430" y="620688"/>
            <a:ext cx="3575570" cy="259228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7108" name="Picture 4" descr="http://www.wikipravda.ru/uploads/posts/2013-05/1369517460_gerb_russi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06" r="22973" b="1790"/>
          <a:stretch>
            <a:fillRect/>
          </a:stretch>
        </p:blipFill>
        <p:spPr bwMode="auto">
          <a:xfrm>
            <a:off x="683568" y="0"/>
            <a:ext cx="212474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340768"/>
            <a:ext cx="547260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 </a:t>
            </a:r>
          </a:p>
          <a:p>
            <a:endParaRPr lang="ru-RU" dirty="0"/>
          </a:p>
          <a:p>
            <a:r>
              <a:rPr lang="ru-RU" dirty="0">
                <a:solidFill>
                  <a:srgbClr val="7030A0"/>
                </a:solidFill>
              </a:rPr>
              <a:t>Развивать у детей художественный вкус, творческие способности; воспитывать чувство гордости и восхищения к своей малой Родине с помощью традиций русского народа и через музейную педагогику; прививать интерес к культурным ценностям своего и других народов. </a:t>
            </a:r>
          </a:p>
        </p:txBody>
      </p:sp>
      <p:pic>
        <p:nvPicPr>
          <p:cNvPr id="48130" name="Picture 2" descr="http://fs1.ppt4web.ru/images/2810/83921/640/img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50" t="6300" r="5501" b="13376"/>
          <a:stretch>
            <a:fillRect/>
          </a:stretch>
        </p:blipFill>
        <p:spPr bwMode="auto">
          <a:xfrm>
            <a:off x="251520" y="4149080"/>
            <a:ext cx="3456384" cy="2448272"/>
          </a:xfrm>
          <a:prstGeom prst="rect">
            <a:avLst/>
          </a:prstGeom>
          <a:noFill/>
        </p:spPr>
      </p:pic>
      <p:pic>
        <p:nvPicPr>
          <p:cNvPr id="48132" name="Picture 4" descr="https://ds03.infourok.ru/uploads/ex/0862/0005c139-83704c87/hello_html_m67a5f10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149080"/>
            <a:ext cx="3816424" cy="2448272"/>
          </a:xfrm>
          <a:prstGeom prst="rect">
            <a:avLst/>
          </a:prstGeom>
          <a:noFill/>
        </p:spPr>
      </p:pic>
      <p:pic>
        <p:nvPicPr>
          <p:cNvPr id="48134" name="Picture 6" descr="https://1.bp.blogspot.com/-ylgvp7uHoUA/WAMd3M5_KZI/AAAAAAAAIrs/2SL_higvV6ES17FeyPvaO3mH693spF8LACLcB/s1600/19638974_hohlom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37" t="5290" r="11822" b="3266"/>
          <a:stretch>
            <a:fillRect/>
          </a:stretch>
        </p:blipFill>
        <p:spPr bwMode="auto">
          <a:xfrm>
            <a:off x="0" y="116632"/>
            <a:ext cx="1979712" cy="2016224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979712" y="0"/>
            <a:ext cx="56166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Приобщение к культурному прошлому России 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uslide.ru/images/18/24576/73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«&amp;Tcy;&amp;ocy;&amp;lcy;&amp;softcy;&amp;kcy;&amp;ocy; &amp;tcy;&amp;ocy;&amp;tcy;, &amp;kcy;&amp;tcy;&amp;ocy; &amp;lcy;&amp;yucy;&amp;bcy;&amp;icy;&amp;tcy;, &amp;tscy;&amp;iecy;&amp;ncy;&amp;icy;&amp;tcy; &amp;icy; &amp;ucy;&amp;vcy;&amp;acy;&amp;zhcy;&amp;acy;&amp;iecy;&amp;tcy; &amp;ncy;&amp;acy;&amp;kcy;&amp;ocy;&amp;pcy;&amp;lcy;&amp;iecy;&amp;ncy;&amp;ncy;&amp;ocy;&amp;iecy; &amp;icy; &amp;scy;&amp;ocy;&amp;khcy;&amp;rcy;&amp;acy;&amp;ncy;&amp;iecy;&amp;ncy;&amp;ncy;&amp;ocy;&amp;iecy; &amp;pcy;&amp;rcy;&amp;iecy;&amp;dcy;&amp;shcy;&amp;iecy;&amp;scy;&amp;tcy;&amp;vcy;&amp;ucy;&amp;yucy;&amp;shchcy;&amp;icy;&amp;mcy;"/>
          <p:cNvPicPr>
            <a:picLocks noChangeAspect="1" noChangeArrowheads="1"/>
          </p:cNvPicPr>
          <p:nvPr/>
        </p:nvPicPr>
        <p:blipFill>
          <a:blip r:embed="rId3" cstate="print"/>
          <a:srcRect l="6253" t="7787" r="7906" b="15244"/>
          <a:stretch>
            <a:fillRect/>
          </a:stretch>
        </p:blipFill>
        <p:spPr bwMode="auto">
          <a:xfrm>
            <a:off x="1259632" y="1700808"/>
            <a:ext cx="5472608" cy="3672409"/>
          </a:xfrm>
          <a:prstGeom prst="rect">
            <a:avLst/>
          </a:prstGeom>
          <a:noFill/>
          <a:effectLst>
            <a:softEdge rad="3175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2.infourok.ru/uploads/ex/05c7/0007cdf6-fda3eea1/640/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85" t="7627" r="847" b="12147"/>
          <a:stretch>
            <a:fillRect/>
          </a:stretch>
        </p:blipFill>
        <p:spPr bwMode="auto">
          <a:xfrm>
            <a:off x="1619672" y="2348880"/>
            <a:ext cx="5516220" cy="35283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" name="Picture 6" descr="http://tvoyaparallel.ru/wp-content/uploads/2015/03/E%60mblema-sleta-600x26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0"/>
            <a:ext cx="6358828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пасибо за внимание!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71400"/>
            <a:ext cx="7470648" cy="908720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Нашим детям есть чем гордиться!</a:t>
            </a:r>
          </a:p>
        </p:txBody>
      </p:sp>
      <p:pic>
        <p:nvPicPr>
          <p:cNvPr id="4" name="Picture 6" descr="http://1.bp.blogspot.com/-5nRQgoYulsw/VghBb3O9TlI/AAAAAAAANCA/9xXxeJ1Durg/s1600/image_image_87043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5" t="24293" r="2965" b="8902"/>
          <a:stretch>
            <a:fillRect/>
          </a:stretch>
        </p:blipFill>
        <p:spPr bwMode="auto">
          <a:xfrm>
            <a:off x="3707904" y="4365104"/>
            <a:ext cx="439248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420888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dirty="0"/>
              <a:t>В  дошкольном возрасте у детей стремительно развиваются общечеловеческие ценности: любовь к родителям и семье, близким людям, родному месту, где он вырос, и, безусловно, к Родине. При этом важно не забывать, что сами по себе знания являются пищей для ума, а патриотизма «от ума» не бывает, он бывает только от «сердца». Ум как бы способствует духовно- нравственной работе души, а любящее сердце создает патри­отическое мировоззрение. </a:t>
            </a:r>
          </a:p>
        </p:txBody>
      </p:sp>
      <p:sp>
        <p:nvSpPr>
          <p:cNvPr id="20482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://tvoyaparallel.ru/wp-content/uploads/2015/03/E%60mblema-sleta-600x26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32656"/>
            <a:ext cx="6358828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&amp;Zcy;&amp;acy;&amp;dcy;&amp;acy;&amp;chcy;&amp;icy; &amp;pcy;&amp;acy;&amp;tcy;&amp;rcy;&amp;icy;&amp;ocy;&amp;tcy;&amp;icy;&amp;chcy;&amp;iecy;&amp;scy;&amp;kcy;&amp;ocy;&amp;gcy;&amp;ocy; &amp;vcy;&amp;ocy;&amp;scy;&amp;pcy;&amp;icy;&amp;tcy;&amp;acy;&amp;ncy;&amp;icy;&amp;yacy; &amp;dcy;&amp;iecy;&amp;tcy;&amp;ie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49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player.myshared.ru/25/1281483/slides/slide_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9" t="6156" r="11115" b="15348"/>
          <a:stretch>
            <a:fillRect/>
          </a:stretch>
        </p:blipFill>
        <p:spPr bwMode="auto">
          <a:xfrm>
            <a:off x="1259632" y="2060848"/>
            <a:ext cx="6459541" cy="43924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6" descr="http://tvoyaparallel.ru/wp-content/uploads/2015/03/E%60mblema-sleta-600x26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0"/>
            <a:ext cx="6358828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32656"/>
            <a:ext cx="6480048" cy="2301240"/>
          </a:xfrm>
        </p:spPr>
        <p:txBody>
          <a:bodyPr/>
          <a:lstStyle/>
          <a:p>
            <a:r>
              <a:rPr lang="ru-RU" i="1" dirty="0">
                <a:solidFill>
                  <a:srgbClr val="C00000"/>
                </a:solidFill>
              </a:rPr>
              <a:t>Принципы обучения: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492896"/>
            <a:ext cx="6480048" cy="1104528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В нравственно –патриотическом воспитании детей дошкольного возраста надо помнить</a:t>
            </a:r>
          </a:p>
          <a:p>
            <a:r>
              <a:rPr lang="ru-RU" b="1" i="1" dirty="0">
                <a:solidFill>
                  <a:srgbClr val="7030A0"/>
                </a:solidFill>
              </a:rPr>
              <a:t>-Давать детям материал нужно с учетом принципа от более близкого ребенку  к менее   близкому.    </a:t>
            </a:r>
          </a:p>
          <a:p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8914" name="AutoShape 2" descr="http://proxy.whoisaaronbrown.com/proxy/http:/s019.radikal.ru/i644/1505/dc/f24cedf161a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6" name="Picture 4" descr="http://miass-dou40.ru/wp-content/uploads/2016/06/raduga03ytn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6255" y="3356992"/>
            <a:ext cx="4851066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7560840" cy="10156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endParaRPr lang="ru-RU" sz="2000" dirty="0"/>
          </a:p>
          <a:p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  <a:latin typeface="Arial Black" pitchFamily="34" charset="0"/>
              </a:rPr>
              <a:t>Модель «Патриотическое воспитание дошкольников» </a:t>
            </a:r>
          </a:p>
        </p:txBody>
      </p:sp>
      <p:sp>
        <p:nvSpPr>
          <p:cNvPr id="4" name="Волна 3"/>
          <p:cNvSpPr/>
          <p:nvPr/>
        </p:nvSpPr>
        <p:spPr>
          <a:xfrm>
            <a:off x="539552" y="2204864"/>
            <a:ext cx="1440160" cy="914400"/>
          </a:xfrm>
          <a:prstGeom prst="wave">
            <a:avLst/>
          </a:prstGeom>
          <a:solidFill>
            <a:srgbClr val="F8F8F8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Семья</a:t>
            </a:r>
          </a:p>
        </p:txBody>
      </p:sp>
      <p:sp>
        <p:nvSpPr>
          <p:cNvPr id="5" name="Волна 4"/>
          <p:cNvSpPr/>
          <p:nvPr/>
        </p:nvSpPr>
        <p:spPr>
          <a:xfrm>
            <a:off x="3707904" y="2276872"/>
            <a:ext cx="1800200" cy="914400"/>
          </a:xfrm>
          <a:prstGeom prst="wav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Детский сад,</a:t>
            </a:r>
          </a:p>
        </p:txBody>
      </p:sp>
      <p:sp>
        <p:nvSpPr>
          <p:cNvPr id="7" name="Волна 6"/>
          <p:cNvSpPr/>
          <p:nvPr/>
        </p:nvSpPr>
        <p:spPr>
          <a:xfrm>
            <a:off x="7020272" y="2348880"/>
            <a:ext cx="1800200" cy="914400"/>
          </a:xfrm>
          <a:prstGeom prst="wav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Родной город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5724128" y="2636912"/>
            <a:ext cx="1194432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195736" y="2564904"/>
            <a:ext cx="1194432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23528" y="3645024"/>
            <a:ext cx="1194432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олна 11"/>
          <p:cNvSpPr/>
          <p:nvPr/>
        </p:nvSpPr>
        <p:spPr>
          <a:xfrm>
            <a:off x="1619672" y="3284984"/>
            <a:ext cx="2160240" cy="1058416"/>
          </a:xfrm>
          <a:prstGeom prst="wav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Природа родного края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4067944" y="3789040"/>
            <a:ext cx="1194432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олна 13"/>
          <p:cNvSpPr/>
          <p:nvPr/>
        </p:nvSpPr>
        <p:spPr>
          <a:xfrm>
            <a:off x="5580112" y="3501008"/>
            <a:ext cx="1728192" cy="914400"/>
          </a:xfrm>
          <a:prstGeom prst="wav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Моя страна</a:t>
            </a:r>
          </a:p>
        </p:txBody>
      </p:sp>
      <p:pic>
        <p:nvPicPr>
          <p:cNvPr id="15" name="Picture 6" descr="http://tcso-julebino.ru/files/projects/17/cover-1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88640"/>
            <a:ext cx="1674490" cy="1674491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лна 2"/>
          <p:cNvSpPr/>
          <p:nvPr/>
        </p:nvSpPr>
        <p:spPr>
          <a:xfrm>
            <a:off x="4499992" y="2564904"/>
            <a:ext cx="4104456" cy="3290664"/>
          </a:xfrm>
          <a:prstGeom prst="wav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В вашей семье и под вашим руководством растет будущий гражданин. Все, что совершается в стране, через вашу душу и вашу мысль должно приходить к детям. </a:t>
            </a:r>
          </a:p>
        </p:txBody>
      </p:sp>
      <p:sp>
        <p:nvSpPr>
          <p:cNvPr id="4" name="Волна 3"/>
          <p:cNvSpPr/>
          <p:nvPr/>
        </p:nvSpPr>
        <p:spPr>
          <a:xfrm flipH="1">
            <a:off x="395536" y="2564904"/>
            <a:ext cx="4096072" cy="3290664"/>
          </a:xfrm>
          <a:prstGeom prst="wav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Заповедь А.С.Макаренко не обходимо использовать при работе воспитателя с детьми, и с их родителями</a:t>
            </a:r>
          </a:p>
        </p:txBody>
      </p:sp>
      <p:pic>
        <p:nvPicPr>
          <p:cNvPr id="7" name="Picture 2" descr="http://dmsh-shuya.muzkult.ru/img/upload/2752/image_image_17503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16631"/>
            <a:ext cx="3312369" cy="249401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www.dpol4.ru/img/picture/May/29/bb6b48dc7eb6192919134f2ceb3c2469/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176464" cy="2767611"/>
          </a:xfrm>
          <a:prstGeom prst="rect">
            <a:avLst/>
          </a:prstGeom>
          <a:noFill/>
        </p:spPr>
      </p:pic>
      <p:pic>
        <p:nvPicPr>
          <p:cNvPr id="4" name="Picture 4" descr="http://www.dnz36.zp.sch.in.ua/files2/images/art-pedagogka/10.jpg?size=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1" t="15152" b="3030"/>
          <a:stretch>
            <a:fillRect/>
          </a:stretch>
        </p:blipFill>
        <p:spPr bwMode="auto">
          <a:xfrm>
            <a:off x="5652120" y="332656"/>
            <a:ext cx="3306742" cy="19442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340768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Мир ребёнка начинается с его семьи, впервые он осознаёт себя человеком — членом семейного сообщества. Детский сад призван помочь понять ребёнку что такое семья, члены семьи, их взаимосвязь, историю своей семьи, связь времен, вызвать чувство гордости за своих предков. Ознакомление детей с понятием «семья» невозможно без непосредственной поддержки самой семьи.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260648"/>
            <a:ext cx="1679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Родная семья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3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00B0F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996</TotalTime>
  <Words>765</Words>
  <Application>Microsoft Office PowerPoint</Application>
  <PresentationFormat>Экран (4:3)</PresentationFormat>
  <Paragraphs>67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Arial Black</vt:lpstr>
      <vt:lpstr>Calibri</vt:lpstr>
      <vt:lpstr>Franklin Gothic Book</vt:lpstr>
      <vt:lpstr>Wingdings</vt:lpstr>
      <vt:lpstr>Wingdings 2</vt:lpstr>
      <vt:lpstr>Техническая</vt:lpstr>
      <vt:lpstr>Нравственно - патриотическое воспитание 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обучения: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Любая деятельность в детском саду включает в себя элементы патриотического воспитания</vt:lpstr>
      <vt:lpstr>Родной город</vt:lpstr>
      <vt:lpstr>КРАСНОЕ СЕЛО- ЧАСТИЦА РОДИНЫ</vt:lpstr>
      <vt:lpstr>Презентация PowerPoint</vt:lpstr>
      <vt:lpstr>Родина – слово большое, большое! Пусть не бывает на свете чудес, Если сказать это слово с душою, Глубже морей оно, выше небес!   Т. Бокова   Познакомить с государственной символикой России. Дать знания о стране, в которой мы живём (города, национальности, богатства нашей страны, народное творчество) Познакомить с картой, глобусом. Познакомить с праздниками .  </vt:lpstr>
      <vt:lpstr>Презентация PowerPoint</vt:lpstr>
      <vt:lpstr>Презентация PowerPoint</vt:lpstr>
      <vt:lpstr>Нашим детям есть чем гордиться!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Avdeeva</dc:creator>
  <cp:lastModifiedBy>Е С</cp:lastModifiedBy>
  <cp:revision>129</cp:revision>
  <dcterms:created xsi:type="dcterms:W3CDTF">2017-04-13T17:40:34Z</dcterms:created>
  <dcterms:modified xsi:type="dcterms:W3CDTF">2021-04-19T20:12:34Z</dcterms:modified>
</cp:coreProperties>
</file>