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3"/>
            <a:ext cx="7772400" cy="1368151"/>
          </a:xfrm>
        </p:spPr>
        <p:txBody>
          <a:bodyPr>
            <a:normAutofit/>
          </a:bodyPr>
          <a:lstStyle/>
          <a:p>
            <a:r>
              <a:rPr lang="ru-RU" sz="1800" b="1" dirty="0">
                <a:ln/>
                <a:solidFill>
                  <a:srgbClr val="4472C4">
                    <a:lumMod val="50000"/>
                  </a:srgbClr>
                </a:solidFill>
                <a:effectLst>
                  <a:outerShdw blurRad="38100" dist="19050" dir="2700000" algn="tl" rotWithShape="0">
                    <a:prstClr val="black">
                      <a:lumMod val="50000"/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 </a:t>
            </a:r>
            <a:br>
              <a:rPr lang="ru-RU" sz="1800" b="1" dirty="0">
                <a:ln/>
                <a:solidFill>
                  <a:srgbClr val="4472C4">
                    <a:lumMod val="50000"/>
                  </a:srgbClr>
                </a:solidFill>
                <a:effectLst>
                  <a:outerShdw blurRad="38100" dist="19050" dir="2700000" algn="tl" rotWithShape="0">
                    <a:prstClr val="black">
                      <a:lumMod val="50000"/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1" dirty="0">
                <a:ln/>
                <a:solidFill>
                  <a:srgbClr val="4472C4">
                    <a:lumMod val="50000"/>
                  </a:srgbClr>
                </a:solidFill>
                <a:effectLst>
                  <a:outerShdw blurRad="38100" dist="19050" dir="2700000" algn="tl" rotWithShape="0">
                    <a:prstClr val="black">
                      <a:lumMod val="50000"/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«Центр развития ребенка – детский сад  № 138 г. Владивостока».</a:t>
            </a:r>
            <a:r>
              <a:rPr lang="ru-RU" sz="1600" b="1" dirty="0">
                <a:ln/>
                <a:solidFill>
                  <a:srgbClr val="4472C4">
                    <a:lumMod val="50000"/>
                  </a:srgbClr>
                </a:solidFill>
                <a:effectLst>
                  <a:outerShdw blurRad="38100" dist="19050" dir="2700000" algn="tl" rotWithShape="0">
                    <a:prstClr val="black">
                      <a:lumMod val="50000"/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dirty="0">
                <a:ln/>
                <a:solidFill>
                  <a:srgbClr val="4472C4">
                    <a:lumMod val="50000"/>
                  </a:srgbClr>
                </a:solidFill>
                <a:effectLst>
                  <a:outerShdw blurRad="38100" dist="19050" dir="2700000" algn="tl" rotWithShape="0">
                    <a:prstClr val="black">
                      <a:lumMod val="50000"/>
                      <a:alpha val="40000"/>
                    </a:prst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3568" y="1412776"/>
            <a:ext cx="8136904" cy="4824536"/>
          </a:xfrm>
        </p:spPr>
        <p:txBody>
          <a:bodyPr/>
          <a:lstStyle/>
          <a:p>
            <a:pPr algn="l"/>
            <a:r>
              <a:rPr lang="ru-RU" b="1" dirty="0" smtClean="0"/>
              <a:t>Экологический проект </a:t>
            </a:r>
          </a:p>
          <a:p>
            <a:pPr algn="l"/>
            <a:r>
              <a:rPr lang="ru-RU" b="1" dirty="0" smtClean="0"/>
              <a:t>«Овощи и фрукты-</a:t>
            </a:r>
          </a:p>
          <a:p>
            <a:pPr algn="l"/>
            <a:r>
              <a:rPr lang="ru-RU" b="1" dirty="0" smtClean="0"/>
              <a:t>Полезные продукты»</a:t>
            </a:r>
          </a:p>
          <a:p>
            <a:pPr algn="l"/>
            <a:r>
              <a:rPr lang="ru-RU" b="1" dirty="0" smtClean="0"/>
              <a:t>Старшая группа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sz="2400" dirty="0" smtClean="0"/>
              <a:t>Выполнила </a:t>
            </a:r>
            <a:r>
              <a:rPr lang="ru-RU" sz="2400" dirty="0" err="1" smtClean="0"/>
              <a:t>Апрелкова</a:t>
            </a:r>
            <a:r>
              <a:rPr lang="ru-RU" sz="2400" dirty="0" smtClean="0"/>
              <a:t> Ольга Александровна,</a:t>
            </a:r>
          </a:p>
          <a:p>
            <a:r>
              <a:rPr lang="ru-RU" sz="2400" dirty="0" smtClean="0"/>
              <a:t>воспитатель</a:t>
            </a:r>
            <a:endParaRPr lang="ru-RU" sz="2400" dirty="0"/>
          </a:p>
        </p:txBody>
      </p:sp>
      <p:pic>
        <p:nvPicPr>
          <p:cNvPr id="1026" name="Picture 2" descr="C:\Users\Ольга\Desktop\фото для кубов\IMG-20210205-WA003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700808"/>
            <a:ext cx="2736304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602945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887" y="116632"/>
            <a:ext cx="8229600" cy="360040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3100" b="1" dirty="0" smtClean="0">
                <a:solidFill>
                  <a:srgbClr val="000000"/>
                </a:solidFill>
                <a:ea typeface="Calibri"/>
                <a:cs typeface="Times New Roman"/>
              </a:rPr>
              <a:t>Актуальность :</a:t>
            </a:r>
            <a:r>
              <a:rPr lang="ru-RU" sz="2000" b="1" dirty="0" smtClean="0">
                <a:solidFill>
                  <a:srgbClr val="000000"/>
                </a:solidFill>
                <a:ea typeface="Calibri"/>
                <a:cs typeface="Times New Roman"/>
              </a:rPr>
              <a:t/>
            </a:r>
            <a:br>
              <a:rPr lang="ru-RU" sz="2000" b="1" dirty="0" smtClean="0">
                <a:solidFill>
                  <a:srgbClr val="000000"/>
                </a:solidFill>
                <a:ea typeface="Calibri"/>
                <a:cs typeface="Times New Roman"/>
              </a:rPr>
            </a:br>
            <a:r>
              <a:rPr lang="ru-RU" sz="2000" dirty="0" smtClean="0">
                <a:solidFill>
                  <a:srgbClr val="262626"/>
                </a:solidFill>
                <a:ea typeface="Calibri"/>
                <a:cs typeface="Times New Roman"/>
              </a:rPr>
              <a:t> </a:t>
            </a:r>
            <a:r>
              <a:rPr lang="ru-RU" sz="2400" dirty="0" smtClean="0">
                <a:solidFill>
                  <a:srgbClr val="262626"/>
                </a:solidFill>
                <a:ea typeface="Calibri"/>
                <a:cs typeface="Times New Roman"/>
              </a:rPr>
              <a:t>Природа дарит нам много красивого, вкусного, полезного.  Сколько вкусных фруктов и овощей созревает у людей в огородах. Каждый человек должен любить и беречь природу. А прививать любовь к ней нужно с раннего детства. Дети закрепят названия овощей и фруктов, где они растут (сад, огород). Совершенствовать </a:t>
            </a:r>
            <a:r>
              <a:rPr lang="ru-RU" sz="2400" dirty="0">
                <a:solidFill>
                  <a:srgbClr val="262626"/>
                </a:solidFill>
                <a:ea typeface="Calibri"/>
                <a:cs typeface="Times New Roman"/>
              </a:rPr>
              <a:t>умение отгадывать загадки</a:t>
            </a:r>
            <a:r>
              <a:rPr lang="ru-RU" sz="2400" dirty="0" smtClean="0">
                <a:solidFill>
                  <a:srgbClr val="262626"/>
                </a:solidFill>
                <a:ea typeface="Calibri"/>
                <a:cs typeface="Times New Roman"/>
              </a:rPr>
              <a:t>, </a:t>
            </a:r>
            <a:r>
              <a:rPr lang="ru-RU" sz="2400" dirty="0">
                <a:solidFill>
                  <a:srgbClr val="262626"/>
                </a:solidFill>
                <a:ea typeface="Calibri"/>
                <a:cs typeface="Times New Roman"/>
              </a:rPr>
              <a:t>уметь классифицировать овощи и фрукты, развивать речь детей, любознательность. Воспитывать доброжелательные отношения между сверстниками.</a:t>
            </a:r>
            <a:r>
              <a:rPr lang="ru-RU" sz="2400" dirty="0">
                <a:ea typeface="Calibri"/>
                <a:cs typeface="Times New Roman"/>
              </a:rPr>
              <a:t/>
            </a:r>
            <a:br>
              <a:rPr lang="ru-RU" sz="2400" dirty="0">
                <a:ea typeface="Calibri"/>
                <a:cs typeface="Times New Roman"/>
              </a:rPr>
            </a:br>
            <a:endParaRPr lang="ru-RU" sz="2400" dirty="0"/>
          </a:p>
        </p:txBody>
      </p:sp>
      <p:pic>
        <p:nvPicPr>
          <p:cNvPr id="4" name="Объект 3" descr="https://ds05.infourok.ru/uploads/ex/133a/00041e61-06f77876/hello_html_m485f2a71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3573463"/>
            <a:ext cx="5688632" cy="29511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837545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332656"/>
            <a:ext cx="8568952" cy="2088232"/>
          </a:xfrm>
        </p:spPr>
        <p:txBody>
          <a:bodyPr>
            <a:normAutofit fontScale="90000"/>
          </a:bodyPr>
          <a:lstStyle/>
          <a:p>
            <a:pPr algn="just">
              <a:lnSpc>
                <a:spcPct val="115000"/>
              </a:lnSpc>
              <a:spcAft>
                <a:spcPts val="750"/>
              </a:spcAft>
            </a:pPr>
            <a:r>
              <a:rPr lang="ru-RU" sz="2700" b="1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Цель:</a:t>
            </a:r>
            <a:r>
              <a:rPr lang="ru-RU" sz="27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700" dirty="0" smtClean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/>
            </a:r>
            <a:br>
              <a:rPr lang="ru-RU" sz="2700" dirty="0" smtClean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700" dirty="0" smtClean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Расширять </a:t>
            </a:r>
            <a:r>
              <a:rPr lang="ru-RU" sz="27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и совершенствовать знания детей об овощах и фруктах; </a:t>
            </a:r>
            <a:r>
              <a:rPr lang="ru-RU" sz="2700" dirty="0" smtClean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умение </a:t>
            </a:r>
            <a:r>
              <a:rPr lang="ru-RU" sz="27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их классифицировать; </a:t>
            </a:r>
            <a:r>
              <a:rPr lang="ru-RU" sz="2700" dirty="0" smtClean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формировать знания</a:t>
            </a:r>
            <a:br>
              <a:rPr lang="ru-RU" sz="2700" dirty="0" smtClean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700" dirty="0" smtClean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у </a:t>
            </a:r>
            <a:r>
              <a:rPr lang="ru-RU" sz="27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детей о пользе овощей и фруктов для здоровья человека</a:t>
            </a:r>
            <a:r>
              <a:rPr lang="ru-RU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.</a:t>
            </a:r>
            <a:r>
              <a:rPr lang="ru-RU" sz="3600" dirty="0">
                <a:ea typeface="Calibri"/>
                <a:cs typeface="Times New Roman"/>
              </a:rPr>
              <a:t/>
            </a:r>
            <a:br>
              <a:rPr lang="ru-RU" sz="3600" dirty="0"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1026" name="Picture 2" descr="C:\Users\Ольга\Desktop\фото для кубов\IMG-20210205-WA0024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2781300"/>
            <a:ext cx="3384376" cy="3600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Ольга\Desktop\фото для кубов\IMG-20210205-WA00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08920"/>
            <a:ext cx="3528392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5138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794322"/>
          </a:xfrm>
        </p:spPr>
        <p:txBody>
          <a:bodyPr>
            <a:normAutofit/>
          </a:bodyPr>
          <a:lstStyle/>
          <a:p>
            <a:pPr lvl="0" algn="just">
              <a:lnSpc>
                <a:spcPct val="115000"/>
              </a:lnSpc>
              <a:spcAft>
                <a:spcPts val="1000"/>
              </a:spcAft>
              <a:buSzPts val="1000"/>
              <a:tabLst>
                <a:tab pos="457200" algn="l"/>
              </a:tabLst>
            </a:pPr>
            <a:r>
              <a:rPr lang="ru-RU" sz="2200" b="1" dirty="0" smtClean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Задачи:</a:t>
            </a:r>
            <a:br>
              <a:rPr lang="ru-RU" sz="2200" b="1" dirty="0" smtClean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</a:br>
            <a:r>
              <a:rPr lang="ru-RU" sz="2200" dirty="0" smtClean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учить </a:t>
            </a:r>
            <a:r>
              <a:rPr lang="ru-RU" sz="22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описывать внешний вид овощей и фруктов, делать простые выводы о произрастании овощей и фруктов;</a:t>
            </a:r>
            <a:r>
              <a:rPr lang="ru-RU" sz="2200" dirty="0">
                <a:solidFill>
                  <a:srgbClr val="333333"/>
                </a:solidFill>
                <a:ea typeface="Calibri"/>
                <a:cs typeface="Times New Roman"/>
              </a:rPr>
              <a:t/>
            </a:r>
            <a:br>
              <a:rPr lang="ru-RU" sz="2200" dirty="0">
                <a:solidFill>
                  <a:srgbClr val="333333"/>
                </a:solidFill>
                <a:ea typeface="Calibri"/>
                <a:cs typeface="Times New Roman"/>
              </a:rPr>
            </a:br>
            <a:r>
              <a:rPr lang="ru-RU" sz="2200" dirty="0">
                <a:solidFill>
                  <a:srgbClr val="333333"/>
                </a:solidFill>
                <a:latin typeface="Times New Roman"/>
                <a:ea typeface="Times New Roman"/>
                <a:cs typeface="Times New Roman"/>
              </a:rPr>
              <a:t>формировать у детей знания о пользе витаминов во фруктах и овощах, их значение для здоровья человека.</a:t>
            </a:r>
            <a:r>
              <a:rPr lang="ru-RU" sz="3600" dirty="0">
                <a:solidFill>
                  <a:srgbClr val="333333"/>
                </a:solidFill>
                <a:ea typeface="Calibri"/>
                <a:cs typeface="Times New Roman"/>
              </a:rPr>
              <a:t/>
            </a:r>
            <a:br>
              <a:rPr lang="ru-RU" sz="3600" dirty="0">
                <a:solidFill>
                  <a:srgbClr val="333333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2050" name="Picture 2" descr="C:\Users\Ольга\Desktop\фото для кубов\IMG-20210205-WA002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781300"/>
            <a:ext cx="3312368" cy="33448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льга\Desktop\фото для кубов\IMG-20210205-WA00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80928"/>
            <a:ext cx="3528392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852932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91264" cy="2952328"/>
          </a:xfrm>
        </p:spPr>
        <p:txBody>
          <a:bodyPr>
            <a:normAutofit fontScale="90000"/>
          </a:bodyPr>
          <a:lstStyle/>
          <a:p>
            <a:pPr>
              <a:spcAft>
                <a:spcPts val="1200"/>
              </a:spcAft>
            </a:pPr>
            <a:r>
              <a:rPr lang="ru-RU" sz="2700" dirty="0">
                <a:solidFill>
                  <a:srgbClr val="464646"/>
                </a:solidFill>
                <a:latin typeface="Tahoma"/>
                <a:ea typeface="Times New Roman"/>
              </a:rPr>
              <a:t>Расширение детских представлений, накопление и закрепление полученных знаний о витаминах, о правильном питании через разнообразные виды совместной деятельности педагога с детьми и родителями.</a:t>
            </a:r>
            <a:r>
              <a:rPr lang="ru-RU" sz="2700" dirty="0">
                <a:latin typeface="Times New Roman"/>
                <a:ea typeface="Times New Roman"/>
              </a:rPr>
              <a:t/>
            </a:r>
            <a:br>
              <a:rPr lang="ru-RU" sz="2700" dirty="0">
                <a:latin typeface="Times New Roman"/>
                <a:ea typeface="Times New Roman"/>
              </a:rPr>
            </a:br>
            <a:r>
              <a:rPr lang="ru-RU" sz="3600" dirty="0" smtClean="0">
                <a:solidFill>
                  <a:srgbClr val="333333"/>
                </a:solidFill>
                <a:ea typeface="Calibri"/>
                <a:cs typeface="Times New Roman"/>
              </a:rPr>
              <a:t/>
            </a:r>
            <a:br>
              <a:rPr lang="ru-RU" sz="3600" dirty="0" smtClean="0">
                <a:solidFill>
                  <a:srgbClr val="333333"/>
                </a:solidFill>
                <a:ea typeface="Calibri"/>
                <a:cs typeface="Times New Roman"/>
              </a:rPr>
            </a:br>
            <a:endParaRPr lang="ru-RU" dirty="0"/>
          </a:p>
        </p:txBody>
      </p:sp>
      <p:pic>
        <p:nvPicPr>
          <p:cNvPr id="4" name="Объект 3" descr="https://www.maam.ru/upload/blogs/detsad-252483-1443846039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565400"/>
            <a:ext cx="6336704" cy="356076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84584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29600" cy="3168352"/>
          </a:xfrm>
        </p:spPr>
        <p:txBody>
          <a:bodyPr>
            <a:noAutofit/>
          </a:bodyPr>
          <a:lstStyle/>
          <a:p>
            <a:pPr>
              <a:spcAft>
                <a:spcPts val="1200"/>
              </a:spcAft>
            </a:pPr>
            <a:r>
              <a:rPr lang="ru-RU" sz="3600" dirty="0">
                <a:solidFill>
                  <a:srgbClr val="464646"/>
                </a:solidFill>
                <a:latin typeface="Tahoma"/>
                <a:ea typeface="Times New Roman"/>
              </a:rPr>
              <a:t>Лишь полезная еда</a:t>
            </a:r>
            <a:r>
              <a:rPr lang="ru-RU" sz="3600" dirty="0">
                <a:latin typeface="Times New Roman"/>
                <a:ea typeface="Times New Roman"/>
              </a:rPr>
              <a:t/>
            </a:r>
            <a:br>
              <a:rPr lang="ru-RU" sz="3600" dirty="0">
                <a:latin typeface="Times New Roman"/>
                <a:ea typeface="Times New Roman"/>
              </a:rPr>
            </a:br>
            <a:r>
              <a:rPr lang="ru-RU" sz="3600" dirty="0">
                <a:solidFill>
                  <a:srgbClr val="464646"/>
                </a:solidFill>
                <a:latin typeface="Tahoma"/>
                <a:ea typeface="Times New Roman"/>
              </a:rPr>
              <a:t>На столе у нас всегда!</a:t>
            </a:r>
            <a:r>
              <a:rPr lang="ru-RU" sz="3600" dirty="0">
                <a:latin typeface="Times New Roman"/>
                <a:ea typeface="Times New Roman"/>
              </a:rPr>
              <a:t/>
            </a:r>
            <a:br>
              <a:rPr lang="ru-RU" sz="3600" dirty="0">
                <a:latin typeface="Times New Roman"/>
                <a:ea typeface="Times New Roman"/>
              </a:rPr>
            </a:br>
            <a:r>
              <a:rPr lang="ru-RU" sz="3600" dirty="0">
                <a:solidFill>
                  <a:srgbClr val="464646"/>
                </a:solidFill>
                <a:latin typeface="Tahoma"/>
                <a:ea typeface="Times New Roman"/>
              </a:rPr>
              <a:t>А раз полезная еда –</a:t>
            </a:r>
            <a:r>
              <a:rPr lang="ru-RU" sz="3600" dirty="0">
                <a:latin typeface="Times New Roman"/>
                <a:ea typeface="Times New Roman"/>
              </a:rPr>
              <a:t/>
            </a:r>
            <a:br>
              <a:rPr lang="ru-RU" sz="3600" dirty="0">
                <a:latin typeface="Times New Roman"/>
                <a:ea typeface="Times New Roman"/>
              </a:rPr>
            </a:br>
            <a:r>
              <a:rPr lang="ru-RU" sz="3600" dirty="0">
                <a:solidFill>
                  <a:srgbClr val="464646"/>
                </a:solidFill>
                <a:latin typeface="Tahoma"/>
                <a:ea typeface="Times New Roman"/>
              </a:rPr>
              <a:t>Будем мы здоровы</a:t>
            </a:r>
            <a:r>
              <a:rPr lang="ru-RU" sz="3600" dirty="0" smtClean="0">
                <a:solidFill>
                  <a:srgbClr val="464646"/>
                </a:solidFill>
                <a:latin typeface="Tahoma"/>
                <a:ea typeface="Times New Roman"/>
              </a:rPr>
              <a:t>?</a:t>
            </a:r>
            <a:br>
              <a:rPr lang="ru-RU" sz="3600" dirty="0" smtClean="0">
                <a:solidFill>
                  <a:srgbClr val="464646"/>
                </a:solidFill>
                <a:latin typeface="Tahoma"/>
                <a:ea typeface="Times New Roman"/>
              </a:rPr>
            </a:br>
            <a:r>
              <a:rPr lang="ru-RU" sz="3600" dirty="0" smtClean="0">
                <a:solidFill>
                  <a:srgbClr val="464646"/>
                </a:solidFill>
                <a:latin typeface="Tahoma"/>
                <a:ea typeface="Times New Roman"/>
              </a:rPr>
              <a:t>ДА.</a:t>
            </a:r>
            <a:r>
              <a:rPr lang="ru-RU" sz="3600" dirty="0">
                <a:latin typeface="Times New Roman"/>
                <a:ea typeface="Times New Roman"/>
              </a:rPr>
              <a:t/>
            </a:r>
            <a:br>
              <a:rPr lang="ru-RU" sz="3600" dirty="0">
                <a:latin typeface="Times New Roman"/>
                <a:ea typeface="Times New Roman"/>
              </a:rPr>
            </a:br>
            <a:endParaRPr lang="ru-RU" sz="3600" dirty="0"/>
          </a:p>
        </p:txBody>
      </p:sp>
      <p:pic>
        <p:nvPicPr>
          <p:cNvPr id="4" name="Объект 3" descr="https://ds03.infourok.ru/uploads/ex/0719/000523b0-f1d8f215/1/img19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3068960"/>
            <a:ext cx="5544616" cy="32403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253545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  <p:pic>
        <p:nvPicPr>
          <p:cNvPr id="4" name="Объект 3" descr="https://avatars.mds.yandex.net/get-zen_doc/3557661/pub_5f76c6cc109e8f703cc7db5d_5f76c7bd7f726b6a393a5281/scale_1200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089" y="2276475"/>
            <a:ext cx="5937822" cy="384968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0740297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</TotalTime>
  <Words>60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Муниципальное бюджетное дошкольное образовательное учреждение  «Центр развития ребенка – детский сад  № 138 г. Владивостока». </vt:lpstr>
      <vt:lpstr>Актуальность :  Природа дарит нам много красивого, вкусного, полезного.  Сколько вкусных фруктов и овощей созревает у людей в огородах. Каждый человек должен любить и беречь природу. А прививать любовь к ней нужно с раннего детства. Дети закрепят названия овощей и фруктов, где они растут (сад, огород). Совершенствовать умение отгадывать загадки, уметь классифицировать овощи и фрукты, развивать речь детей, любознательность. Воспитывать доброжелательные отношения между сверстниками. </vt:lpstr>
      <vt:lpstr>Цель:  Расширять и совершенствовать знания детей об овощах и фруктах; умение их классифицировать; формировать знания у детей о пользе овощей и фруктов для здоровья человека. </vt:lpstr>
      <vt:lpstr>Задачи: учить описывать внешний вид овощей и фруктов, делать простые выводы о произрастании овощей и фруктов; формировать у детей знания о пользе витаминов во фруктах и овощах, их значение для здоровья человека. </vt:lpstr>
      <vt:lpstr>Расширение детских представлений, накопление и закрепление полученных знаний о витаминах, о правильном питании через разнообразные виды совместной деятельности педагога с детьми и родителями.  </vt:lpstr>
      <vt:lpstr>Лишь полезная еда На столе у нас всегда! А раз полезная еда – Будем мы здоровы? ДА. </vt:lpstr>
      <vt:lpstr>СПАСИБО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 «Центр развития ребенка – детский сад  № 138 г. Владивостока». </dc:title>
  <dc:creator>Ольга</dc:creator>
  <cp:lastModifiedBy>Ольга</cp:lastModifiedBy>
  <cp:revision>7</cp:revision>
  <dcterms:created xsi:type="dcterms:W3CDTF">2021-02-04T09:49:37Z</dcterms:created>
  <dcterms:modified xsi:type="dcterms:W3CDTF">2021-04-20T09:31:00Z</dcterms:modified>
</cp:coreProperties>
</file>