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69" r:id="rId3"/>
    <p:sldId id="278" r:id="rId4"/>
    <p:sldId id="292" r:id="rId5"/>
    <p:sldId id="293" r:id="rId6"/>
    <p:sldId id="294" r:id="rId7"/>
    <p:sldId id="295" r:id="rId8"/>
    <p:sldId id="296" r:id="rId9"/>
    <p:sldId id="297" r:id="rId10"/>
    <p:sldId id="258" r:id="rId11"/>
    <p:sldId id="275" r:id="rId12"/>
    <p:sldId id="277" r:id="rId13"/>
    <p:sldId id="272" r:id="rId14"/>
    <p:sldId id="274" r:id="rId15"/>
    <p:sldId id="273" r:id="rId16"/>
    <p:sldId id="289" r:id="rId17"/>
    <p:sldId id="268" r:id="rId18"/>
    <p:sldId id="276" r:id="rId19"/>
    <p:sldId id="290" r:id="rId20"/>
    <p:sldId id="291" r:id="rId21"/>
    <p:sldId id="287" r:id="rId22"/>
    <p:sldId id="282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CC"/>
    <a:srgbClr val="FF9966"/>
    <a:srgbClr val="46464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8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86963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65261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9987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66098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062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6656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2510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05484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3771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7545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68729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1C543-E7B8-45CD-A6CE-8C652EA3A298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32409-DF69-424B-B016-70A5F6B1E6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8300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Tm="10000">
        <p:fade/>
      </p:transition>
    </mc:Choice>
    <mc:Fallback>
      <p:transition spd="slow" advTm="10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5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486775" y="695325"/>
            <a:ext cx="3705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85109" y="642146"/>
            <a:ext cx="6374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 smtClean="0"/>
              <a:t>МУНИЦИПАЛЬНОЕ ДОШКОЛЬНОЕ ОБРАЗОВАТЕЛЬНОЕ УЧРЕЖДЕНИЕ ДЕТСКИЙ САД С.ЗОРКИНО</a:t>
            </a:r>
            <a:endParaRPr lang="ru-RU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802674" y="1739426"/>
            <a:ext cx="8503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Предметно-пространственная среда в средней группе по ОО </a:t>
            </a:r>
          </a:p>
          <a:p>
            <a:pPr lvl="0"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«Познавательное развитие»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094513" y="4574066"/>
            <a:ext cx="53427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400" b="1" dirty="0" smtClean="0"/>
              <a:t>  Подготовила воспитатель </a:t>
            </a:r>
            <a:r>
              <a:rPr lang="ru-RU" sz="2400" b="1" dirty="0" err="1" smtClean="0"/>
              <a:t>Чакова</a:t>
            </a:r>
            <a:r>
              <a:rPr lang="ru-RU" sz="2400" b="1" dirty="0" smtClean="0"/>
              <a:t> А.У</a:t>
            </a:r>
            <a:endParaRPr lang="ru-RU" sz="2400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558936" y="5671346"/>
            <a:ext cx="2390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2021г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4238694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951198" y="1257027"/>
            <a:ext cx="37052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Дидактические пособия, находящиеся в данной игровой зоне соответствуют возрастным особенностям детей. </a:t>
            </a:r>
          </a:p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Их разнообразие стимулирует познание ребёнка. Сенсорные игры чрезвычайно важны в дошкольном возрасте, так как </a:t>
            </a:r>
            <a:r>
              <a:rPr lang="ru-RU" sz="20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сенсорное развитие – основа </a:t>
            </a:r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умственного развития.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4014" y="241391"/>
            <a:ext cx="7293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УГОЛОК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СЕНСОРИКИ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~\Desktop\маски\IMG_87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1732" y="1281611"/>
            <a:ext cx="5755822" cy="526288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4238694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58882" y="847725"/>
            <a:ext cx="979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Picture 3" descr="C:\Users\~\Desktop\маски\105APPLE\IMG_52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0739" y="197394"/>
            <a:ext cx="3848100" cy="3198949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6" name="Picture 2" descr="C:\Users\~\Desktop\маски\IMG_87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8120" y="303167"/>
            <a:ext cx="5130800" cy="38481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 descr="C:\Users\~\Desktop\маски\IMG_87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8555" y="3153591"/>
            <a:ext cx="5130800" cy="34431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12509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526868" y="284258"/>
            <a:ext cx="9740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приобщения к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ценностям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8823" y="666206"/>
            <a:ext cx="4885509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центр включает в себя знакомство и создание условий для расширения представлений детей об окружающем мире;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расширения знаний детей об общественном транспорте, о поведении в общественном транспорте.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первичных представлений о школе.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культурными явлениями (театром, цирком), их атрибутами, людьми, работающими в них, правилами поведения.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элементарные представления о жизни и особенностях труда в городе и в сельской местности с опорой на личный опыт детей.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с различными профессиями; расширяет и обогащает представления о трудовых действиях, орудиях труда, результатах труда.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элементарные представления об изменении видов человеческого труда и быта на примере истории игрушки и предметов обихода.</a:t>
            </a:r>
          </a:p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детей с деньгами, возможностями их использования…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2" descr="C:\Users\~\Desktop\Новая папка\IMG_86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7109" y="776408"/>
            <a:ext cx="5342707" cy="51308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41652280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~\Desktop\маски\IMG_18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137" y="303168"/>
            <a:ext cx="5130800" cy="38481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~\Desktop\маски\IMG_87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2623" y="459922"/>
            <a:ext cx="5130800" cy="38481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~\Desktop\маски\IMG_87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77903" y="2785109"/>
            <a:ext cx="5130800" cy="38481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3111925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6877" y="222613"/>
            <a:ext cx="5833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Уголок математики</a:t>
            </a:r>
            <a:endParaRPr lang="ru-RU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5296319"/>
            <a:ext cx="2107803" cy="1294191"/>
          </a:xfrm>
          <a:prstGeom prst="rect">
            <a:avLst/>
          </a:prstGeom>
        </p:spPr>
      </p:pic>
      <p:pic>
        <p:nvPicPr>
          <p:cNvPr id="4098" name="Picture 2" descr="C:\Users\~\Desktop\Новая папка\IMG_865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2636" y="223520"/>
            <a:ext cx="4305843" cy="3538583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757646" y="809681"/>
            <a:ext cx="533835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данном центре располагаются нормативно — знаковый материал: магнитная доска, наборы карточек на сопоставление цифры и количества, наборы кубиков с цифрами и числовыми фигурами, представлены, как различные виды мозаик, так и современные </a:t>
            </a: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пазлы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Достаточно широкий выбор игр на развитие мелкой моторики руки. При выборе игр предпочтение отдавалось способности игр стимулировать развитие детей. Такими играми являются развивающие игры, и др. Игровое оборудование создаёт насыщенную, целостную среду с достаточным пространством для игр. </a:t>
            </a:r>
            <a:endParaRPr lang="ru-RU" sz="1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решает следующие задачи: </a:t>
            </a:r>
          </a:p>
          <a:p>
            <a:pPr marL="285750" indent="-285750">
              <a:spcAft>
                <a:spcPts val="0"/>
              </a:spcAft>
              <a:buFont typeface="Symbol" panose="05050102010706020507" pitchFamily="18" charset="2"/>
              <a:buChar char="·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целенаправленное формирование у детей интереса к элементарной математической деятельности. </a:t>
            </a:r>
          </a:p>
          <a:p>
            <a:pPr marL="285750" indent="-285750">
              <a:spcAft>
                <a:spcPts val="0"/>
              </a:spcAft>
              <a:buFont typeface="Symbol" panose="05050102010706020507" pitchFamily="18" charset="2"/>
              <a:buChar char="·"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у детей потребности занимать своё свободное время не только интересными, но и требующими умственного напряжения, интеллектуального усилия играми.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4580" y="0"/>
            <a:ext cx="2047874" cy="1651953"/>
          </a:xfrm>
          <a:prstGeom prst="rect">
            <a:avLst/>
          </a:prstGeom>
        </p:spPr>
      </p:pic>
      <p:pic>
        <p:nvPicPr>
          <p:cNvPr id="9" name="Picture 4" descr="C:\Users\~\Desktop\Новая папка\IMG_838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03373" y="4011748"/>
            <a:ext cx="4222569" cy="2519681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5929635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6978" y="171450"/>
            <a:ext cx="988069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Игры с конструктором</a:t>
            </a:r>
          </a:p>
          <a:p>
            <a:endParaRPr lang="ru-RU" dirty="0"/>
          </a:p>
        </p:txBody>
      </p:sp>
      <p:pic>
        <p:nvPicPr>
          <p:cNvPr id="1026" name="Picture 2" descr="C:\Users\~\Desktop\Новая папка\IMG_83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582" y="1674767"/>
            <a:ext cx="5130800" cy="3848100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9" name="Picture 5" descr="C:\Users\~\Desktop\Новая папка\IMG_84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1366" y="1596390"/>
            <a:ext cx="5130800" cy="3848100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0700387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9675" y="628650"/>
            <a:ext cx="395287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  <a:latin typeface="Comic Sans MS" panose="030F0702030302020204" pitchFamily="66" charset="0"/>
              </a:rPr>
              <a:t>Игры с конструктором</a:t>
            </a:r>
          </a:p>
          <a:p>
            <a:endParaRPr lang="ru-RU" dirty="0"/>
          </a:p>
        </p:txBody>
      </p:sp>
      <p:pic>
        <p:nvPicPr>
          <p:cNvPr id="1030" name="Picture 6" descr="C:\Users\~\Desktop\Новая папка\IMG_84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4806" y="418011"/>
            <a:ext cx="5376999" cy="4663439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5" name="Picture 3" descr="C:\Users\~\Desktop\Новая папка\IMG_86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1469" y="484777"/>
            <a:ext cx="4893673" cy="51308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0700387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40378" y="205881"/>
            <a:ext cx="10067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  <a:cs typeface="Times New Roman" panose="02020603050405020304" pitchFamily="18" charset="0"/>
              </a:rPr>
              <a:t>Центр опытно – экспериментальной  деятельности.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3360" y="665428"/>
            <a:ext cx="631806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Центр опытно-экспериментальной деятельности представлен многообразием коллекций (камни, минералы, семена, крупы и т. д.). В нем находится материал, для осуществления опытной деятельности: лупы, мензурки, колбы, мерные стаканчики, лейки, часы и т. д. В процессе экспериментальной деятельности наши маленькие «почемучки» будут превращаться в любознательных испытателей, проводить несложные опыты, определять свойства различных природных материалов. 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~\Desktop\маски\IMG_87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40988" y="3396342"/>
            <a:ext cx="4202611" cy="3161211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C:\Users\~\Desktop\маски\FVFO371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3958" y="1128712"/>
            <a:ext cx="4914900" cy="3686175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2913856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115" y="259352"/>
            <a:ext cx="6343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12903" y="0"/>
            <a:ext cx="3780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природы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2549" y="597269"/>
            <a:ext cx="413657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 включает в себя экологическую деятельность. Данный центр содержит в себе различные виды комнатных растений, на которых удобно демонстрировать видоизменения частей растения, инструменты по уходу за этими растениями: фартуки и нарукавники, палочки для рыхления, детские грабли и лопатки, пульверизатор, лейки и др. В холодный период года мы с детьми размещаем здесь комнатный мини – огород. Помимо комнатных растений, в данном центре присутствуют различные дидактические игры экологической направленности, серии картин типа «Времена года», «Животный и растительный мир», коллекции природного материала, муляжей овощей и фруктов, насекомых и т. д. Важным составляющим уголка природы является календарь природы и погоды. Оформили макеты природных зон Земли « Арктика», «Лес», «Африканские луга»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~\Desktop\маски\IMG_87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9767" y="248194"/>
            <a:ext cx="5130800" cy="38481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6" name="Picture 6" descr="C:\Users\~\Desktop\Новая папка\IMG_83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61910" y="3176995"/>
            <a:ext cx="3424396" cy="32107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035415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115" y="259352"/>
            <a:ext cx="6343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C:\Users\~\Desktop\Новая папка\IMG_86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332" y="262710"/>
            <a:ext cx="3500844" cy="2743094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Users\~\Desktop\Новая папка\IMG_86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7969" y="4101735"/>
            <a:ext cx="4663940" cy="2521133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 descr="C:\Users\~\Desktop\Новая папка\IMG_865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8670" y="3370218"/>
            <a:ext cx="3339192" cy="316121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Picture 5" descr="C:\Users\~\Desktop\Новая папка\IMG_839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42263" y="369751"/>
            <a:ext cx="5981336" cy="34798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2035415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9611" y="535577"/>
            <a:ext cx="8399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Bookman Old Style" pitchFamily="18" charset="0"/>
              </a:rPr>
              <a:t>Содержание образовательной области </a:t>
            </a:r>
            <a:br>
              <a:rPr lang="ru-RU" sz="2400" b="1" dirty="0" smtClean="0">
                <a:solidFill>
                  <a:prstClr val="black"/>
                </a:solidFill>
                <a:latin typeface="Bookman Old Style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latin typeface="Bookman Old Style" pitchFamily="18" charset="0"/>
              </a:rPr>
              <a:t>«Познавательное развитие»</a:t>
            </a:r>
            <a:endParaRPr lang="ru-RU" sz="2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6700" y="5838825"/>
            <a:ext cx="378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91752" y="3577755"/>
            <a:ext cx="3448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55101">
            <a:off x="9633713" y="2757932"/>
            <a:ext cx="1147053" cy="15149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998" y="4840555"/>
            <a:ext cx="1896192" cy="141922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888275" y="1567543"/>
            <a:ext cx="825572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Развитие сенсорной культуры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Формирование элементарных математических представлений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Развитие познавательно-исследовательской деятельности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Формирование первичных представлений о себе и других людях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latin typeface="Bookman Old Style" pitchFamily="18" charset="0"/>
              </a:rPr>
              <a:t>Формирование первичных представлений о малой Родине и Отечестве</a:t>
            </a:r>
            <a:endParaRPr lang="ru-RU" sz="2400" b="1" dirty="0">
              <a:latin typeface="Bookman Old Style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611" y="4191577"/>
            <a:ext cx="2025521" cy="17081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27834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115" y="259352"/>
            <a:ext cx="6343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200" b="1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2" name="Picture 2" descr="C:\Users\~\Desktop\маски\IMG_87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3801" y="746034"/>
            <a:ext cx="3848100" cy="5130800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Picture 3" descr="C:\Users\~\Desktop\маски\IMG_87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8303" y="979713"/>
            <a:ext cx="5090886" cy="4454435"/>
          </a:xfrm>
          <a:prstGeom prst="rect">
            <a:avLst/>
          </a:prstGeom>
          <a:ln w="190500" cap="sq">
            <a:solidFill>
              <a:schemeClr val="accent5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2035415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3" y="4359211"/>
            <a:ext cx="2428877" cy="24288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7482315">
            <a:off x="16308" y="4065609"/>
            <a:ext cx="2428877" cy="24288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06277">
            <a:off x="-123716" y="517255"/>
            <a:ext cx="3820438" cy="14016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1716">
            <a:off x="8469067" y="349803"/>
            <a:ext cx="3858158" cy="14154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786569">
            <a:off x="10993882" y="5548589"/>
            <a:ext cx="914402" cy="90221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881051" y="1177017"/>
            <a:ext cx="8765178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- это то время, когда закладывается фундамент всей жизни человека. И если уделять внимание предметно-развивающей среде ребёнка, его сенсорной восприимчивости окружающего мира, это будет способствовать становлению гармоничной,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самодостаточной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 личности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805" y="4243828"/>
            <a:ext cx="2025521" cy="170818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855101">
            <a:off x="9633713" y="3332697"/>
            <a:ext cx="1147053" cy="15149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44436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188282">
            <a:off x="1895474" y="1104900"/>
            <a:ext cx="65436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</a:t>
            </a:r>
            <a:r>
              <a:rPr lang="ru-RU" sz="66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П</a:t>
            </a:r>
            <a:r>
              <a:rPr lang="ru-RU" sz="6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А</a:t>
            </a:r>
            <a:r>
              <a:rPr lang="ru-RU" sz="6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С</a:t>
            </a:r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</a:t>
            </a:r>
            <a:r>
              <a:rPr lang="ru-RU" sz="6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Б</a:t>
            </a:r>
            <a:r>
              <a:rPr lang="ru-RU" sz="66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О</a:t>
            </a:r>
            <a:r>
              <a:rPr lang="ru-RU" sz="66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З</a:t>
            </a:r>
            <a:r>
              <a:rPr lang="ru-RU" sz="6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А</a:t>
            </a:r>
            <a:r>
              <a:rPr lang="ru-RU" sz="6600" b="1" dirty="0" smtClean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6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В</a:t>
            </a:r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Н</a:t>
            </a:r>
            <a:r>
              <a:rPr lang="ru-RU" sz="6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И</a:t>
            </a:r>
            <a:r>
              <a:rPr lang="ru-RU" sz="6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М</a:t>
            </a:r>
            <a:r>
              <a:rPr lang="ru-RU" sz="6600" b="1" dirty="0" smtClean="0">
                <a:solidFill>
                  <a:srgbClr val="00B0F0"/>
                </a:solidFill>
                <a:latin typeface="Comic Sans MS" panose="030F0702030302020204" pitchFamily="66" charset="0"/>
              </a:rPr>
              <a:t>А</a:t>
            </a:r>
            <a:r>
              <a:rPr lang="ru-RU" sz="6600" b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Н</a:t>
            </a:r>
            <a:r>
              <a:rPr lang="ru-RU" sz="66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</a:t>
            </a:r>
            <a:r>
              <a:rPr lang="ru-RU" sz="6600" b="1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Е</a:t>
            </a:r>
            <a:r>
              <a:rPr lang="ru-RU" sz="6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!</a:t>
            </a:r>
            <a:endParaRPr lang="ru-RU" sz="66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09932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438275"/>
            <a:ext cx="941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-108634" y="485493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805" y="2023143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0" y="5536384"/>
            <a:ext cx="1889878" cy="122212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271554" y="561703"/>
            <a:ext cx="6387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Задачи образовательной деятельности детей в области </a:t>
            </a:r>
            <a:br>
              <a:rPr lang="ru-RU" sz="3200" b="1" dirty="0" smtClean="0">
                <a:solidFill>
                  <a:prstClr val="black"/>
                </a:solidFill>
              </a:rPr>
            </a:br>
            <a:r>
              <a:rPr lang="ru-RU" sz="3200" b="1" dirty="0" smtClean="0">
                <a:solidFill>
                  <a:prstClr val="black"/>
                </a:solidFill>
              </a:rPr>
              <a:t>познавательного развития</a:t>
            </a:r>
            <a:endParaRPr lang="ru-RU" sz="32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682752" y="1714442"/>
            <a:ext cx="2962656" cy="3638122"/>
            <a:chOff x="0" y="377182"/>
            <a:chExt cx="2962656" cy="363812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377182"/>
              <a:ext cx="2962656" cy="3638122"/>
            </a:xfrm>
            <a:prstGeom prst="roundRect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44625" y="521807"/>
              <a:ext cx="2673406" cy="33488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2880" tIns="91440" rIns="182880" bIns="91440" numCol="1" spcCol="1270" anchor="ctr" anchorCtr="0">
              <a:noAutofit/>
            </a:bodyPr>
            <a:lstStyle/>
            <a:p>
              <a:pPr lvl="0" algn="ctr" defTabSz="2133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4800" kern="1200" dirty="0" smtClean="0"/>
                <a:t>Средний возраст</a:t>
              </a:r>
              <a:endParaRPr lang="ru-RU" sz="4800" kern="1200" dirty="0"/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4876800" y="2557194"/>
            <a:ext cx="37446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dirty="0" smtClean="0"/>
              <a:t>Поощрять самостоятельное  обследование окружающих предметов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438275"/>
            <a:ext cx="941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-108634" y="485493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805" y="2023143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0" y="5536384"/>
            <a:ext cx="1889878" cy="1222121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74126" y="65520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Способы и приемы </a:t>
            </a:r>
            <a:b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взаимодействия взрослого </a:t>
            </a:r>
            <a:b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prstClr val="black"/>
                </a:solidFill>
                <a:latin typeface="Bookman Old Style" pitchFamily="18" charset="0"/>
              </a:rPr>
              <a:t>и ребенка.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44879" y="2397762"/>
            <a:ext cx="76504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Средний возраст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Сотрудничество со взрослыми в практических делах</a:t>
            </a:r>
          </a:p>
          <a:p>
            <a:pPr lvl="1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Активное стремление к познавательному , интеллектуальному общению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438275"/>
            <a:ext cx="941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-108634" y="485493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805" y="2023143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0" y="5536384"/>
            <a:ext cx="1889878" cy="1222121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658982" y="705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Bookman Old Style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Bookman Old Style" pitchFamily="18" charset="0"/>
                <a:cs typeface="Times New Roman" panose="02020603050405020304" pitchFamily="18" charset="0"/>
              </a:rPr>
              <a:t>ФОРМИРОВАНИЕ </a:t>
            </a:r>
            <a:br>
              <a:rPr lang="ru-RU" sz="2800" b="1" i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Bookman Old Style" pitchFamily="18" charset="0"/>
                <a:cs typeface="Times New Roman" panose="02020603050405020304" pitchFamily="18" charset="0"/>
              </a:rPr>
              <a:t>ЭЛЕМЕНТАРНЫХ МАТЕМАТИЧЕСКИХ ПРЕДСТАВЛЕНИЙ</a:t>
            </a:r>
            <a:endParaRPr lang="ru-RU" sz="2800" b="1" i="1" dirty="0">
              <a:latin typeface="Bookman Old Style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4320" y="1971526"/>
            <a:ext cx="83341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интеллектуальное развитие детей, формирование приёмов умственной деятельности, творческого и вариативного мышления на основе овладения детьми количественными отношениями предметов и явлений окружающего мира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направления ФЭМП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8830" y="3740723"/>
            <a:ext cx="2410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b="1" dirty="0" smtClean="0"/>
              <a:t>Количество и счёт</a:t>
            </a:r>
            <a:endParaRPr lang="ru-RU" sz="2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22469" y="3762103"/>
            <a:ext cx="3043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b="1" dirty="0" smtClean="0"/>
              <a:t>Величина</a:t>
            </a:r>
            <a:endParaRPr lang="ru-RU" sz="2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9450" y="4341614"/>
            <a:ext cx="40102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b="1" dirty="0" smtClean="0"/>
              <a:t>Ориентировка </a:t>
            </a:r>
            <a:r>
              <a:rPr lang="ru-RU" sz="2000" b="1" dirty="0" smtClean="0"/>
              <a:t>во времени</a:t>
            </a:r>
            <a:endParaRPr lang="ru-RU" sz="2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271553" y="4441371"/>
            <a:ext cx="34616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b="1" dirty="0" smtClean="0"/>
              <a:t>Ориентировка в пространстве</a:t>
            </a:r>
            <a:endParaRPr lang="ru-RU" sz="20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389862" y="5086197"/>
            <a:ext cx="11849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2000" b="1" dirty="0" smtClean="0"/>
              <a:t>Форма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438275"/>
            <a:ext cx="941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-108634" y="485493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9805" y="2023143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0" y="5536384"/>
            <a:ext cx="1889878" cy="1222121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903514" y="138402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prstClr val="black"/>
                </a:solidFill>
                <a:latin typeface="Bookman Old Style" pitchFamily="18" charset="0"/>
              </a:rPr>
              <a:t>ФОРМИРОВАНИЕ  ПЕРВИЧНЫХ ПРЕДСТАВЛЕНИЙ О СЕБЕ И ДРУГИХ ЛЮДЯХ</a:t>
            </a:r>
            <a:endParaRPr lang="ru-RU" sz="2400" dirty="0"/>
          </a:p>
        </p:txBody>
      </p:sp>
      <p:sp>
        <p:nvSpPr>
          <p:cNvPr id="23" name="Стрелка вниз 22"/>
          <p:cNvSpPr/>
          <p:nvPr/>
        </p:nvSpPr>
        <p:spPr>
          <a:xfrm>
            <a:off x="2194560" y="233825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662057" y="248194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875211" y="3540035"/>
            <a:ext cx="2821578" cy="134547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ЛЮДИ</a:t>
            </a:r>
          </a:p>
          <a:p>
            <a:pPr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(взрослые и дети)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316583" y="3631473"/>
            <a:ext cx="3200400" cy="129322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Освоение представлений ребенка о себе и о своей семье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1438275"/>
            <a:ext cx="941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-108634" y="485493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651" y="1500629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0" y="5536384"/>
            <a:ext cx="1889878" cy="1222121"/>
          </a:xfrm>
          <a:prstGeom prst="rect">
            <a:avLst/>
          </a:prstGeom>
        </p:spPr>
      </p:pic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63880" y="33899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Bookman Old Style" pitchFamily="18" charset="0"/>
              </a:rPr>
              <a:t>РАЗВИТИЕ ПОЗНАВАТЕЛЬНО-ИССЛЕДОВАТЕЛЬСКОЙ ДЕЯТЕЛЬНОСТИ</a:t>
            </a:r>
            <a:endParaRPr lang="ru-RU" sz="2400" dirty="0"/>
          </a:p>
        </p:txBody>
      </p:sp>
      <p:sp>
        <p:nvSpPr>
          <p:cNvPr id="23" name="Стрелка вниз 22"/>
          <p:cNvSpPr/>
          <p:nvPr/>
        </p:nvSpPr>
        <p:spPr>
          <a:xfrm rot="1798371">
            <a:off x="2181497" y="128015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4284617" y="142385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222069" y="2351314"/>
            <a:ext cx="2468880" cy="1214846"/>
          </a:xfrm>
          <a:prstGeom prst="flowChartAlternate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indent="0" algn="ctr">
              <a:buNone/>
            </a:pPr>
            <a:r>
              <a:rPr lang="ru-RU" dirty="0" smtClean="0"/>
              <a:t>Многообразие животного мира</a:t>
            </a:r>
            <a:endParaRPr lang="ru-RU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540034" y="2481943"/>
            <a:ext cx="2272937" cy="1226602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Эксперименты по выявлению свойств неживой природы</a:t>
            </a:r>
            <a:endParaRPr lang="ru-RU" dirty="0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453051" y="2338249"/>
            <a:ext cx="2377440" cy="1319349"/>
          </a:xfrm>
          <a:prstGeom prst="flowChartAlternateProcess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Поведение культуры человека в природе</a:t>
            </a:r>
            <a:endParaRPr lang="ru-RU" dirty="0"/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1515291" y="4114800"/>
            <a:ext cx="2690949" cy="1358537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Применение правил взаимоотношений с растениями и животными</a:t>
            </a:r>
            <a:endParaRPr lang="ru-RU" dirty="0"/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5290455" y="4153989"/>
            <a:ext cx="2756264" cy="1226602"/>
          </a:xfrm>
          <a:prstGeom prst="flowChartAlternate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Сравнение объектов и явлений природы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7376160" y="131499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2895600" y="1406434"/>
            <a:ext cx="484632" cy="2525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5961017" y="1571897"/>
            <a:ext cx="484632" cy="2525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-95572" y="642249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651" y="1500629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3410" y="5635879"/>
            <a:ext cx="1889878" cy="122212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74032" y="1438274"/>
            <a:ext cx="9389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sp>
        <p:nvSpPr>
          <p:cNvPr id="30" name="Заголовок 14"/>
          <p:cNvSpPr txBox="1">
            <a:spLocks/>
          </p:cNvSpPr>
          <p:nvPr/>
        </p:nvSpPr>
        <p:spPr>
          <a:xfrm>
            <a:off x="1645920" y="1305650"/>
            <a:ext cx="8281851" cy="45465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 - развивающая среда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Предметная развивающая среда должна способствовать реализации образовательных областей в образовательном процессе, включающем: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совместную партнерскую деятельность взрослого и детей;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свободную самостоятельную деятельность самих детей в условиях созданной педагогами предметной развивающей образовательной среды, обеспечивающей выбор каждым ребенком деятельности по интересам и позволяющей ему взаимодействовать со сверстниками или действовать индивидуально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5000" r="-15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54562">
            <a:off x="126497" y="485489"/>
            <a:ext cx="3885391" cy="14254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656739">
            <a:off x="8686799" y="203532"/>
            <a:ext cx="3571875" cy="13104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651" y="1500629"/>
            <a:ext cx="2025521" cy="17081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783" y="3527937"/>
            <a:ext cx="1079374" cy="25497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8185">
            <a:off x="487135" y="5092247"/>
            <a:ext cx="1889878" cy="122212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74032" y="1438274"/>
            <a:ext cx="9389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   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351314" y="1381771"/>
            <a:ext cx="7471955" cy="4241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b="1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формировании предметно-развивающей среды в нашей группе мы старались сделать среду разнообразной, яркой, информативно богатой, для того чтобы максимально ускорить и облегчить адаптационный период детей в детском саду, создать эмоционально положительную атмосферу в группе, обеспечить индивидуальное гармоничное развитие ребенка. Мы соблюдали принцип зонирования. Благодаря организации различных игровых зон и уголков с помощью открытых стеллажей, не загромождающих помещение. В группе созданы условия для разных видов детской деятельности (игровой, продуктивной и познавательно-исследовательской). Для того, чтобы каждый ребенок смог найти себе дело и занятие по душе и чувствовал себя комфортно, в группе выделены центры определенного вида деятельности. </a:t>
            </a:r>
            <a:endParaRPr lang="ru-RU" b="1" dirty="0">
              <a:solidFill>
                <a:srgbClr val="333333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16283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841</Words>
  <Application>Microsoft Office PowerPoint</Application>
  <PresentationFormat>Произвольный</PresentationFormat>
  <Paragraphs>74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 ФОРМИРОВАНИЕ  ЭЛЕМЕНТАРНЫХ МАТЕМАТИЧЕСКИХ ПРЕДСТАВЛЕНИЙ</vt:lpstr>
      <vt:lpstr>ФОРМИРОВАНИЕ  ПЕРВИЧНЫХ ПРЕДСТАВЛЕНИЙ О СЕБЕ И ДРУГИХ ЛЮДЯХ</vt:lpstr>
      <vt:lpstr>РАЗВИТИЕ ПОЗНАВАТЕЛЬНО-ИССЛЕДОВАТЕЛЬСКОЙ ДЕЯТЕЛЬНОСТИ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~</cp:lastModifiedBy>
  <cp:revision>97</cp:revision>
  <cp:lastPrinted>2019-12-06T21:26:18Z</cp:lastPrinted>
  <dcterms:created xsi:type="dcterms:W3CDTF">2019-03-29T09:40:47Z</dcterms:created>
  <dcterms:modified xsi:type="dcterms:W3CDTF">2021-03-24T19:53:15Z</dcterms:modified>
</cp:coreProperties>
</file>