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3" r:id="rId4"/>
    <p:sldId id="261" r:id="rId5"/>
    <p:sldId id="265" r:id="rId6"/>
    <p:sldId id="258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3D73-B433-46D9-891F-68438A99115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1F4D-31C6-4F50-8760-EEA6FEFDB3D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3D73-B433-46D9-891F-68438A99115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1F4D-31C6-4F50-8760-EEA6FEFDB3D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3D73-B433-46D9-891F-68438A99115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1F4D-31C6-4F50-8760-EEA6FEFDB3D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3D73-B433-46D9-891F-68438A99115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1F4D-31C6-4F50-8760-EEA6FEFDB3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3D73-B433-46D9-891F-68438A99115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1F4D-31C6-4F50-8760-EEA6FEFDB3D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3D73-B433-46D9-891F-68438A99115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1F4D-31C6-4F50-8760-EEA6FEFDB3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3D73-B433-46D9-891F-68438A99115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1F4D-31C6-4F50-8760-EEA6FEFDB3D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3D73-B433-46D9-891F-68438A99115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1F4D-31C6-4F50-8760-EEA6FEFDB3D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3D73-B433-46D9-891F-68438A99115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1F4D-31C6-4F50-8760-EEA6FEFDB3D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3D73-B433-46D9-891F-68438A99115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1F4D-31C6-4F50-8760-EEA6FEFDB3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43D73-B433-46D9-891F-68438A99115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1F4D-31C6-4F50-8760-EEA6FEFDB3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2243D73-B433-46D9-891F-68438A99115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1D91F4D-31C6-4F50-8760-EEA6FEFDB3D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7" y="1268760"/>
            <a:ext cx="7992888" cy="49685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82411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04"/>
    </mc:Choice>
    <mc:Fallback>
      <p:transition spd="slow" advTm="90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r>
              <a:rPr lang="ru-RU" dirty="0"/>
              <a:t>На зарядку солнышко поднимает нас.</a:t>
            </a:r>
          </a:p>
          <a:p>
            <a:pPr>
              <a:buNone/>
              <a:defRPr/>
            </a:pPr>
            <a:r>
              <a:rPr lang="ru-RU" dirty="0"/>
              <a:t>Поднимаем руки по команде: раз!</a:t>
            </a:r>
          </a:p>
          <a:p>
            <a:pPr>
              <a:buNone/>
              <a:defRPr/>
            </a:pPr>
            <a:r>
              <a:rPr lang="ru-RU" dirty="0"/>
              <a:t>А под нами весело шелестит трава.</a:t>
            </a:r>
          </a:p>
          <a:p>
            <a:pPr>
              <a:buNone/>
              <a:defRPr/>
            </a:pPr>
            <a:r>
              <a:rPr lang="ru-RU" dirty="0"/>
              <a:t>Опускаем руки по команде: два!</a:t>
            </a:r>
          </a:p>
          <a:p>
            <a:pPr>
              <a:buNone/>
              <a:defRPr/>
            </a:pPr>
            <a:r>
              <a:rPr lang="ru-RU" dirty="0"/>
              <a:t>Руки подняли и покачали – это деревья в лесу.</a:t>
            </a:r>
          </a:p>
          <a:p>
            <a:pPr>
              <a:buNone/>
              <a:defRPr/>
            </a:pPr>
            <a:r>
              <a:rPr lang="ru-RU" dirty="0"/>
              <a:t>Руки согнули, кисти встряхнули – ветер сбивает росу.</a:t>
            </a:r>
          </a:p>
          <a:p>
            <a:pPr>
              <a:buNone/>
              <a:defRPr/>
            </a:pPr>
            <a:r>
              <a:rPr lang="ru-RU" dirty="0"/>
              <a:t>Плавно руками помашем – это к нам птицы летят.</a:t>
            </a:r>
          </a:p>
          <a:p>
            <a:pPr>
              <a:buNone/>
              <a:defRPr/>
            </a:pPr>
            <a:r>
              <a:rPr lang="ru-RU" dirty="0"/>
              <a:t>Как они сядут, тоже покажем:</a:t>
            </a:r>
          </a:p>
          <a:p>
            <a:pPr>
              <a:buNone/>
              <a:defRPr/>
            </a:pPr>
            <a:r>
              <a:rPr lang="ru-RU" dirty="0"/>
              <a:t>Крылья сложим назад!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2051" name="Picture 3" descr="C:\Users\Q\Desktop\Мои документы\школа\Ученики\image02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953" y="1146610"/>
            <a:ext cx="2399147" cy="27144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686033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27"/>
    </mc:Choice>
    <mc:Fallback>
      <p:transition spd="slow" advTm="827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.</a:t>
            </a:r>
            <a:r>
              <a:rPr lang="ru-RU" dirty="0"/>
              <a:t> 1. Из чего состоят все живые организмы?</a:t>
            </a:r>
          </a:p>
          <a:p>
            <a:r>
              <a:rPr lang="ru-RU" dirty="0"/>
              <a:t>2. Какое строение имеет клетка?</a:t>
            </a:r>
          </a:p>
          <a:p>
            <a:r>
              <a:rPr lang="ru-RU" dirty="0"/>
              <a:t>3. Какова роль клеточных оболочек?</a:t>
            </a:r>
          </a:p>
          <a:p>
            <a:r>
              <a:rPr lang="ru-RU" dirty="0"/>
              <a:t>4. Где находится клеточный сок и что в нем содержится?</a:t>
            </a:r>
          </a:p>
          <a:p>
            <a:r>
              <a:rPr lang="ru-RU" dirty="0"/>
              <a:t>5. Какую роль в клетке играют ядро и ядрышко?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 знаний</a:t>
            </a:r>
            <a:endParaRPr lang="ru-RU" dirty="0"/>
          </a:p>
        </p:txBody>
      </p:sp>
      <p:pic>
        <p:nvPicPr>
          <p:cNvPr id="4098" name="Picture 2" descr="C:\Users\Q\Desktop\Мои документы\школа\Ученики\thumb0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1512168" cy="1872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87113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79"/>
    </mc:Choice>
    <mc:Fallback>
      <p:transition spd="slow" advTm="77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1. Органоид, который содержит клеточный сок_______</a:t>
            </a:r>
          </a:p>
          <a:p>
            <a:r>
              <a:rPr lang="ru-RU" dirty="0"/>
              <a:t>2. Клеточная стенка имеется у клетки____________</a:t>
            </a:r>
          </a:p>
          <a:p>
            <a:r>
              <a:rPr lang="ru-RU" dirty="0"/>
              <a:t>3. В состав оболочки входит особое вещество_________, придающая им прочность</a:t>
            </a:r>
          </a:p>
          <a:p>
            <a:r>
              <a:rPr lang="ru-RU" dirty="0"/>
              <a:t>4. Как называется среда клетки внутри, которой происходят обменные процессы_____________</a:t>
            </a:r>
          </a:p>
          <a:p>
            <a:r>
              <a:rPr lang="ru-RU" dirty="0"/>
              <a:t>5.Органоиды содержащие пигменты_____</a:t>
            </a:r>
          </a:p>
          <a:p>
            <a:r>
              <a:rPr lang="ru-RU" dirty="0"/>
              <a:t>6. В клетках кожицы лука пластиды___________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Биологический диктант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843892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73"/>
    </mc:Choice>
    <mc:Fallback>
      <p:transition spd="slow" advTm="77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: вакуоли, растительная, целлюлоза,  цитоплазма, пластиды,  бесцветные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pic>
        <p:nvPicPr>
          <p:cNvPr id="4" name="Picture 2" descr="C:\Users\Q\Desktop\Мои документы\школа\Ученики\thumb0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17032"/>
            <a:ext cx="2448272" cy="14401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32385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98"/>
    </mc:Choice>
    <mc:Fallback>
      <p:transition spd="slow" advTm="798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000108"/>
            <a:ext cx="7408333" cy="5126055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800" dirty="0" smtClean="0"/>
              <a:t>прочитать </a:t>
            </a:r>
            <a:r>
              <a:rPr lang="ru-RU" sz="2800" dirty="0"/>
              <a:t>параграф 7 учебника, ответить на  </a:t>
            </a:r>
            <a:r>
              <a:rPr lang="ru-RU" sz="2800" dirty="0" smtClean="0"/>
              <a:t>вопросы (стр. 38, № 3,4 письменно).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Творческий уровень</a:t>
            </a:r>
            <a:r>
              <a:rPr lang="ru-RU" sz="2800" dirty="0" smtClean="0"/>
              <a:t>: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вылепить на картоне из пластилина клетку с ее органоидами 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сочинить </a:t>
            </a:r>
            <a:r>
              <a:rPr lang="ru-RU" sz="2800" dirty="0"/>
              <a:t>сказку в гостях у клетки  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6148" name="Picture 4" descr="C:\Users\Q\Desktop\Мои документы\школа\школа\d2f4bd2f403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656" y="4337720"/>
            <a:ext cx="3096344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456054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61"/>
    </mc:Choice>
    <mc:Fallback>
      <p:transition spd="slow" advTm="76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Закончите </a:t>
            </a:r>
            <a:r>
              <a:rPr lang="ru-RU" dirty="0"/>
              <a:t>предложение: </a:t>
            </a:r>
          </a:p>
          <a:p>
            <a:pPr lvl="0"/>
            <a:r>
              <a:rPr lang="ru-RU" dirty="0"/>
              <a:t>Сегодня я узнал</a:t>
            </a:r>
            <a:r>
              <a:rPr lang="ru-RU" dirty="0" smtClean="0"/>
              <a:t>….</a:t>
            </a:r>
            <a:r>
              <a:rPr lang="ru-RU" i="1" dirty="0"/>
              <a:t> </a:t>
            </a:r>
            <a:endParaRPr lang="ru-RU" i="1" dirty="0" smtClean="0"/>
          </a:p>
          <a:p>
            <a:pPr lvl="0"/>
            <a:r>
              <a:rPr lang="ru-RU" i="1" dirty="0"/>
              <a:t>б</a:t>
            </a:r>
            <a:r>
              <a:rPr lang="ru-RU" i="1" dirty="0" smtClean="0"/>
              <a:t>ыло интересно</a:t>
            </a:r>
          </a:p>
          <a:p>
            <a:pPr lvl="0"/>
            <a:r>
              <a:rPr lang="ru-RU" i="1" dirty="0" smtClean="0"/>
              <a:t>было </a:t>
            </a:r>
            <a:r>
              <a:rPr lang="ru-RU" i="1" dirty="0"/>
              <a:t>трудно…</a:t>
            </a:r>
            <a:endParaRPr lang="ru-RU" dirty="0"/>
          </a:p>
          <a:p>
            <a:pPr lvl="0"/>
            <a:r>
              <a:rPr lang="ru-RU" i="1" dirty="0"/>
              <a:t>я выполнял задания…</a:t>
            </a:r>
            <a:endParaRPr lang="ru-RU" dirty="0"/>
          </a:p>
          <a:p>
            <a:pPr lvl="0"/>
            <a:r>
              <a:rPr lang="ru-RU" i="1" dirty="0"/>
              <a:t>я понял, что…</a:t>
            </a:r>
            <a:endParaRPr lang="ru-RU" dirty="0"/>
          </a:p>
          <a:p>
            <a:pPr lvl="0"/>
            <a:r>
              <a:rPr lang="ru-RU" i="1" dirty="0"/>
              <a:t>теперь я могу…</a:t>
            </a:r>
            <a:endParaRPr lang="ru-RU" dirty="0"/>
          </a:p>
          <a:p>
            <a:pPr lvl="0"/>
            <a:r>
              <a:rPr lang="ru-RU" i="1" dirty="0" smtClean="0"/>
              <a:t>я </a:t>
            </a:r>
            <a:r>
              <a:rPr lang="ru-RU" i="1" dirty="0"/>
              <a:t>научился</a:t>
            </a:r>
            <a:r>
              <a:rPr lang="ru-RU" i="1" dirty="0" smtClean="0"/>
              <a:t>…</a:t>
            </a:r>
            <a:endParaRPr lang="ru-RU" dirty="0"/>
          </a:p>
          <a:p>
            <a:pPr lvl="0"/>
            <a:r>
              <a:rPr lang="ru-RU" i="1" dirty="0"/>
              <a:t>я смог…</a:t>
            </a:r>
            <a:endParaRPr lang="ru-RU" dirty="0"/>
          </a:p>
          <a:p>
            <a:pPr lvl="0"/>
            <a:r>
              <a:rPr lang="ru-RU" i="1" dirty="0" smtClean="0"/>
              <a:t>меня </a:t>
            </a:r>
            <a:r>
              <a:rPr lang="ru-RU" i="1" dirty="0"/>
              <a:t>удивило…</a:t>
            </a:r>
            <a:endParaRPr lang="ru-RU" dirty="0"/>
          </a:p>
          <a:p>
            <a:r>
              <a:rPr lang="ru-RU" i="1" dirty="0" smtClean="0"/>
              <a:t>мне </a:t>
            </a:r>
            <a:r>
              <a:rPr lang="ru-RU" i="1" dirty="0"/>
              <a:t>захотелось…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33162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70"/>
    </mc:Choice>
    <mc:Fallback>
      <p:transition spd="slow" advTm="77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3814763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altLang="ru-RU" sz="2400" dirty="0" smtClean="0"/>
          </a:p>
          <a:p>
            <a:pPr algn="ctr" eaLnBrk="1" hangingPunct="1">
              <a:buFont typeface="Wingdings" pitchFamily="2" charset="2"/>
              <a:buNone/>
            </a:pPr>
            <a:endParaRPr lang="ru-RU" altLang="ru-RU" sz="2400" dirty="0" smtClean="0"/>
          </a:p>
        </p:txBody>
      </p:sp>
      <p:sp>
        <p:nvSpPr>
          <p:cNvPr id="77827" name="WordArt 3"/>
          <p:cNvSpPr>
            <a:spLocks noChangeArrowheads="1" noChangeShapeType="1" noTextEdit="1"/>
          </p:cNvSpPr>
          <p:nvPr/>
        </p:nvSpPr>
        <p:spPr bwMode="auto">
          <a:xfrm rot="1156370">
            <a:off x="1444218" y="1195396"/>
            <a:ext cx="7622450" cy="1352911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/>
                <a:cs typeface="Times New Roman"/>
              </a:rPr>
              <a:t>Спасибо за работу!</a:t>
            </a:r>
          </a:p>
        </p:txBody>
      </p:sp>
      <p:sp>
        <p:nvSpPr>
          <p:cNvPr id="77828" name="WordArt 4"/>
          <p:cNvSpPr>
            <a:spLocks noChangeArrowheads="1" noChangeShapeType="1" noTextEdit="1"/>
          </p:cNvSpPr>
          <p:nvPr/>
        </p:nvSpPr>
        <p:spPr bwMode="auto">
          <a:xfrm>
            <a:off x="611561" y="4221088"/>
            <a:ext cx="5328591" cy="20146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9102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Урок окончен!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240529500"/>
      </p:ext>
    </p:extLst>
  </p:cSld>
  <p:clrMapOvr>
    <a:masterClrMapping/>
  </p:clrMapOvr>
  <p:transition advTm="65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374441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Q\Desktop\Мои документы\школа\Микроскоп\SCO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72816"/>
            <a:ext cx="3168352" cy="4320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779009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39"/>
    </mc:Choice>
    <mc:Fallback>
      <p:transition spd="slow" advTm="83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отработать умение работать с микроскопом; </a:t>
            </a:r>
          </a:p>
          <a:p>
            <a:pPr lvl="0"/>
            <a:r>
              <a:rPr lang="ru-RU" dirty="0"/>
              <a:t>рассмотреть клетки кожицы лука в микроскоп;</a:t>
            </a:r>
          </a:p>
          <a:p>
            <a:pPr lvl="0"/>
            <a:r>
              <a:rPr lang="ru-RU" dirty="0"/>
              <a:t>выяснить, какие бывают клетки;</a:t>
            </a:r>
          </a:p>
          <a:p>
            <a:pPr lvl="0"/>
            <a:r>
              <a:rPr lang="ru-RU" dirty="0"/>
              <a:t>зарисовать увиденное;</a:t>
            </a:r>
          </a:p>
          <a:p>
            <a:pPr lvl="0"/>
            <a:r>
              <a:rPr lang="ru-RU" dirty="0"/>
              <a:t>особенности строения клеток;</a:t>
            </a:r>
          </a:p>
          <a:p>
            <a:pPr lvl="0"/>
            <a:r>
              <a:rPr lang="ru-RU" dirty="0"/>
              <a:t>выяснить, какие органоиды есть в клетках;</a:t>
            </a:r>
          </a:p>
          <a:p>
            <a:pPr lvl="0"/>
            <a:r>
              <a:rPr lang="ru-RU" dirty="0"/>
              <a:t>какую функцию они выполняют.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176743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49"/>
    </mc:Choice>
    <mc:Fallback>
      <p:transition spd="slow" advTm="74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476250"/>
            <a:ext cx="7689850" cy="59769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381495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20"/>
    </mc:Choice>
    <mc:Fallback>
      <p:transition spd="slow" advTm="82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5" y="3244334"/>
            <a:ext cx="892899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Тема урока </a:t>
            </a:r>
          </a:p>
          <a:p>
            <a:pPr algn="ctr"/>
            <a:r>
              <a:rPr lang="ru-RU" sz="6000" dirty="0" smtClean="0"/>
              <a:t> Строение растительной клетки</a:t>
            </a:r>
            <a:endParaRPr lang="ru-RU" sz="6000" dirty="0"/>
          </a:p>
        </p:txBody>
      </p:sp>
      <p:pic>
        <p:nvPicPr>
          <p:cNvPr id="4" name="Содержимое 10" descr="i (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428604"/>
            <a:ext cx="3819525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113986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06"/>
    </mc:Choice>
    <mc:Fallback>
      <p:transition spd="slow" advTm="80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23529" y="836712"/>
            <a:ext cx="8352928" cy="58326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59894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49"/>
    </mc:Choice>
    <mc:Fallback>
      <p:transition spd="slow" advTm="84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166843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 лука сняли кожицу-</a:t>
            </a:r>
          </a:p>
          <a:p>
            <a:r>
              <a:rPr lang="ru-RU" dirty="0"/>
              <a:t>Тонкую, бесцветную, </a:t>
            </a:r>
          </a:p>
          <a:p>
            <a:r>
              <a:rPr lang="ru-RU" dirty="0"/>
              <a:t>Положили кожицу</a:t>
            </a:r>
          </a:p>
          <a:p>
            <a:r>
              <a:rPr lang="ru-RU" dirty="0"/>
              <a:t>На стекло предметное.</a:t>
            </a:r>
          </a:p>
          <a:p>
            <a:r>
              <a:rPr lang="ru-RU" dirty="0"/>
              <a:t>Микроскоп поставили, </a:t>
            </a:r>
          </a:p>
          <a:p>
            <a:r>
              <a:rPr lang="ru-RU" dirty="0"/>
              <a:t>Препарат - на столик,</a:t>
            </a:r>
          </a:p>
          <a:p>
            <a:r>
              <a:rPr lang="ru-RU" dirty="0"/>
              <a:t>Объектив направили,</a:t>
            </a:r>
          </a:p>
          <a:p>
            <a:r>
              <a:rPr lang="ru-RU" dirty="0"/>
              <a:t>Глядь, а лук – из долек!</a:t>
            </a:r>
          </a:p>
          <a:p>
            <a:r>
              <a:rPr lang="ru-RU" dirty="0"/>
              <a:t>Дольки – это клетки</a:t>
            </a:r>
          </a:p>
          <a:p>
            <a:r>
              <a:rPr lang="ru-RU" dirty="0"/>
              <a:t>С ядрами внутри,</a:t>
            </a:r>
          </a:p>
          <a:p>
            <a:r>
              <a:rPr lang="ru-RU" dirty="0"/>
              <a:t>Вакуоли крупные</a:t>
            </a:r>
          </a:p>
          <a:p>
            <a:r>
              <a:rPr lang="ru-RU" dirty="0"/>
              <a:t>В клетке рассмотри.</a:t>
            </a:r>
          </a:p>
          <a:p>
            <a:r>
              <a:rPr lang="ru-RU" dirty="0"/>
              <a:t>Снаружи – оболочка,</a:t>
            </a:r>
          </a:p>
          <a:p>
            <a:r>
              <a:rPr lang="ru-RU" dirty="0"/>
              <a:t>Под нею – цитоплазма.</a:t>
            </a:r>
          </a:p>
          <a:p>
            <a:r>
              <a:rPr lang="ru-RU" dirty="0"/>
              <a:t>Зеленые пластиды</a:t>
            </a:r>
          </a:p>
          <a:p>
            <a:r>
              <a:rPr lang="ru-RU" dirty="0"/>
              <a:t>Искать будешь напрасно.</a:t>
            </a:r>
          </a:p>
        </p:txBody>
      </p:sp>
      <p:pic>
        <p:nvPicPr>
          <p:cNvPr id="2050" name="Picture 2" descr="image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132856"/>
            <a:ext cx="3024336" cy="35583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223872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07"/>
    </mc:Choice>
    <mc:Fallback>
      <p:transition spd="slow" advTm="80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Лабораторная работа</a:t>
            </a:r>
            <a:endParaRPr lang="ru-RU" dirty="0"/>
          </a:p>
        </p:txBody>
      </p:sp>
      <p:pic>
        <p:nvPicPr>
          <p:cNvPr id="4" name="Объект 3" descr="C:\Users\Q\AppData\Local\Temp\FineReader12.00\media\image1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4968552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imag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221088"/>
            <a:ext cx="2822575" cy="1493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539444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18"/>
    </mc:Choice>
    <mc:Fallback>
      <p:transition spd="slow" advTm="81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Какое строение имеет клетка?</a:t>
            </a:r>
          </a:p>
          <a:p>
            <a:r>
              <a:rPr lang="ru-RU" dirty="0"/>
              <a:t>Какова роль клеточных оболочек?</a:t>
            </a:r>
          </a:p>
          <a:p>
            <a:r>
              <a:rPr lang="ru-RU" dirty="0"/>
              <a:t>Что называют вакуолями?</a:t>
            </a:r>
          </a:p>
          <a:p>
            <a:r>
              <a:rPr lang="ru-RU" dirty="0"/>
              <a:t>Что содержится в клеточном соке?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Мозговой штурм</a:t>
            </a:r>
            <a:endParaRPr lang="ru-RU" dirty="0"/>
          </a:p>
        </p:txBody>
      </p:sp>
      <p:pic>
        <p:nvPicPr>
          <p:cNvPr id="3074" name="Picture 2" descr="C:\Users\Q\Desktop\Мои документы\школа\Ученики\Рисунок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1019175" cy="1447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649432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14"/>
    </mc:Choice>
    <mc:Fallback>
      <p:transition spd="slow" advTm="814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137</TotalTime>
  <Words>406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Слайд 1</vt:lpstr>
      <vt:lpstr>Слайд 2</vt:lpstr>
      <vt:lpstr>Цели урока</vt:lpstr>
      <vt:lpstr>Слайд 4</vt:lpstr>
      <vt:lpstr>Слайд 5</vt:lpstr>
      <vt:lpstr>Слайд 6</vt:lpstr>
      <vt:lpstr>Слайд 7</vt:lpstr>
      <vt:lpstr>Лабораторная работа</vt:lpstr>
      <vt:lpstr>Мозговой штурм</vt:lpstr>
      <vt:lpstr>Физкультминутка</vt:lpstr>
      <vt:lpstr>Контроль знаний</vt:lpstr>
      <vt:lpstr>Биологический диктант</vt:lpstr>
      <vt:lpstr>Ответы</vt:lpstr>
      <vt:lpstr>Домашнее задание</vt:lpstr>
      <vt:lpstr>Рефлексия</vt:lpstr>
      <vt:lpstr>Слайд 16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клетки</dc:title>
  <dc:creator>RePack by Diakov</dc:creator>
  <cp:lastModifiedBy>himia</cp:lastModifiedBy>
  <cp:revision>14</cp:revision>
  <dcterms:created xsi:type="dcterms:W3CDTF">2017-01-24T11:56:38Z</dcterms:created>
  <dcterms:modified xsi:type="dcterms:W3CDTF">2019-10-17T13:19:10Z</dcterms:modified>
</cp:coreProperties>
</file>