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322" r:id="rId3"/>
    <p:sldId id="323" r:id="rId4"/>
    <p:sldId id="324" r:id="rId5"/>
    <p:sldId id="325" r:id="rId6"/>
    <p:sldId id="314" r:id="rId7"/>
    <p:sldId id="326" r:id="rId8"/>
    <p:sldId id="327" r:id="rId9"/>
    <p:sldId id="328" r:id="rId10"/>
    <p:sldId id="329" r:id="rId11"/>
    <p:sldId id="296" r:id="rId12"/>
    <p:sldId id="289" r:id="rId13"/>
    <p:sldId id="277" r:id="rId14"/>
    <p:sldId id="303" r:id="rId15"/>
    <p:sldId id="334" r:id="rId16"/>
    <p:sldId id="330" r:id="rId17"/>
    <p:sldId id="333" r:id="rId18"/>
    <p:sldId id="32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248" autoAdjust="0"/>
    <p:restoredTop sz="84933" autoAdjust="0"/>
  </p:normalViewPr>
  <p:slideViewPr>
    <p:cSldViewPr>
      <p:cViewPr varScale="1">
        <p:scale>
          <a:sx n="84" d="100"/>
          <a:sy n="84" d="100"/>
        </p:scale>
        <p:origin x="-31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45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1A019-2B6A-4630-9855-EA5DB911ADDA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F08E2-7E9D-4BBC-BE34-79279F522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FD72D-6A3E-4FCB-8C08-0D7E2D7910A8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FD72D-6A3E-4FCB-8C08-0D7E2D7910A8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2D506-ABBA-4DA4-AAF3-2B1BA7882C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18.jpeg"/><Relationship Id="rId7" Type="http://schemas.openxmlformats.org/officeDocument/2006/relationships/image" Target="../media/image3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8.jpeg"/><Relationship Id="rId7" Type="http://schemas.openxmlformats.org/officeDocument/2006/relationships/image" Target="../media/image3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3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42852"/>
            <a:ext cx="7000924" cy="400052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000" b="1" i="1" dirty="0" smtClean="0">
                <a:solidFill>
                  <a:srgbClr val="002060"/>
                </a:solidFill>
                <a:latin typeface="+mn-lt"/>
              </a:rPr>
              <a:t>МБДОУ «Детский сад комбинированного вида №16»</a:t>
            </a:r>
            <a:br>
              <a:rPr lang="ru-RU" sz="2000" b="1" i="1" dirty="0" smtClean="0">
                <a:solidFill>
                  <a:srgbClr val="002060"/>
                </a:solidFill>
                <a:latin typeface="+mn-lt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2000" b="1" i="1" dirty="0" smtClean="0">
                <a:solidFill>
                  <a:srgbClr val="002060"/>
                </a:solidFill>
                <a:latin typeface="+mn-lt"/>
              </a:rPr>
            </a:br>
            <a:r>
              <a:rPr lang="ru-RU" sz="20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+mn-lt"/>
              </a:rPr>
            </a:br>
            <a:r>
              <a:rPr lang="ru-RU" sz="2000" dirty="0" smtClean="0">
                <a:solidFill>
                  <a:srgbClr val="7030A0"/>
                </a:solidFill>
                <a:latin typeface="+mn-lt"/>
              </a:rPr>
              <a:t/>
            </a:r>
            <a:br>
              <a:rPr lang="ru-RU" sz="2000" dirty="0" smtClean="0">
                <a:solidFill>
                  <a:srgbClr val="7030A0"/>
                </a:solidFill>
                <a:latin typeface="+mn-lt"/>
              </a:rPr>
            </a:br>
            <a:r>
              <a:rPr lang="ru-RU" i="1" dirty="0" smtClean="0">
                <a:solidFill>
                  <a:srgbClr val="FF0000"/>
                </a:solidFill>
                <a:latin typeface="+mn-lt"/>
              </a:rPr>
              <a:t>Роль </a:t>
            </a:r>
            <a:r>
              <a:rPr lang="ru-RU" i="1" dirty="0">
                <a:solidFill>
                  <a:srgbClr val="FF0000"/>
                </a:solidFill>
              </a:rPr>
              <a:t>здорового </a:t>
            </a:r>
            <a:r>
              <a:rPr lang="ru-RU" i="1" dirty="0" smtClean="0">
                <a:solidFill>
                  <a:srgbClr val="FF0000"/>
                </a:solidFill>
              </a:rPr>
              <a:t>питания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>
                <a:solidFill>
                  <a:srgbClr val="FF0000"/>
                </a:solidFill>
              </a:rPr>
              <a:t>в формировании здорового образа жизни </a:t>
            </a:r>
            <a:r>
              <a:rPr lang="ru-RU" i="1" dirty="0" smtClean="0">
                <a:solidFill>
                  <a:srgbClr val="FF0000"/>
                </a:solidFill>
              </a:rPr>
              <a:t>дошкольников.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/>
              <a:t/>
            </a:r>
            <a:br>
              <a:rPr lang="ru-RU" i="1" dirty="0"/>
            </a:b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500570"/>
            <a:ext cx="8215370" cy="150019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                                      </a:t>
            </a:r>
            <a:r>
              <a:rPr lang="ru-RU" sz="1800" b="1" i="1" dirty="0" smtClean="0">
                <a:solidFill>
                  <a:srgbClr val="002060"/>
                </a:solidFill>
              </a:rPr>
              <a:t>Подготовил воспитатель 1КК:</a:t>
            </a:r>
          </a:p>
          <a:p>
            <a:r>
              <a:rPr lang="ru-RU" sz="1800" b="1" i="1" dirty="0" smtClean="0">
                <a:solidFill>
                  <a:srgbClr val="002060"/>
                </a:solidFill>
              </a:rPr>
              <a:t>                                                                           Тюнина Жанна Валентиновна</a:t>
            </a:r>
            <a:r>
              <a:rPr lang="ru-RU" sz="1800" b="1" dirty="0" smtClean="0"/>
              <a:t>  </a:t>
            </a:r>
            <a:r>
              <a:rPr lang="ru-RU" sz="2600" b="1" dirty="0" smtClean="0"/>
              <a:t>                                                               </a:t>
            </a:r>
            <a:endParaRPr lang="ru-RU" sz="2600" dirty="0"/>
          </a:p>
        </p:txBody>
      </p:sp>
      <p:pic>
        <p:nvPicPr>
          <p:cNvPr id="5" name="Рисунок 4" descr="abbot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681" y="3357562"/>
            <a:ext cx="4672726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071546"/>
            <a:ext cx="4993166" cy="73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3200" b="1" i="1" dirty="0" smtClean="0">
                <a:solidFill>
                  <a:srgbClr val="7030A0"/>
                </a:solidFill>
                <a:latin typeface="Arial" pitchFamily="34" charset="0"/>
                <a:ea typeface="Times New Roman"/>
                <a:cs typeface="Arial" pitchFamily="34" charset="0"/>
              </a:rPr>
              <a:t>Медь</a:t>
            </a:r>
            <a:endParaRPr lang="ru-RU" sz="3200" b="1" i="1" dirty="0">
              <a:solidFill>
                <a:srgbClr val="7030A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3" name="Picture 2" descr="http://fotoham.ru/img/picture/Nov/30/100e07aef8fb597f8225b98152eed4ca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0" y="571480"/>
            <a:ext cx="2160240" cy="1445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4" descr="http://img.opt-union.ru/l1630241/images/photocat/600x600/9996609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071678"/>
            <a:ext cx="2520280" cy="1899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0" name="Picture 2" descr="http://media.nn.ru/data/ufiles/1/7/28/73/7287356.ma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71736" y="2214554"/>
            <a:ext cx="2208246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2" name="Picture 4" descr="http://www.cookingsecrets.ru/images/recipes/rec_406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4016434"/>
            <a:ext cx="3960440" cy="2841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376249" y="714356"/>
            <a:ext cx="4767751" cy="73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3200" b="1" i="1" dirty="0" smtClean="0">
                <a:solidFill>
                  <a:srgbClr val="7030A0"/>
                </a:solidFill>
                <a:latin typeface="Arial" pitchFamily="34" charset="0"/>
                <a:ea typeface="Times New Roman"/>
                <a:cs typeface="Arial" pitchFamily="34" charset="0"/>
              </a:rPr>
              <a:t>Цинк</a:t>
            </a:r>
            <a:endParaRPr lang="ru-RU" sz="3200" b="1" i="1" dirty="0">
              <a:solidFill>
                <a:srgbClr val="7030A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9" name="Picture 2" descr="http://polystrom-samara.ru/uploads/posts/2015-10/1444291134_32d8418e850cefb8a46fd61accb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19100" y="1571612"/>
            <a:ext cx="2124900" cy="150495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" name="Picture 4" descr="http://fish-ufa.ru/images/image_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857752" y="1571612"/>
            <a:ext cx="2114143" cy="136685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1" name="Picture 8" descr="http://www.syl.ru/misc/i/ai/94446/18353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143768" y="3143248"/>
            <a:ext cx="2000232" cy="223224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2" name="Picture 4" descr="http://img.opt-union.ru/l1630241/images/photocat/600x600/9996609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928934"/>
            <a:ext cx="2520280" cy="1899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http://fotoham.ru/img/picture/Nov/30/100e07aef8fb597f8225b98152eed4ca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4857760"/>
            <a:ext cx="2374554" cy="1659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8136" name="Picture 8" descr="http://binguru.net/pics/2015/10/who_moved_my_cheese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143768" y="5357826"/>
            <a:ext cx="2000232" cy="1097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Витамины</a:t>
            </a:r>
            <a:b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9072626" cy="6000792"/>
          </a:xfrm>
        </p:spPr>
        <p:txBody>
          <a:bodyPr>
            <a:normAutofit fontScale="70000" lnSpcReduction="20000"/>
          </a:bodyPr>
          <a:lstStyle/>
          <a:p>
            <a:pPr marL="0" algn="ctr">
              <a:buFont typeface="Wingdings" pitchFamily="2" charset="2"/>
              <a:buChar char="§"/>
            </a:pPr>
            <a:r>
              <a:rPr lang="ru-RU" sz="33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Для правильного роста и развития ребенку необходима пища, богатая витаминами. Витамины - это органические вещества с высокой биологической активностью Они не синтезируются организмом человека или синтезируются в недостаточном количестве, поэтому должны поступать в организм с пищей. Витамины относятся к незаменимым факторам питания. Содержание витаминов в продуктах гораздо ниже, чем белков, жиров и углеводов, потому постоянный контроль над достаточным содержанием каждого витамина в повседневном рационе ребенка необходим.</a:t>
            </a:r>
          </a:p>
          <a:p>
            <a:pPr marL="0" algn="ctr">
              <a:buFont typeface="Wingdings" pitchFamily="2" charset="2"/>
              <a:buChar char="§"/>
            </a:pPr>
            <a:r>
              <a:rPr lang="ru-RU" sz="33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отличие от белков, жиров и углеводов, витамины не могут служить строительным материалом для обновления и образования тканей и органов человеческого тела, не могут служить источником энергии. Но они являются эффективными природными регуляторами физиологических и биохимических процессов, обеспечивающих протекание большинства жизненно важных функций организма, работы его органов и систем.</a:t>
            </a: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686700" cy="939784"/>
          </a:xfrm>
        </p:spPr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Витамины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Documents and Settings\ADMIN\Мои документы\Мои рисунки\витамин 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57554" y="1714488"/>
            <a:ext cx="2571768" cy="3532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://mypresentation.ru/documents/ae86214ecae8ef1516343831b026f3b3/img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928670"/>
            <a:ext cx="3286116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://rpp.nashaucheba.ru/pars_docs/refs/114/113623/img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928670"/>
            <a:ext cx="3392356" cy="2544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://i.ytimg.com/vi/odZoRLEy-I4/maxresdefault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43570" y="4357694"/>
            <a:ext cx="3357586" cy="233214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" name="Picture 2" descr="http://prokrasotu.info/wp-content/uploads/sites/6/2015/07/v-kakih-produktah-soderzhitsya-vitamin-v1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4214818"/>
            <a:ext cx="3429024" cy="2412547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60472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Рекомендации родителям по вопросу питания дошкольника</a:t>
            </a: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00108"/>
            <a:ext cx="9001156" cy="56692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 пищу дошкольнику годятся далеко не все блюда, которые едят не только его родители, но даже старшие братья и сестры. </a:t>
            </a:r>
          </a:p>
          <a:p>
            <a:pPr>
              <a:buNone/>
            </a:pPr>
            <a:r>
              <a:rPr lang="ru-RU" sz="1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Меню маленького ребенка состоит из более легко усваиваемых продуктов, приготовленных с учетом нежной и пока незрелой пищеварительной системы. </a:t>
            </a:r>
          </a:p>
          <a:p>
            <a:pPr>
              <a:buNone/>
            </a:pPr>
            <a:r>
              <a:rPr lang="ru-RU" sz="1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Также у маленьких детей другая потребность в энергетической ценности пищи.</a:t>
            </a:r>
          </a:p>
          <a:p>
            <a:pPr>
              <a:buNone/>
            </a:pPr>
            <a:r>
              <a:rPr lang="ru-RU" sz="1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Для организации правильного питания дошкольников родителям следует руководствоваться следующими принципами: </a:t>
            </a:r>
            <a:br>
              <a:rPr lang="ru-RU" sz="1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1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>
              <a:buNone/>
            </a:pPr>
            <a:endParaRPr lang="ru-RU" sz="1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9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>
              <a:buNone/>
            </a:pPr>
            <a:r>
              <a:rPr lang="ru-RU" sz="1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 столе должна быть разнообразная и вкусная пища, приготовленная с соблюдением санитарных норм.</a:t>
            </a:r>
          </a:p>
          <a:p>
            <a:pPr>
              <a:buNone/>
            </a:pPr>
            <a:r>
              <a:rPr lang="ru-RU" sz="1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Рацион ребенка от двух до семи лет обязательно содержит мясо, рыбу, молочные продукты, макароны, крупы, хлеб, а также овощи и фрукты. Не меньше трех четвертей рациона должна составлять теплая и горячая пища</a:t>
            </a: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356992"/>
            <a:ext cx="668051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1.Адекватная энергетическая ценность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79641" y="2967335"/>
            <a:ext cx="1847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3" y="4365104"/>
            <a:ext cx="604867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3.Соблюдение режима питания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3789040"/>
            <a:ext cx="756084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2.Сбалансированность пищевых фак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торов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6" grpId="0" build="allAtOnce"/>
      <p:bldP spid="7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Не рекомендуется!!!</a:t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</a:t>
            </a: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Некоторые продукты крайне нежелательны в рационе дошкольника. Не рекомендуются: 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копченые колбасы, 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консервы,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жирные сорта мяса, 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некоторые специи: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перец, горчица и другие острые приправы. </a:t>
            </a:r>
          </a:p>
          <a:p>
            <a:pPr>
              <a:buNone/>
            </a:pPr>
            <a:r>
              <a:rPr lang="ru-RU" sz="2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Для улучшения вкусовых качеств лучше положить в пищу петрушку, укроп, сельдерей, зеленый или репчатый лук, чеснок. Они, кроме того, обладают и способностью сдерживать рост болезнетворных микробов. Вкус пищи можно значительно улучшить, если использовать некоторые кислые соки (лимонный, клюквенный), а также сухофрукты.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58828" y="357166"/>
            <a:ext cx="7485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Формирование культурно-гигиенических навыков: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285860"/>
            <a:ext cx="35554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Мыть руки перед едой с мылом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2464579" y="750075"/>
            <a:ext cx="50006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429124" y="642918"/>
            <a:ext cx="107157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 descr="20201211_0824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202418" y="2274064"/>
            <a:ext cx="4762490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20201211_0825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179089" y="2250274"/>
            <a:ext cx="4857785" cy="3929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572000" y="1214422"/>
            <a:ext cx="39984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Вытирать на сухо руки полотенцем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14291"/>
            <a:ext cx="88582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Подготовка групповой комнаты к приёму пищи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   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Создание обстановки спокойного общения, настраивание детей на еду;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Сервировка стола, дежурство;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Организация  культурно-гигиенических навыков;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Маркировка мебели в соответствии с ростовыми показателями.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6" name="Рисунок 5" descr="IMG-20210с121-WA0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2428868"/>
            <a:ext cx="5905509" cy="4214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7154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7030A0"/>
                </a:solidFill>
              </a:rPr>
              <a:t>Класть пищу в рот небольшими кусочками и хорошо ее пережевывать</a:t>
            </a:r>
            <a:endParaRPr lang="ru-RU" sz="2000" dirty="0"/>
          </a:p>
        </p:txBody>
      </p:sp>
      <p:pic>
        <p:nvPicPr>
          <p:cNvPr id="3" name="Рисунок 2" descr="IууMG-20210120-WA01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28868"/>
            <a:ext cx="5238755" cy="4429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-20210121-WA00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65" y="785794"/>
            <a:ext cx="5143535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214554"/>
            <a:ext cx="7632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88640"/>
            <a:ext cx="52565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Питание дошкольников</a:t>
            </a:r>
            <a:endParaRPr lang="ru-RU" sz="2800" i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692696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Питание детей 2-7 лет должно быть организовано таким образом, чтобы обеспечить нормальный рост и развитие детского организма, подготовить мышцы, кости и мозг к резкому возрастанию умственных и физических нагрузок и изменению режима, связанному с началом учебы в школе.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916833"/>
            <a:ext cx="8568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этого важно соблюдать несколько основных принципов питания:</a:t>
            </a:r>
            <a:endParaRPr lang="ru-RU" sz="2000" b="1" u="sng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276872"/>
            <a:ext cx="813690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ru-RU" sz="2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Питание должно снабжать организм ребёнка необходимым </a:t>
            </a:r>
          </a:p>
          <a:p>
            <a:pPr algn="ctr"/>
            <a:r>
              <a:rPr lang="ru-RU" sz="2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количеством для двигательной, психической и прочей активности</a:t>
            </a:r>
            <a:r>
              <a:rPr lang="ru-RU" sz="2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sz="20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967335"/>
            <a:ext cx="782094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ru-RU" sz="2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Питание должно быть сбалансированным и содержать пищевые </a:t>
            </a:r>
          </a:p>
          <a:p>
            <a:pPr algn="ctr">
              <a:buFont typeface="Wingdings" pitchFamily="2" charset="2"/>
              <a:buChar char="§"/>
            </a:pPr>
            <a:r>
              <a:rPr lang="ru-RU" sz="2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вещества всех типов.</a:t>
            </a:r>
            <a:endParaRPr lang="ru-RU" sz="20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3645024"/>
            <a:ext cx="817642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buFont typeface="Wingdings" pitchFamily="2" charset="2"/>
              <a:buChar char="§"/>
            </a:pPr>
            <a:r>
              <a:rPr lang="ru-RU" sz="2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Важно,  чтобы питание было разнообразным  только это является условием его сбалансированности. Необходимо учитывать индивидуальные особенности детей, возможную непереносимость каких-либо продуктов.</a:t>
            </a:r>
            <a:endParaRPr lang="ru-RU" sz="2000" i="1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7030A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5013176"/>
            <a:ext cx="839016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1" algn="ctr">
              <a:buFont typeface="Wingdings" pitchFamily="2" charset="2"/>
              <a:buChar char="§"/>
            </a:pPr>
            <a:r>
              <a:rPr lang="ru-RU" sz="2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Необходимо соблюдать  технологию обработки продуктов и приготовления пищи,  соблюдать санитарные требования к помещениям, где производится приготовление пищи, сроки и условия хранения и т.д.</a:t>
            </a:r>
            <a:endParaRPr lang="ru-RU" sz="20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 build="allAtOnce"/>
      <p:bldP spid="12" grpId="0" build="allAtOnce"/>
      <p:bldP spid="13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42852"/>
            <a:ext cx="72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Вещества необходимые растущему организму</a:t>
            </a:r>
            <a:endParaRPr lang="ru-RU" sz="2400" i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8992" y="2500306"/>
            <a:ext cx="338437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Белки</a:t>
            </a:r>
            <a:endParaRPr lang="ru-RU" sz="36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http://polystrom-samara.ru/uploads/posts/2015-10/1444291134_32d8418e850cefb8a46fd61acc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28670"/>
            <a:ext cx="3205835" cy="212751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8" name="Picture 4" descr="http://fish-ufa.ru/images/image_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836712"/>
            <a:ext cx="3469842" cy="224335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30" name="Picture 6" descr="http://prodbazis.ru/Upload/product/545/%D0%BC%D0%BE%D0%BB%D0%BE%D0%BA%D0%BE%20%D0%BF%D1%80%D0%BE%D1%81%D1%82%D0%BE%D0%BA%D0%B2%D0%B0%D1%88%D0%B8%D0%BD%D0%BE%202,5%20%D1%8B%D0%B2%D0%B0%D1%8B%D0%B0%D1%8B%200,93%D0%B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4678" y="785794"/>
            <a:ext cx="2045682" cy="18002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32" name="Picture 8" descr="http://www.syl.ru/misc/i/ai/94446/18353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071810"/>
            <a:ext cx="2744351" cy="331236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34" name="Picture 10" descr="http://vkusovarka.com/wp-content/uploads/2014/10/%D0%B8%D1%81%D1%82%D0%BE%D1%87%D0%BD%D0%B8%D0%BA-thehungergames.wikia_.com_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59828" y="3143248"/>
            <a:ext cx="3384172" cy="225824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36" name="Picture 12" descr="http://produkt-pitaniya.ru/images/kartinki/food/bakaleya/krupy/kachestvo-krupy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357423" y="4572008"/>
            <a:ext cx="4429155" cy="208595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38" name="Picture 14" descr="http://midimarket.umi.ru/images/cms/data/vegetables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699792" y="2996952"/>
            <a:ext cx="3240360" cy="1728193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2636912"/>
            <a:ext cx="259228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Жиры</a:t>
            </a:r>
            <a:endParaRPr lang="ru-RU" sz="44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1988" name="Picture 4" descr="http://bonfirehealth.com/wp-content/uploads/2012/08/Butte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3570" y="3571876"/>
            <a:ext cx="3214599" cy="307297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1990" name="Picture 6" descr="http://www.vorobiov.com/upload/iblock/616/maslo_podsolnechno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332656"/>
            <a:ext cx="2729973" cy="31677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1994" name="Picture 10" descr="http://mykartinka.ru/_ph/22/56948295.jpg?145847881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527630"/>
            <a:ext cx="5357818" cy="333037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8" name="Picture 4" descr="http://fish-ufa.ru/images/image_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7554" y="571480"/>
            <a:ext cx="2857520" cy="228120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9" name="Picture 2" descr="http://polystrom-samara.ru/uploads/posts/2015-10/1444291134_32d8418e850cefb8a46fd61accb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14290"/>
            <a:ext cx="3419872" cy="300039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5936" y="2564904"/>
            <a:ext cx="352839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Углеводы</a:t>
            </a:r>
            <a:endParaRPr lang="ru-RU" sz="44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3010" name="Picture 2" descr="http://kak-hranit.ru/wp-content/uploads/2016/03/hranit-saha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9076" y="188640"/>
            <a:ext cx="3661420" cy="18116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3012" name="Picture 4" descr="http://girlfon.ucoz.ru/_ph/4/605698314.jpg?145231399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260648"/>
            <a:ext cx="4286280" cy="223965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3014" name="Picture 6" descr="http://kuharka.com/uploads/taginator/Dec-2011/muchnye-konditerskie-izdeliy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933056"/>
            <a:ext cx="4104456" cy="273849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12" descr="http://produkt-pitaniya.ru/images/kartinki/food/bakaleya/krupy/kachestvo-krupy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9993" y="3293984"/>
            <a:ext cx="3358155" cy="1431159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" name="Picture 10" descr="http://vkusovarka.com/wp-content/uploads/2014/10/%D0%B8%D1%81%D1%82%D0%BE%D1%87%D0%BD%D0%B8%D0%BA-thehungergames.wikia_.com_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4714884"/>
            <a:ext cx="3357586" cy="200026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8" name="Picture 14" descr="http://midimarket.umi.ru/images/cms/data/vegetables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04997" y="2060848"/>
            <a:ext cx="3724061" cy="186821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Минеральные соли и микроэлементы</a:t>
            </a:r>
          </a:p>
          <a:p>
            <a:pPr>
              <a:buNone/>
            </a:pPr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Минеральные соли и микроэлементы являются строительным материалом для органов, тканей, клеток и их компонентов. Обеспечить их поступление в организм особенно важно в период активного роста и развития ребенка.</a:t>
            </a:r>
          </a:p>
          <a:p>
            <a:pPr>
              <a:buNone/>
            </a:pPr>
            <a:r>
              <a:rPr lang="ru-RU" sz="2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Минеральные соли играют важную роль в обмене воды в организме, регуляции активности многих ферментов. Минеральные вещества делят на две группы в зависимости от содержания в организме: макроэлементы или минеральные соли (натрий, калий, кальций, фосфор, магний, хлориды, сульфаты и др.) и микроэлементы (железо, медь, цинк, хром, марганец, йод, фтор, селен и др.). Содержание макроэлементов в организме может составлять до 1 кг. Микроэлементы не превышают десятков или сотен миллиграммов.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http://img.opt-union.ru/l1630241/images/photocat/600x600/9996609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8" y="1285860"/>
            <a:ext cx="2928958" cy="2114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polystrom-samara.ru/uploads/posts/2015-10/1444291134_32d8418e850cefb8a46fd61acc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286124"/>
            <a:ext cx="3096344" cy="205484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" name="Picture 10" descr="http://mykartinka.ru/_ph/22/56948295.jpg?145847881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42852"/>
            <a:ext cx="4867741" cy="3042338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14282" y="0"/>
            <a:ext cx="4907147" cy="73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Кальций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2786058"/>
            <a:ext cx="5143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Фосфор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6" name="Picture 4" descr="http://fish-ufa.ru/images/image_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64" y="5275122"/>
            <a:ext cx="2219708" cy="158287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8" name="Picture 10" descr="http://mykartinka.ru/_ph/22/56948295.jpg?145847881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5000636"/>
            <a:ext cx="3182144" cy="185736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9" name="Picture 12" descr="http://produkt-pitaniya.ru/images/kartinki/food/bakaleya/krupy/kachestvo-krupy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488" y="3357562"/>
            <a:ext cx="2286016" cy="178595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5508104" y="332657"/>
            <a:ext cx="3312368" cy="73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3200" b="1" i="1" dirty="0" smtClean="0">
                <a:solidFill>
                  <a:srgbClr val="7030A0"/>
                </a:solidFill>
                <a:latin typeface="Arial" pitchFamily="34" charset="0"/>
                <a:ea typeface="Times New Roman"/>
                <a:cs typeface="Arial" pitchFamily="34" charset="0"/>
              </a:rPr>
              <a:t>Магний</a:t>
            </a:r>
            <a:endParaRPr lang="ru-RU" sz="3200" b="1" i="1" dirty="0">
              <a:solidFill>
                <a:srgbClr val="7030A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45058" name="Picture 2" descr="http://fotoham.ru/img/picture/Nov/30/100e07aef8fb597f8225b98152eed4ca/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286380" y="3429000"/>
            <a:ext cx="1945926" cy="14450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2" name="Picture 6" descr="http://www.nutrichef.it/wp-content/uploads/2014/02/Miglio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72066" y="4929198"/>
            <a:ext cx="2286016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4" name="Picture 8" descr="http://www.fonstola.ru/pic/201304/1280x960/fonstola.ru-92496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308305" y="3357562"/>
            <a:ext cx="1835695" cy="1519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6" name="Picture 10" descr="http://agrolad.com.ua/image/cache/data-others-n-88132672508353-150x150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286644" y="4929198"/>
            <a:ext cx="1857356" cy="1691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polystrom-samara.ru/uploads/posts/2015-10/1444291134_32d8418e850cefb8a46fd61acc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714356"/>
            <a:ext cx="3239220" cy="185738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6084" name="Picture 4" descr="http://rueconomics.ru/wp-content/uploads/2015/01/142261763807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571744"/>
            <a:ext cx="3065318" cy="1433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357422" y="0"/>
            <a:ext cx="5389524" cy="73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3200" b="1" i="1" dirty="0" smtClean="0">
                <a:solidFill>
                  <a:srgbClr val="7030A0"/>
                </a:solidFill>
                <a:latin typeface="Arial" pitchFamily="34" charset="0"/>
                <a:ea typeface="Times New Roman"/>
                <a:cs typeface="Arial" pitchFamily="34" charset="0"/>
              </a:rPr>
              <a:t>Натрий и Калий</a:t>
            </a:r>
            <a:endParaRPr lang="ru-RU" sz="3200" b="1" i="1" dirty="0">
              <a:solidFill>
                <a:srgbClr val="7030A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6" name="Picture 4" descr="http://fish-ufa.ru/images/image_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0430" y="785794"/>
            <a:ext cx="2428892" cy="158287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8" name="Picture 12" descr="http://produkt-pitaniya.ru/images/kartinki/food/bakaleya/krupy/kachestvo-krupy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0430" y="2428868"/>
            <a:ext cx="2571768" cy="158417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6086" name="Picture 6" descr="http://etsphoto.ru/photocache/39/39a4841e635bc0e52663b1168d04201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00760" y="1214422"/>
            <a:ext cx="2880327" cy="2491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090" name="Picture 10" descr="https://im3-tub-ru.yandex.net/i?id=ce1fb61cf5bf1be562a5b37e69584c4b&amp;n=33&amp;h=215&amp;w=32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58" y="4143380"/>
            <a:ext cx="3857652" cy="249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6092" name="Picture 12" descr="http://pevunok.ru/uploads/images/marina_hlebnikova_kakao_kakao_ko_ko_ko_ko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00563" y="4143380"/>
            <a:ext cx="4071966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428604"/>
            <a:ext cx="4842033" cy="73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ru-RU" sz="3200" b="1" i="1" dirty="0" smtClean="0">
                <a:solidFill>
                  <a:srgbClr val="7030A0"/>
                </a:solidFill>
                <a:latin typeface="Arial" pitchFamily="34" charset="0"/>
                <a:ea typeface="Times New Roman"/>
                <a:cs typeface="Arial" pitchFamily="34" charset="0"/>
              </a:rPr>
              <a:t>Железо</a:t>
            </a:r>
            <a:endParaRPr lang="ru-RU" sz="3200" b="1" i="1" dirty="0">
              <a:solidFill>
                <a:srgbClr val="7030A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3" name="Picture 2" descr="http://polystrom-samara.ru/uploads/posts/2015-10/1444291134_32d8418e850cefb8a46fd61acc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8" y="4214818"/>
            <a:ext cx="3428992" cy="243714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" name="Picture 4" descr="http://fish-ufa.ru/images/image_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357298"/>
            <a:ext cx="3071834" cy="186863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" name="Picture 8" descr="http://www.syl.ru/misc/i/ai/94446/18353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357562"/>
            <a:ext cx="2744351" cy="331236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12" descr="http://produkt-pitaniya.ru/images/kartinki/food/bakaleya/krupy/kachestvo-krupy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0430" y="1643050"/>
            <a:ext cx="5256584" cy="244827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7106" name="Picture 2" descr="http://vegecrimea.ru/sites/default/files/mac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786050" y="4500570"/>
            <a:ext cx="3024336" cy="2140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1217</TotalTime>
  <Words>544</Words>
  <Application>Microsoft Office PowerPoint</Application>
  <PresentationFormat>Экран (4:3)</PresentationFormat>
  <Paragraphs>67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МБДОУ «Детский сад комбинированного вида №16»    Роль здорового питания  в формировании здорового образа жизни дошкольников.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Витамины </vt:lpstr>
      <vt:lpstr>Витамины</vt:lpstr>
      <vt:lpstr>Рекомендации родителям по вопросу питания дошкольника </vt:lpstr>
      <vt:lpstr>Не рекомендуется!!! 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совет «Роль здорового питания в формировании здорового образа жизни дошкольников»  ОО «Здоровье» </dc:title>
  <dc:creator>ADMIN</dc:creator>
  <cp:lastModifiedBy>ВИТ</cp:lastModifiedBy>
  <cp:revision>116</cp:revision>
  <dcterms:created xsi:type="dcterms:W3CDTF">2013-03-06T10:38:33Z</dcterms:created>
  <dcterms:modified xsi:type="dcterms:W3CDTF">2021-01-25T19:16:13Z</dcterms:modified>
</cp:coreProperties>
</file>