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1" r:id="rId2"/>
    <p:sldId id="264" r:id="rId3"/>
    <p:sldId id="280" r:id="rId4"/>
    <p:sldId id="293" r:id="rId5"/>
    <p:sldId id="262" r:id="rId6"/>
    <p:sldId id="260" r:id="rId7"/>
    <p:sldId id="276" r:id="rId8"/>
    <p:sldId id="277" r:id="rId9"/>
    <p:sldId id="272" r:id="rId10"/>
    <p:sldId id="268" r:id="rId11"/>
    <p:sldId id="257" r:id="rId12"/>
    <p:sldId id="259" r:id="rId13"/>
    <p:sldId id="261" r:id="rId14"/>
    <p:sldId id="275" r:id="rId15"/>
    <p:sldId id="263" r:id="rId16"/>
    <p:sldId id="274" r:id="rId17"/>
    <p:sldId id="271" r:id="rId18"/>
    <p:sldId id="288" r:id="rId19"/>
    <p:sldId id="267" r:id="rId20"/>
    <p:sldId id="270" r:id="rId21"/>
    <p:sldId id="269" r:id="rId22"/>
    <p:sldId id="284" r:id="rId23"/>
    <p:sldId id="285" r:id="rId24"/>
    <p:sldId id="29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2227"/>
    <a:srgbClr val="D8E620"/>
    <a:srgbClr val="1FE740"/>
    <a:srgbClr val="FF3399"/>
    <a:srgbClr val="07C3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0AD49D-09B5-4785-B7A9-81F26D9CECB3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CA4D16-45CB-4F50-B19D-C23663C87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F74EF1-E884-45BD-9960-0BAC1B53AC5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4652A-BBBA-4CD4-9271-6F683EF15BAD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C0E9B-09C3-4EC7-842B-07B4B700EA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32F06-5449-45CF-A2E0-942A6DBE968C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4FED4-31E6-44AC-8CF1-85CB38319C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74E1A-9122-470B-BD56-2252672A071C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C1A3B-6AC0-478B-A067-81BB778A31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F9B4-EFCB-4AA8-8F73-4736174F3AC3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40937-EB6E-49AC-8894-519BF2BC33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C2C1C-B458-4C07-AB57-1A0A07058CC2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7142B-F259-45C5-A0E2-26F3426EDC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E62D-9C3C-4F6F-9050-B8E57F92EF07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A1F10-E9AF-4EB2-AE59-FDC038A0B7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C569C-9E38-4F5F-87EB-51E1750B61AB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050AB-2412-48C2-86EE-49590EF9C2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5369C-45F6-4E61-A8DE-8223D6BEAD27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D5F54-3B17-42B3-84DB-82ADF825BA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9822-6CA6-4B05-9DC7-87F0AB327749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C96D9-64F2-4112-8ADA-8FECF11FE1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08D3B-142B-4862-B2EE-51C4E1D0E627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12C4E-8813-4978-93DB-B308DE4379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F9DC7-9E02-4E8B-A4CB-F5CD2AD282CB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A52CA-716B-41A8-8A74-0D556F1965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7C3E9">
                <a:alpha val="7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BAE86D-864C-4B98-8072-3784709CCAC6}" type="datetimeFigureOut">
              <a:rPr lang="ru-RU"/>
              <a:pPr>
                <a:defRPr/>
              </a:pPr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8FAEFA-D94F-4765-9AA0-08E540C2FC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9"/>
            <a:ext cx="8501122" cy="3786214"/>
          </a:xfrm>
        </p:spPr>
        <p:txBody>
          <a:bodyPr>
            <a:prstTxWarp prst="textWave2">
              <a:avLst/>
            </a:prstTxWarp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6600" b="1" dirty="0" smtClean="0">
                <a:solidFill>
                  <a:srgbClr val="002060"/>
                </a:solidFill>
              </a:rPr>
              <a:t>    </a:t>
            </a:r>
            <a:r>
              <a:rPr lang="ru-RU" sz="5000" b="1" dirty="0" smtClean="0">
                <a:solidFill>
                  <a:srgbClr val="002060"/>
                </a:solidFill>
              </a:rPr>
              <a:t>ПУТЕШЕСТВИЕ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000" b="1" dirty="0" smtClean="0">
                <a:solidFill>
                  <a:srgbClr val="002060"/>
                </a:solidFill>
              </a:rPr>
              <a:t>             КОЛОБКА</a:t>
            </a:r>
            <a:endParaRPr lang="ru-RU" sz="50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6" descr="47933860_kolobok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3071813"/>
            <a:ext cx="3635375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1809">
            <a:off x="5600700" y="3673475"/>
            <a:ext cx="276225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260350"/>
            <a:ext cx="4381500" cy="3286125"/>
          </a:xfrm>
          <a:ln>
            <a:solidFill>
              <a:srgbClr val="0000FF"/>
            </a:solidFill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0125" y="5661025"/>
            <a:ext cx="8143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Муку везут на хлебокомбинат, где пекут хлеб. </a:t>
            </a:r>
          </a:p>
          <a:p>
            <a:r>
              <a:rPr lang="ru-RU" b="1">
                <a:latin typeface="Calibri" pitchFamily="34" charset="0"/>
              </a:rPr>
              <a:t>А  потом развозят в магазины.</a:t>
            </a:r>
          </a:p>
        </p:txBody>
      </p:sp>
      <p:pic>
        <p:nvPicPr>
          <p:cNvPr id="6" name="Содержимое 3" descr="ab6c066c1b995f6b610b72b338c54f5f_bi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94394">
            <a:off x="3924300" y="1773238"/>
            <a:ext cx="4859338" cy="36163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1269" name="Содержимое 5" descr="0_5a895_ae09070b_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05331">
            <a:off x="6700838" y="471488"/>
            <a:ext cx="16160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Содержимое 6" descr="47933860_kolobok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825" y="3876675"/>
            <a:ext cx="20224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Содержимое 6" descr="kolobok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1188">
            <a:off x="1638300" y="3679825"/>
            <a:ext cx="22860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317750" y="1052513"/>
            <a:ext cx="68262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                                            Вот он хлебушек душистый,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Вот он тёплый, золотистый.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В каждый дом ,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На каждый  стол                     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Он пожаловал, пришёл.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В нём здоровье, наша сила.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В нём - чудесное тепло.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Сколько рук его растило,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Сохраняло, берегло.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В нём земли родимой силы,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Солнца свет весёлый в нём.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Уплетай за обе щёки,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        Вырастай богатырём</a:t>
            </a:r>
            <a:r>
              <a:rPr lang="ru-RU" sz="2000">
                <a:latin typeface="Calibri" pitchFamily="34" charset="0"/>
              </a:rPr>
              <a:t>!                       </a:t>
            </a:r>
          </a:p>
        </p:txBody>
      </p:sp>
      <p:pic>
        <p:nvPicPr>
          <p:cNvPr id="8" name="Содержимое 3" descr="53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620713"/>
            <a:ext cx="4081462" cy="5607050"/>
          </a:xfrm>
          <a:ln>
            <a:solidFill>
              <a:srgbClr val="0000FF"/>
            </a:solidFill>
          </a:ln>
        </p:spPr>
      </p:pic>
      <p:pic>
        <p:nvPicPr>
          <p:cNvPr id="12292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15318">
            <a:off x="7164388" y="4941888"/>
            <a:ext cx="1704975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pic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213" y="303213"/>
            <a:ext cx="2579687" cy="29098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14625" y="3571875"/>
            <a:ext cx="41433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Из зёрнышка пшеницы можно получить 20 миллиграммов муки 1 сорта. Для выпечки 1 батона требуется более 10 000 зёрен.</a:t>
            </a:r>
          </a:p>
          <a:p>
            <a:r>
              <a:rPr lang="ru-RU" b="1">
                <a:latin typeface="Calibri" pitchFamily="34" charset="0"/>
              </a:rPr>
              <a:t>А сколько надо зерна, чтобы накормить народ?</a:t>
            </a:r>
          </a:p>
        </p:txBody>
      </p:sp>
      <p:pic>
        <p:nvPicPr>
          <p:cNvPr id="13316" name="Содержимое 6" descr="47933860_kolobok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53651">
            <a:off x="395288" y="4797425"/>
            <a:ext cx="161925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90298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329292">
            <a:off x="323850" y="1196975"/>
            <a:ext cx="2160588" cy="28797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9" name="Рисунок 8" descr="Kaur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7050" y="3525838"/>
            <a:ext cx="1978025" cy="264001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0" name="Рисунок 9" descr="__1_~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3004">
            <a:off x="5772150" y="979488"/>
            <a:ext cx="2976563" cy="20891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9388" y="4797425"/>
            <a:ext cx="8715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Хлеб – основной продукт  питания, он не приедается, содержит все необходимые человеку питательные вещества.  Хлеб всегда будет нужен человеку. Чем спокойнее в мире, тем больше хлеба на Земле. Хлеб всегда считался  богатством  Руси.                                                        </a:t>
            </a:r>
          </a:p>
          <a:p>
            <a:r>
              <a:rPr lang="ru-RU" b="1">
                <a:latin typeface="Calibri" pitchFamily="34" charset="0"/>
              </a:rPr>
              <a:t>                  </a:t>
            </a:r>
            <a:r>
              <a:rPr lang="ru-RU" sz="2800" b="1" i="1">
                <a:solidFill>
                  <a:srgbClr val="FF3399"/>
                </a:solidFill>
                <a:latin typeface="Calibri" pitchFamily="34" charset="0"/>
              </a:rPr>
              <a:t>Хлеб - символ  мира и благополучия.</a:t>
            </a:r>
          </a:p>
        </p:txBody>
      </p:sp>
      <p:pic>
        <p:nvPicPr>
          <p:cNvPr id="9" name="Содержимое 8" descr="778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47813" y="333375"/>
            <a:ext cx="5432425" cy="4152900"/>
          </a:xfrm>
          <a:ln>
            <a:solidFill>
              <a:srgbClr val="0000FF"/>
            </a:solidFill>
          </a:ln>
        </p:spPr>
      </p:pic>
      <p:pic>
        <p:nvPicPr>
          <p:cNvPr id="14340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0139">
            <a:off x="6948488" y="2852738"/>
            <a:ext cx="1960562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61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404813"/>
            <a:ext cx="3714750" cy="2771775"/>
          </a:xfrm>
          <a:ln>
            <a:solidFill>
              <a:srgbClr val="0000FF"/>
            </a:solidFill>
          </a:ln>
        </p:spPr>
      </p:pic>
      <p:pic>
        <p:nvPicPr>
          <p:cNvPr id="5" name="Рисунок 4" descr="A000F07F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67221">
            <a:off x="6076950" y="4437063"/>
            <a:ext cx="2816225" cy="1871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3500438"/>
            <a:ext cx="57864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Не всегда в нашей стране был достаток хлеба.</a:t>
            </a:r>
          </a:p>
          <a:p>
            <a:r>
              <a:rPr lang="ru-RU" sz="2000" b="1">
                <a:latin typeface="Calibri" pitchFamily="34" charset="0"/>
              </a:rPr>
              <a:t>У войны был свой хлеб, небогатый, отмеренный хлебной карточкой.</a:t>
            </a:r>
          </a:p>
          <a:p>
            <a:r>
              <a:rPr lang="ru-RU" sz="2000" b="1">
                <a:latin typeface="Calibri" pitchFamily="34" charset="0"/>
              </a:rPr>
              <a:t>За первую блокадную зиму от голода умерло 252 тыс.человек. Паёк в Ленинграде был такой: служащий - 125г, рабочий - 200г.</a:t>
            </a:r>
          </a:p>
          <a:p>
            <a:r>
              <a:rPr lang="ru-RU" sz="2000" b="1">
                <a:latin typeface="Calibri" pitchFamily="34" charset="0"/>
              </a:rPr>
              <a:t>В хлеб добавляли обойную пыль, отруби, жмых, целлюлозу. Но и такой хлеб спас многих ленинградцев от  голодной смерти.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64113" y="260350"/>
            <a:ext cx="40005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Я помню хлеб военный,                      горький.</a:t>
            </a:r>
          </a:p>
          <a:p>
            <a:r>
              <a:rPr lang="ru-RU" b="1">
                <a:latin typeface="Calibri" pitchFamily="34" charset="0"/>
              </a:rPr>
              <a:t>Он весь почти из лебеды.</a:t>
            </a:r>
          </a:p>
          <a:p>
            <a:r>
              <a:rPr lang="ru-RU" b="1">
                <a:latin typeface="Calibri" pitchFamily="34" charset="0"/>
              </a:rPr>
              <a:t>В нём в каждой крошке,</a:t>
            </a:r>
          </a:p>
          <a:p>
            <a:r>
              <a:rPr lang="ru-RU" b="1">
                <a:latin typeface="Calibri" pitchFamily="34" charset="0"/>
              </a:rPr>
              <a:t>В каждой корке</a:t>
            </a:r>
          </a:p>
          <a:p>
            <a:r>
              <a:rPr lang="ru-RU" b="1">
                <a:latin typeface="Calibri" pitchFamily="34" charset="0"/>
              </a:rPr>
              <a:t>Был горький вкус людской беды.</a:t>
            </a:r>
          </a:p>
          <a:p>
            <a:r>
              <a:rPr lang="ru-RU" sz="2000" b="1">
                <a:latin typeface="Calibri" pitchFamily="34" charset="0"/>
              </a:rPr>
              <a:t>                                     О. Бергольц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zhanoj_hl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813" y="260350"/>
            <a:ext cx="5932487" cy="4429125"/>
          </a:xfrm>
          <a:ln>
            <a:solidFill>
              <a:srgbClr val="0000FF"/>
            </a:solidFill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19250" y="5000625"/>
            <a:ext cx="7056438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Когда за столом вы, ребята, сидите,</a:t>
            </a:r>
          </a:p>
          <a:p>
            <a:r>
              <a:rPr lang="ru-RU" b="1">
                <a:latin typeface="Calibri" pitchFamily="34" charset="0"/>
              </a:rPr>
              <a:t>То помните, кто для вас хлеб создаёт.</a:t>
            </a:r>
          </a:p>
          <a:p>
            <a:r>
              <a:rPr lang="ru-RU" b="1" i="1">
                <a:latin typeface="Calibri" pitchFamily="34" charset="0"/>
              </a:rPr>
              <a:t>Колхозник, рабочий, строитель,</a:t>
            </a:r>
          </a:p>
          <a:p>
            <a:r>
              <a:rPr lang="ru-RU" b="1" i="1">
                <a:latin typeface="Calibri" pitchFamily="34" charset="0"/>
              </a:rPr>
              <a:t>Нефтяник, шахтёр, машинист</a:t>
            </a:r>
            <a:r>
              <a:rPr lang="ru-RU" b="1">
                <a:latin typeface="Calibri" pitchFamily="34" charset="0"/>
              </a:rPr>
              <a:t> - </a:t>
            </a:r>
            <a:r>
              <a:rPr lang="ru-RU" sz="2800" b="1" i="1">
                <a:solidFill>
                  <a:srgbClr val="FF3399"/>
                </a:solidFill>
                <a:latin typeface="Calibri" pitchFamily="34" charset="0"/>
              </a:rPr>
              <a:t>народ.</a:t>
            </a:r>
          </a:p>
        </p:txBody>
      </p:sp>
      <p:pic>
        <p:nvPicPr>
          <p:cNvPr id="16388" name="Содержимое 6" descr="47933860_kolobok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182468">
            <a:off x="0" y="3141663"/>
            <a:ext cx="2227263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Содержимое 5" descr="0_5a895_ae09070b_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87003">
            <a:off x="7248525" y="2814638"/>
            <a:ext cx="1908175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50" y="549275"/>
            <a:ext cx="8501063" cy="5715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smtClean="0"/>
              <a:t>      </a:t>
            </a:r>
            <a:r>
              <a:rPr lang="ru-RU" sz="4000" b="1" smtClean="0">
                <a:solidFill>
                  <a:srgbClr val="C00000"/>
                </a:solidFill>
              </a:rPr>
              <a:t>Запомните и  всем расскажите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2800" b="1" smtClean="0"/>
              <a:t>  </a:t>
            </a:r>
            <a:r>
              <a:rPr lang="ru-RU" sz="3600" b="1" smtClean="0">
                <a:solidFill>
                  <a:srgbClr val="FF3399"/>
                </a:solidFill>
              </a:rPr>
              <a:t>В</a:t>
            </a:r>
            <a:r>
              <a:rPr lang="ru-RU" sz="3600" b="1" i="1" smtClean="0">
                <a:solidFill>
                  <a:srgbClr val="FF3399"/>
                </a:solidFill>
              </a:rPr>
              <a:t> хлебе</a:t>
            </a:r>
            <a:r>
              <a:rPr lang="ru-RU" sz="3600" b="1" smtClean="0">
                <a:solidFill>
                  <a:srgbClr val="FF3399"/>
                </a:solidFill>
              </a:rPr>
              <a:t> -</a:t>
            </a:r>
            <a:r>
              <a:rPr lang="ru-RU" sz="3600" b="1" smtClean="0">
                <a:solidFill>
                  <a:srgbClr val="002060"/>
                </a:solidFill>
              </a:rPr>
              <a:t> </a:t>
            </a:r>
            <a:r>
              <a:rPr lang="ru-RU" sz="3600" b="1" smtClean="0">
                <a:solidFill>
                  <a:srgbClr val="FF3399"/>
                </a:solidFill>
              </a:rPr>
              <a:t>душа родной земли, труд       </a:t>
            </a:r>
          </a:p>
          <a:p>
            <a:pPr eaLnBrk="1" hangingPunct="1">
              <a:buFont typeface="Arial" charset="0"/>
              <a:buNone/>
            </a:pPr>
            <a:r>
              <a:rPr lang="ru-RU" sz="3600" b="1" smtClean="0">
                <a:solidFill>
                  <a:srgbClr val="FF3399"/>
                </a:solidFill>
              </a:rPr>
              <a:t>     многих людей.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600" b="1" smtClean="0">
                <a:solidFill>
                  <a:srgbClr val="002060"/>
                </a:solidFill>
              </a:rPr>
              <a:t>  Не бросай недоеденный кусок     </a:t>
            </a:r>
          </a:p>
          <a:p>
            <a:pPr eaLnBrk="1" hangingPunct="1">
              <a:buFont typeface="Arial" charset="0"/>
              <a:buNone/>
            </a:pPr>
            <a:r>
              <a:rPr lang="ru-RU" sz="3600" b="1" smtClean="0">
                <a:solidFill>
                  <a:srgbClr val="002060"/>
                </a:solidFill>
              </a:rPr>
              <a:t>      хлеба.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600" b="1" smtClean="0">
                <a:solidFill>
                  <a:srgbClr val="002060"/>
                </a:solidFill>
              </a:rPr>
              <a:t>  Хлеба к обеду в меру бери.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600" b="1" smtClean="0">
                <a:solidFill>
                  <a:srgbClr val="002060"/>
                </a:solidFill>
              </a:rPr>
              <a:t>  </a:t>
            </a:r>
            <a:r>
              <a:rPr lang="ru-RU" sz="3600" b="1" i="1" smtClean="0">
                <a:solidFill>
                  <a:srgbClr val="FF3399"/>
                </a:solidFill>
              </a:rPr>
              <a:t>Хлеб -</a:t>
            </a:r>
            <a:r>
              <a:rPr lang="ru-RU" sz="3600" b="1" i="1" smtClean="0">
                <a:solidFill>
                  <a:schemeClr val="hlink"/>
                </a:solidFill>
              </a:rPr>
              <a:t> </a:t>
            </a:r>
            <a:r>
              <a:rPr lang="ru-RU" sz="3600" b="1" i="1" smtClean="0">
                <a:solidFill>
                  <a:srgbClr val="FF3399"/>
                </a:solidFill>
              </a:rPr>
              <a:t>драгоценность,</a:t>
            </a:r>
          </a:p>
          <a:p>
            <a:pPr eaLnBrk="1" hangingPunct="1">
              <a:buFont typeface="Arial" charset="0"/>
              <a:buNone/>
            </a:pPr>
            <a:r>
              <a:rPr lang="ru-RU" sz="3600" b="1" i="1" smtClean="0">
                <a:solidFill>
                  <a:srgbClr val="FF3399"/>
                </a:solidFill>
              </a:rPr>
              <a:t>     им не сори.</a:t>
            </a:r>
          </a:p>
        </p:txBody>
      </p:sp>
      <p:pic>
        <p:nvPicPr>
          <p:cNvPr id="17411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5961">
            <a:off x="7207250" y="5013325"/>
            <a:ext cx="1757363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Содержимое 6" descr="47933860_kolobok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3713" y="4643438"/>
            <a:ext cx="20224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625" y="620713"/>
            <a:ext cx="8429625" cy="5715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900" b="1" smtClean="0"/>
              <a:t>     </a:t>
            </a:r>
            <a:r>
              <a:rPr lang="ru-RU" sz="2000" b="1" i="1" smtClean="0">
                <a:solidFill>
                  <a:srgbClr val="FF3399"/>
                </a:solidFill>
              </a:rPr>
              <a:t>Про хлеб сегодня мы не зря вам говорили,</a:t>
            </a:r>
          </a:p>
          <a:p>
            <a:pPr eaLnBrk="1" hangingPunct="1">
              <a:buFont typeface="Arial" charset="0"/>
              <a:buNone/>
            </a:pPr>
            <a:r>
              <a:rPr lang="ru-RU" sz="2000" b="1" i="1" smtClean="0">
                <a:solidFill>
                  <a:srgbClr val="FF3399"/>
                </a:solidFill>
              </a:rPr>
              <a:t>     Хотелось бы, чтоб вы его ценили.</a:t>
            </a:r>
          </a:p>
          <a:p>
            <a:pPr eaLnBrk="1" hangingPunct="1">
              <a:buFont typeface="Arial" charset="0"/>
              <a:buNone/>
            </a:pPr>
            <a:r>
              <a:rPr lang="ru-RU" sz="2000" b="1" i="1" smtClean="0">
                <a:solidFill>
                  <a:srgbClr val="FF3399"/>
                </a:solidFill>
              </a:rPr>
              <a:t>     Он на Руси всегда был почитаем,</a:t>
            </a:r>
          </a:p>
          <a:p>
            <a:pPr eaLnBrk="1" hangingPunct="1">
              <a:buFont typeface="Arial" charset="0"/>
              <a:buNone/>
            </a:pPr>
            <a:r>
              <a:rPr lang="ru-RU" sz="2000" b="1" i="1" smtClean="0">
                <a:solidFill>
                  <a:srgbClr val="FF3399"/>
                </a:solidFill>
              </a:rPr>
              <a:t>     О том в пословицах  народных мы читаем.</a:t>
            </a:r>
          </a:p>
          <a:p>
            <a:pPr eaLnBrk="1" hangingPunct="1">
              <a:buFont typeface="Arial" charset="0"/>
              <a:buNone/>
            </a:pPr>
            <a:r>
              <a:rPr lang="ru-RU" sz="4100" b="1" smtClean="0">
                <a:solidFill>
                  <a:srgbClr val="C00000"/>
                </a:solidFill>
              </a:rPr>
              <a:t>            Собери пословицу</a:t>
            </a:r>
          </a:p>
          <a:p>
            <a:pPr eaLnBrk="1" hangingPunct="1">
              <a:buFont typeface="Arial" charset="0"/>
              <a:buNone/>
            </a:pPr>
            <a:r>
              <a:rPr lang="ru-RU" sz="3000" b="1" smtClean="0"/>
              <a:t> 1 Горька работа, да…              1 свалится с неба</a:t>
            </a:r>
          </a:p>
          <a:p>
            <a:pPr eaLnBrk="1" hangingPunct="1">
              <a:buFont typeface="Arial" charset="0"/>
              <a:buNone/>
            </a:pPr>
            <a:r>
              <a:rPr lang="ru-RU" sz="3000" b="1" smtClean="0"/>
              <a:t> 2 Хочешь есть калачи,…        2 без хлеба голодно</a:t>
            </a:r>
          </a:p>
          <a:p>
            <a:pPr eaLnBrk="1" hangingPunct="1">
              <a:buFont typeface="Arial" charset="0"/>
              <a:buNone/>
            </a:pPr>
            <a:r>
              <a:rPr lang="ru-RU" sz="3000" b="1" smtClean="0"/>
              <a:t> 3 Пот на спине-…                     3 рот не разевай</a:t>
            </a:r>
          </a:p>
          <a:p>
            <a:pPr eaLnBrk="1" hangingPunct="1">
              <a:buFont typeface="Arial" charset="0"/>
              <a:buNone/>
            </a:pPr>
            <a:r>
              <a:rPr lang="ru-RU" sz="3000" b="1" smtClean="0"/>
              <a:t> 4 Без печки холодно,…          4 хлеб сладок</a:t>
            </a:r>
          </a:p>
          <a:p>
            <a:pPr eaLnBrk="1" hangingPunct="1">
              <a:buFont typeface="Arial" charset="0"/>
              <a:buNone/>
            </a:pPr>
            <a:r>
              <a:rPr lang="ru-RU" sz="3000" b="1" smtClean="0"/>
              <a:t> 5 Каравай хлеба не…             5 не сиди на печи</a:t>
            </a:r>
          </a:p>
          <a:p>
            <a:pPr eaLnBrk="1" hangingPunct="1">
              <a:buFont typeface="Arial" charset="0"/>
              <a:buNone/>
            </a:pPr>
            <a:r>
              <a:rPr lang="ru-RU" sz="3000" b="1" smtClean="0"/>
              <a:t> 6 На чужой каравай…            6 так и хлеб на столе                 </a:t>
            </a:r>
            <a:endParaRPr lang="ru-RU" sz="3000" smtClean="0"/>
          </a:p>
        </p:txBody>
      </p:sp>
      <p:cxnSp>
        <p:nvCxnSpPr>
          <p:cNvPr id="9" name="Прямая со стрелкой 8"/>
          <p:cNvCxnSpPr>
            <a:cxnSpLocks noChangeShapeType="1"/>
          </p:cNvCxnSpPr>
          <p:nvPr/>
        </p:nvCxnSpPr>
        <p:spPr bwMode="auto">
          <a:xfrm rot="16200000" flipH="1">
            <a:off x="4000500" y="4143375"/>
            <a:ext cx="1357313" cy="785813"/>
          </a:xfrm>
          <a:prstGeom prst="straightConnector1">
            <a:avLst/>
          </a:prstGeom>
          <a:ln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cxnSpLocks noChangeShapeType="1"/>
          </p:cNvCxnSpPr>
          <p:nvPr/>
        </p:nvCxnSpPr>
        <p:spPr bwMode="auto">
          <a:xfrm>
            <a:off x="3276600" y="4221163"/>
            <a:ext cx="1785938" cy="1571625"/>
          </a:xfrm>
          <a:prstGeom prst="straightConnector1">
            <a:avLst/>
          </a:prstGeom>
          <a:ln>
            <a:headEnd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cxnSpLocks noChangeShapeType="1"/>
          </p:cNvCxnSpPr>
          <p:nvPr/>
        </p:nvCxnSpPr>
        <p:spPr bwMode="auto">
          <a:xfrm rot="5400000" flipH="1" flipV="1">
            <a:off x="4071938" y="3786188"/>
            <a:ext cx="1143000" cy="1143000"/>
          </a:xfrm>
          <a:prstGeom prst="straightConnector1">
            <a:avLst/>
          </a:prstGeom>
          <a:ln>
            <a:headEnd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cxnSpLocks noChangeShapeType="1"/>
          </p:cNvCxnSpPr>
          <p:nvPr/>
        </p:nvCxnSpPr>
        <p:spPr bwMode="auto">
          <a:xfrm rot="5400000" flipH="1" flipV="1">
            <a:off x="3531394" y="3677444"/>
            <a:ext cx="2143125" cy="1214437"/>
          </a:xfrm>
          <a:prstGeom prst="straightConnector1">
            <a:avLst/>
          </a:prstGeom>
          <a:ln>
            <a:headEnd/>
            <a:tailEnd type="arrow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439" name="Прямая со стрелкой 16"/>
          <p:cNvCxnSpPr>
            <a:cxnSpLocks noChangeShapeType="1"/>
          </p:cNvCxnSpPr>
          <p:nvPr/>
        </p:nvCxnSpPr>
        <p:spPr bwMode="auto">
          <a:xfrm rot="16200000" flipH="1">
            <a:off x="3929063" y="5786438"/>
            <a:ext cx="71437" cy="71437"/>
          </a:xfrm>
          <a:prstGeom prst="straightConnector1">
            <a:avLst/>
          </a:prstGeom>
          <a:noFill/>
          <a:ln w="9525" algn="ctr">
            <a:solidFill>
              <a:srgbClr val="FF3399"/>
            </a:solidFill>
            <a:round/>
            <a:headEnd/>
            <a:tailEnd type="arrow" w="med" len="med"/>
          </a:ln>
        </p:spPr>
      </p:cxnSp>
      <p:cxnSp>
        <p:nvCxnSpPr>
          <p:cNvPr id="21" name="Прямая со стрелкой 20"/>
          <p:cNvCxnSpPr>
            <a:cxnSpLocks noChangeShapeType="1"/>
          </p:cNvCxnSpPr>
          <p:nvPr/>
        </p:nvCxnSpPr>
        <p:spPr bwMode="auto">
          <a:xfrm rot="16200000" flipH="1">
            <a:off x="3857625" y="3286125"/>
            <a:ext cx="1571625" cy="1285875"/>
          </a:xfrm>
          <a:prstGeom prst="straightConnector1">
            <a:avLst/>
          </a:prstGeom>
          <a:ln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8441" name="Содержимое 5" descr="0_5a895_ae09070b_L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571500"/>
            <a:ext cx="19335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 стрелкой 23"/>
          <p:cNvCxnSpPr/>
          <p:nvPr/>
        </p:nvCxnSpPr>
        <p:spPr>
          <a:xfrm>
            <a:off x="-1571625" y="3286125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3821906" y="4393407"/>
            <a:ext cx="1571625" cy="1214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nkurs_tea_1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76250"/>
            <a:ext cx="8207375" cy="6156325"/>
          </a:xfrm>
          <a:ln>
            <a:solidFill>
              <a:schemeClr val="hlink"/>
            </a:solidFill>
          </a:ln>
        </p:spPr>
      </p:pic>
      <p:sp>
        <p:nvSpPr>
          <p:cNvPr id="5" name="TextBox 4"/>
          <p:cNvSpPr txBox="1"/>
          <p:nvPr/>
        </p:nvSpPr>
        <p:spPr>
          <a:xfrm rot="21162438">
            <a:off x="818034" y="3820582"/>
            <a:ext cx="5721532" cy="1798067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prstTxWarp prst="textCanDown">
              <a:avLst>
                <a:gd name="adj" fmla="val 0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200" b="1" dirty="0">
                <a:solidFill>
                  <a:srgbClr val="FF0000"/>
                </a:solidFill>
                <a:latin typeface="+mn-lt"/>
                <a:cs typeface="+mn-cs"/>
              </a:rPr>
              <a:t>Скатерть- самобранка</a:t>
            </a:r>
          </a:p>
        </p:txBody>
      </p:sp>
      <p:pic>
        <p:nvPicPr>
          <p:cNvPr id="19460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69973">
            <a:off x="6443663" y="3860800"/>
            <a:ext cx="2376487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Содержимое 6" descr="47933860_kolobok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4669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WordArt 7"/>
          <p:cNvSpPr>
            <a:spLocks noChangeArrowheads="1" noChangeShapeType="1" noTextEdit="1"/>
          </p:cNvSpPr>
          <p:nvPr/>
        </p:nvSpPr>
        <p:spPr bwMode="auto">
          <a:xfrm>
            <a:off x="2268538" y="981075"/>
            <a:ext cx="5903912" cy="13684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сказочная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6643734" cy="928694"/>
          </a:xfrm>
        </p:spPr>
        <p:txBody>
          <a:bodyPr rtlCol="0">
            <a:prstTxWarp prst="textWave4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500" b="1" dirty="0" smtClean="0">
                <a:solidFill>
                  <a:srgbClr val="FF0000"/>
                </a:solidFill>
              </a:rPr>
              <a:t>Угадай сказку</a:t>
            </a:r>
            <a:endParaRPr lang="ru-RU" sz="35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3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84313"/>
            <a:ext cx="3541712" cy="392906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7" name="Содержимое 6" descr="kolobok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292725" y="3068638"/>
            <a:ext cx="3281363" cy="2430462"/>
          </a:xfr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29000" y="5643563"/>
            <a:ext cx="5429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По амбару помела, по сусеку поскребла, набрала пригошни 2 и замесила тесто.</a:t>
            </a:r>
          </a:p>
          <a:p>
            <a:r>
              <a:rPr lang="ru-RU" sz="2000" b="1">
                <a:latin typeface="Calibri" pitchFamily="34" charset="0"/>
              </a:rPr>
              <a:t>                 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Р.н.сказка «Колобок»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4663" y="1470025"/>
            <a:ext cx="47879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Напекла Маша пирожков и говорит: «Снеси дедушке и бабушке, да по дороге короб не открывай.»</a:t>
            </a:r>
          </a:p>
          <a:p>
            <a:r>
              <a:rPr lang="ru-RU" sz="2000" b="1">
                <a:latin typeface="Calibri" pitchFamily="34" charset="0"/>
              </a:rPr>
              <a:t>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Р.н.сказка  «Маша и медведь»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fade21a2f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09688" y="409575"/>
            <a:ext cx="6286500" cy="4314825"/>
          </a:xfrm>
          <a:ln>
            <a:solidFill>
              <a:schemeClr val="hlink"/>
            </a:solidFill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484438" y="4941888"/>
            <a:ext cx="56880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Calibri" pitchFamily="34" charset="0"/>
              </a:rPr>
              <a:t>Отгадать легко и  быстро.</a:t>
            </a:r>
          </a:p>
          <a:p>
            <a:r>
              <a:rPr lang="ru-RU" sz="2000" b="1" i="1" dirty="0">
                <a:latin typeface="Calibri" pitchFamily="34" charset="0"/>
              </a:rPr>
              <a:t>Мягкий, пышный и  душистый.</a:t>
            </a:r>
          </a:p>
          <a:p>
            <a:r>
              <a:rPr lang="ru-RU" sz="2000" b="1" i="1" dirty="0">
                <a:latin typeface="Calibri" pitchFamily="34" charset="0"/>
              </a:rPr>
              <a:t>Он и чёрный, он и белый,</a:t>
            </a:r>
          </a:p>
          <a:p>
            <a:r>
              <a:rPr lang="ru-RU" sz="2000" b="1" i="1" dirty="0">
                <a:latin typeface="Calibri" pitchFamily="34" charset="0"/>
              </a:rPr>
              <a:t>А бывает подгорелый.</a:t>
            </a:r>
          </a:p>
          <a:p>
            <a:r>
              <a:rPr lang="ru-RU" sz="2000" b="1" dirty="0">
                <a:latin typeface="Calibri" pitchFamily="34" charset="0"/>
              </a:rPr>
              <a:t>                 </a:t>
            </a:r>
            <a:r>
              <a:rPr lang="ru-RU" sz="2000" b="1" i="1" dirty="0">
                <a:solidFill>
                  <a:srgbClr val="FF3399"/>
                </a:solidFill>
                <a:latin typeface="Calibri" pitchFamily="34" charset="0"/>
              </a:rPr>
              <a:t>(хлеб)</a:t>
            </a:r>
          </a:p>
        </p:txBody>
      </p:sp>
      <p:pic>
        <p:nvPicPr>
          <p:cNvPr id="3076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1809">
            <a:off x="6659563" y="3500438"/>
            <a:ext cx="2071687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869107_image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069013" y="2708275"/>
            <a:ext cx="2751137" cy="3795713"/>
          </a:xfrm>
          <a:ln>
            <a:solidFill>
              <a:schemeClr val="hlink"/>
            </a:solidFill>
          </a:ln>
        </p:spPr>
      </p:pic>
      <p:pic>
        <p:nvPicPr>
          <p:cNvPr id="5" name="Содержимое 3" descr="gusi-lebedi_0-04-5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549275"/>
            <a:ext cx="3889375" cy="30718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0875" y="5014913"/>
            <a:ext cx="49291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«Стану я ржаной пирог есть! У моего батюшки и пшеничные не едятся»</a:t>
            </a:r>
          </a:p>
          <a:p>
            <a:r>
              <a:rPr lang="ru-RU" sz="2000" b="1">
                <a:latin typeface="Calibri" pitchFamily="34" charset="0"/>
              </a:rPr>
              <a:t>          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Р.н.сказка «Гуси-лебеди»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7538" y="1196975"/>
            <a:ext cx="45386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«Я иду к бабушке, несу ей пирожок да  горшочек масла»</a:t>
            </a:r>
          </a:p>
          <a:p>
            <a:r>
              <a:rPr lang="ru-RU" sz="2000" b="1">
                <a:latin typeface="Calibri" pitchFamily="34" charset="0"/>
              </a:rPr>
              <a:t>  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Ш.Перро «Красная Шапочка»</a:t>
            </a:r>
          </a:p>
        </p:txBody>
      </p:sp>
      <p:pic>
        <p:nvPicPr>
          <p:cNvPr id="21510" name="Содержимое 5" descr="0_5a895_ae09070b_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3000375"/>
            <a:ext cx="21018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a990d71de1e302d5a7cc7eb7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33375"/>
            <a:ext cx="3286125" cy="4525963"/>
          </a:xfrm>
          <a:ln>
            <a:solidFill>
              <a:schemeClr val="hlink"/>
            </a:solidFill>
          </a:ln>
        </p:spPr>
      </p:pic>
      <p:pic>
        <p:nvPicPr>
          <p:cNvPr id="5" name="Содержимое 3" descr="kl-kocz-1-3a889871e19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2492375"/>
            <a:ext cx="2740025" cy="37449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950" y="5286375"/>
            <a:ext cx="62309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Наутро Иван проснулся, а хлеб готов - пышный, румяный . Украшен хлеб разными хитростями, выведены сверху города с заставами…</a:t>
            </a:r>
          </a:p>
          <a:p>
            <a:r>
              <a:rPr lang="ru-RU" sz="2000" b="1">
                <a:latin typeface="Calibri" pitchFamily="34" charset="0"/>
              </a:rPr>
              <a:t>       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Р.н.сказка «Царевна-лягушка»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27538" y="476250"/>
            <a:ext cx="431958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Братья сеяли пшеницу</a:t>
            </a:r>
          </a:p>
          <a:p>
            <a:r>
              <a:rPr lang="ru-RU" sz="2000" b="1">
                <a:latin typeface="Calibri" pitchFamily="34" charset="0"/>
              </a:rPr>
              <a:t>Да возили в град-столицу.</a:t>
            </a:r>
          </a:p>
          <a:p>
            <a:r>
              <a:rPr lang="ru-RU" sz="2000" b="1">
                <a:latin typeface="Calibri" pitchFamily="34" charset="0"/>
              </a:rPr>
              <a:t>Знать столица та была</a:t>
            </a:r>
          </a:p>
          <a:p>
            <a:r>
              <a:rPr lang="ru-RU" sz="2000" b="1">
                <a:latin typeface="Calibri" pitchFamily="34" charset="0"/>
              </a:rPr>
              <a:t>Недалече от села.</a:t>
            </a:r>
          </a:p>
          <a:p>
            <a:r>
              <a:rPr lang="ru-RU" sz="2000" b="1">
                <a:latin typeface="Calibri" pitchFamily="34" charset="0"/>
              </a:rPr>
              <a:t>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П.Ершов «Конёк-горбунок»</a:t>
            </a:r>
          </a:p>
        </p:txBody>
      </p:sp>
      <p:pic>
        <p:nvPicPr>
          <p:cNvPr id="22534" name="Содержимое 6" descr="47933860_kolobok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4300" y="2924175"/>
            <a:ext cx="1998663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_f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49813" y="2852738"/>
            <a:ext cx="4043362" cy="3429000"/>
          </a:xfrm>
          <a:ln>
            <a:solidFill>
              <a:schemeClr val="hlink"/>
            </a:solidFill>
          </a:ln>
        </p:spPr>
      </p:pic>
      <p:pic>
        <p:nvPicPr>
          <p:cNvPr id="5" name="Содержимое 3" descr="N2F09AD2225AF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712788"/>
            <a:ext cx="3532188" cy="25003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4083050"/>
            <a:ext cx="45751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Наш дружок Петушок</a:t>
            </a:r>
          </a:p>
          <a:p>
            <a:r>
              <a:rPr lang="ru-RU" sz="2000" b="1">
                <a:latin typeface="Calibri" pitchFamily="34" charset="0"/>
              </a:rPr>
              <a:t>Вкусных пирожков напёк</a:t>
            </a:r>
          </a:p>
          <a:p>
            <a:r>
              <a:rPr lang="ru-RU" sz="2000" b="1">
                <a:latin typeface="Calibri" pitchFamily="34" charset="0"/>
              </a:rPr>
              <a:t>Ну, а нас не угостил.</a:t>
            </a:r>
          </a:p>
          <a:p>
            <a:r>
              <a:rPr lang="ru-RU" sz="2000" b="1">
                <a:latin typeface="Calibri" pitchFamily="34" charset="0"/>
              </a:rPr>
              <a:t>Ведь на нас сердит он был.</a:t>
            </a:r>
          </a:p>
          <a:p>
            <a:r>
              <a:rPr lang="ru-RU" sz="2000" b="1">
                <a:latin typeface="Calibri" pitchFamily="34" charset="0"/>
              </a:rPr>
              <a:t>Мы ему не помогали,</a:t>
            </a:r>
          </a:p>
          <a:p>
            <a:r>
              <a:rPr lang="ru-RU" sz="2000" b="1">
                <a:latin typeface="Calibri" pitchFamily="34" charset="0"/>
              </a:rPr>
              <a:t>От работы  убегали.</a:t>
            </a:r>
          </a:p>
          <a:p>
            <a:r>
              <a:rPr lang="ru-RU" sz="2000" b="1">
                <a:latin typeface="Calibri" pitchFamily="34" charset="0"/>
              </a:rPr>
              <a:t>        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Укр. сказка «Колосок»</a:t>
            </a:r>
            <a:r>
              <a:rPr lang="ru-RU" sz="2000" b="1">
                <a:latin typeface="Calibri" pitchFamily="34" charset="0"/>
              </a:rPr>
              <a:t>             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318000" y="785813"/>
            <a:ext cx="47910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Собрали рожь. Отдал мужик медведю корешки, а  себе  взял вершки. Положил рожь на воз и домой увёз.</a:t>
            </a:r>
          </a:p>
          <a:p>
            <a:r>
              <a:rPr lang="ru-RU" sz="2000" b="1">
                <a:latin typeface="Calibri" pitchFamily="34" charset="0"/>
              </a:rPr>
              <a:t>       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Р.н.сказка «Вершки и корешки» </a:t>
            </a:r>
          </a:p>
        </p:txBody>
      </p:sp>
      <p:pic>
        <p:nvPicPr>
          <p:cNvPr id="23558" name="Содержимое 6" descr="kolobok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2434">
            <a:off x="3030538" y="2903538"/>
            <a:ext cx="20716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Содержимое 3" descr="%20%20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7750" y="3214688"/>
            <a:ext cx="4000500" cy="3309937"/>
          </a:xfrm>
          <a:ln>
            <a:solidFill>
              <a:schemeClr val="hlink"/>
            </a:solidFill>
          </a:ln>
        </p:spPr>
      </p:pic>
      <p:pic>
        <p:nvPicPr>
          <p:cNvPr id="24579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2341563"/>
            <a:ext cx="2143125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7" descr="729362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285750"/>
            <a:ext cx="3071812" cy="39687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4429125"/>
            <a:ext cx="47148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За столом сидит она царицей,</a:t>
            </a:r>
          </a:p>
          <a:p>
            <a:r>
              <a:rPr lang="ru-RU" sz="2000" b="1">
                <a:latin typeface="Calibri" pitchFamily="34" charset="0"/>
              </a:rPr>
              <a:t>Служат ей бояре да дворяне.</a:t>
            </a:r>
          </a:p>
          <a:p>
            <a:r>
              <a:rPr lang="ru-RU" sz="2000" b="1">
                <a:latin typeface="Calibri" pitchFamily="34" charset="0"/>
              </a:rPr>
              <a:t>Наливают ей заморские вина,</a:t>
            </a:r>
          </a:p>
          <a:p>
            <a:r>
              <a:rPr lang="ru-RU" sz="2000" b="1">
                <a:latin typeface="Calibri" pitchFamily="34" charset="0"/>
              </a:rPr>
              <a:t>Заедает она пряником печатным.  </a:t>
            </a:r>
          </a:p>
          <a:p>
            <a:r>
              <a:rPr lang="ru-RU" sz="2000" b="1">
                <a:latin typeface="Calibri" pitchFamily="34" charset="0"/>
              </a:rPr>
              <a:t>	</a:t>
            </a:r>
            <a:r>
              <a:rPr lang="ru-RU" sz="2000" b="1" i="1">
                <a:solidFill>
                  <a:schemeClr val="hlink"/>
                </a:solidFill>
                <a:latin typeface="Calibri" pitchFamily="34" charset="0"/>
              </a:rPr>
              <a:t>А.С.Пушкин «Сказка о рыбаке и рыбке».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7688" y="500063"/>
            <a:ext cx="4786312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+mn-lt"/>
              </a:rPr>
              <a:t>Все колёса в хозяйстве пригодились: мушка на </a:t>
            </a:r>
            <a:r>
              <a:rPr lang="ru-RU" sz="2000" b="1" dirty="0" err="1">
                <a:latin typeface="+mn-lt"/>
              </a:rPr>
              <a:t>прялочке</a:t>
            </a:r>
            <a:r>
              <a:rPr lang="ru-RU" sz="2000" b="1" dirty="0">
                <a:latin typeface="+mn-lt"/>
              </a:rPr>
              <a:t> нитки прядёт, лягушка с колодца воду носит, ёжик грибы из леса на тачке возит, а петушок на мельнице муку мелет.</a:t>
            </a:r>
          </a:p>
          <a:p>
            <a:pPr>
              <a:defRPr/>
            </a:pP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            </a:t>
            </a:r>
            <a:r>
              <a:rPr lang="ru-RU" sz="2000" b="1" i="1" dirty="0" err="1">
                <a:solidFill>
                  <a:srgbClr val="002060"/>
                </a:solidFill>
                <a:latin typeface="+mn-lt"/>
              </a:rPr>
              <a:t>В.Сутеев</a:t>
            </a:r>
            <a:r>
              <a:rPr lang="ru-RU" sz="2000" b="1" i="1" dirty="0">
                <a:solidFill>
                  <a:srgbClr val="002060"/>
                </a:solidFill>
                <a:latin typeface="+mn-lt"/>
              </a:rPr>
              <a:t>  «Разные  колёса</a:t>
            </a:r>
            <a:r>
              <a:rPr lang="ru-RU" sz="2000" b="1" i="1" dirty="0">
                <a:solidFill>
                  <a:srgbClr val="002060"/>
                </a:solidFill>
              </a:rPr>
              <a:t>»</a:t>
            </a:r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b50a31e5b5b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425" y="4365625"/>
            <a:ext cx="2952750" cy="22145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4486" y="456341"/>
            <a:ext cx="7193549" cy="2752108"/>
          </a:xfrm>
        </p:spPr>
        <p:txBody>
          <a:bodyPr rtlCol="0">
            <a:prstTxWarp prst="textDeflate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500" b="1" dirty="0">
              <a:solidFill>
                <a:srgbClr val="002060"/>
              </a:solidFill>
            </a:endParaRPr>
          </a:p>
        </p:txBody>
      </p:sp>
      <p:pic>
        <p:nvPicPr>
          <p:cNvPr id="26628" name="Picture 4" descr="post-33010-1290230131_thum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59026">
            <a:off x="3203575" y="2997200"/>
            <a:ext cx="2873375" cy="28813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26629" name="Picture 6" descr="274c10942cb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4365625"/>
            <a:ext cx="2906713" cy="21812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26630" name="Содержимое 5" descr="0_5a895_ae09070b_L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931">
            <a:off x="7308850" y="2852738"/>
            <a:ext cx="1655763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2eb1fd0682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260350"/>
            <a:ext cx="5065712" cy="3567113"/>
          </a:xfrm>
          <a:ln>
            <a:solidFill>
              <a:srgbClr val="0000FF"/>
            </a:solidFill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4076700"/>
            <a:ext cx="85010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Каждый день едим мы хлеб и никому  в голову не приходит, что хлеб не только самый распространённый продукт, но и одно из величайших чудес на свете. Учёные утверждают, что хлебу не менее 15 тыс. лет. А как хлеб на стол пришёл?</a:t>
            </a:r>
          </a:p>
          <a:p>
            <a:r>
              <a:rPr lang="ru-RU" b="1">
                <a:latin typeface="Calibri" pitchFamily="34" charset="0"/>
              </a:rPr>
              <a:t>               </a:t>
            </a:r>
            <a:r>
              <a:rPr lang="ru-RU" b="1" i="1">
                <a:solidFill>
                  <a:srgbClr val="FF3399"/>
                </a:solidFill>
                <a:latin typeface="Calibri" pitchFamily="34" charset="0"/>
              </a:rPr>
              <a:t>Вот об этом-то сейчас </a:t>
            </a:r>
          </a:p>
          <a:p>
            <a:r>
              <a:rPr lang="ru-RU" b="1" i="1">
                <a:solidFill>
                  <a:srgbClr val="FF3399"/>
                </a:solidFill>
                <a:latin typeface="Calibri" pitchFamily="34" charset="0"/>
              </a:rPr>
              <a:t>               И начнём мы свой рассказ.</a:t>
            </a:r>
          </a:p>
        </p:txBody>
      </p:sp>
      <p:pic>
        <p:nvPicPr>
          <p:cNvPr id="16390" name="Picture 6" descr="bg_126080386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2276475"/>
            <a:ext cx="2484437" cy="17573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101" name="Содержимое 5" descr="0_5a895_ae09070b_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1809">
            <a:off x="5219700" y="404813"/>
            <a:ext cx="2030413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sz="2400" b="1" smtClean="0"/>
              <a:t>Впервые вкус хлебных злаков люди узнали ещё в период каменного века. Сначала первобытные люди просто собирали дикорастущие злаки и ели их сырыми. Прошло много веков , прежде чем они научились растирать эти зёрна и смешивать их с водой.  Так хлеб родился в виде жидкой мучнисто-зернистой каши, хлебной похлёбки, которую и сегодня употребляют в пищу жители Востока и африканских стран.</a:t>
            </a:r>
          </a:p>
        </p:txBody>
      </p:sp>
      <p:pic>
        <p:nvPicPr>
          <p:cNvPr id="4" name="Рисунок 3" descr="91549_image_larg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14289">
            <a:off x="825500" y="4186238"/>
            <a:ext cx="2019300" cy="196215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Рисунок 4" descr="1213692133_05_2_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910883">
            <a:off x="6938962" y="4357688"/>
            <a:ext cx="2003425" cy="160655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" name="Рисунок 6" descr="423974-7682caa5840e688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8" y="3786188"/>
            <a:ext cx="3357562" cy="228600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127" name="Содержимое 6" descr="47933860_kolobok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247094">
            <a:off x="2347913" y="4565650"/>
            <a:ext cx="18796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767558_ukr_hleb_so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132138" y="260350"/>
            <a:ext cx="2555875" cy="3455988"/>
          </a:xfrm>
          <a:ln>
            <a:solidFill>
              <a:srgbClr val="0000FF"/>
            </a:solidFill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288" y="4508500"/>
            <a:ext cx="56435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С давних пор повелось  на Руси встречать дорогих гостей, молодожёнов  хлебом-солью</a:t>
            </a:r>
            <a:r>
              <a:rPr lang="ru-RU" sz="1800">
                <a:latin typeface="Calibri" pitchFamily="34" charset="0"/>
              </a:rPr>
              <a:t>.</a:t>
            </a:r>
          </a:p>
        </p:txBody>
      </p:sp>
      <p:pic>
        <p:nvPicPr>
          <p:cNvPr id="6148" name="Содержимое 5" descr="0_5a895_ae09070b_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84498">
            <a:off x="6732588" y="404813"/>
            <a:ext cx="1978025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6" descr="084190a5ebac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692150"/>
            <a:ext cx="2430462" cy="32400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7414" name="Рисунок 7" descr="131461382991002983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5013325"/>
            <a:ext cx="1952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8" descr="post-1250530731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7400" y="2420938"/>
            <a:ext cx="2838450" cy="21304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357688" y="796925"/>
            <a:ext cx="47863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Хлеб ржаной, батоны, булки</a:t>
            </a:r>
          </a:p>
          <a:p>
            <a:r>
              <a:rPr lang="ru-RU" b="1">
                <a:latin typeface="Calibri" pitchFamily="34" charset="0"/>
              </a:rPr>
              <a:t>Не добудешь на прогулке.</a:t>
            </a:r>
          </a:p>
          <a:p>
            <a:r>
              <a:rPr lang="ru-RU" b="1">
                <a:latin typeface="Calibri" pitchFamily="34" charset="0"/>
              </a:rPr>
              <a:t>Люди хлеб в полях лелеют,</a:t>
            </a:r>
          </a:p>
          <a:p>
            <a:r>
              <a:rPr lang="ru-RU" b="1">
                <a:latin typeface="Calibri" pitchFamily="34" charset="0"/>
              </a:rPr>
              <a:t>Сил для хлеба не жалеют.</a:t>
            </a:r>
          </a:p>
        </p:txBody>
      </p:sp>
      <p:pic>
        <p:nvPicPr>
          <p:cNvPr id="6" name="Содержимое 3" descr="052042_47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188" y="260350"/>
            <a:ext cx="3287712" cy="43926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>
            <a:off x="8686800" y="500063"/>
            <a:ext cx="46038" cy="71437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8" name="Содержимое 3" descr="56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2492375"/>
            <a:ext cx="3743325" cy="27114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4975" y="4724400"/>
            <a:ext cx="48577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Хлеб созрел, но к нам на стол</a:t>
            </a:r>
          </a:p>
          <a:p>
            <a:r>
              <a:rPr lang="ru-RU" sz="2000" b="1">
                <a:latin typeface="Calibri" pitchFamily="34" charset="0"/>
              </a:rPr>
              <a:t>Прямо с поля не пришёл.</a:t>
            </a:r>
          </a:p>
          <a:p>
            <a:r>
              <a:rPr lang="ru-RU" sz="2000" b="1">
                <a:latin typeface="Calibri" pitchFamily="34" charset="0"/>
              </a:rPr>
              <a:t>Ведь не сразу стали зёрна</a:t>
            </a:r>
          </a:p>
          <a:p>
            <a:r>
              <a:rPr lang="ru-RU" sz="2000" b="1">
                <a:latin typeface="Calibri" pitchFamily="34" charset="0"/>
              </a:rPr>
              <a:t>Хлебом - тем, что на столе.</a:t>
            </a:r>
          </a:p>
          <a:p>
            <a:r>
              <a:rPr lang="ru-RU" sz="2000" b="1">
                <a:latin typeface="Calibri" pitchFamily="34" charset="0"/>
              </a:rPr>
              <a:t>Люди долго и упорно</a:t>
            </a:r>
          </a:p>
          <a:p>
            <a:r>
              <a:rPr lang="ru-RU" sz="2000" b="1">
                <a:latin typeface="Calibri" pitchFamily="34" charset="0"/>
              </a:rPr>
              <a:t>Потрудились на земле</a:t>
            </a:r>
            <a:r>
              <a:rPr lang="ru-RU" b="1">
                <a:latin typeface="Calibri" pitchFamily="34" charset="0"/>
              </a:rPr>
              <a:t>.</a:t>
            </a:r>
          </a:p>
        </p:txBody>
      </p:sp>
      <p:pic>
        <p:nvPicPr>
          <p:cNvPr id="18440" name="Picture 8" descr="пшен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4902200"/>
            <a:ext cx="2262187" cy="16954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8441" name="Picture 9" descr="пшеница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4941888"/>
            <a:ext cx="1655762" cy="16557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traktor-s-seyalkoi-na-vspahannom-pole-0000206045-preview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50" y="2000250"/>
            <a:ext cx="2881313" cy="18669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4" name="Содержимое 3" descr="0_60379_6cac8e50_XL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0825" y="220663"/>
            <a:ext cx="3673475" cy="2755900"/>
          </a:xfrm>
          <a:ln>
            <a:solidFill>
              <a:srgbClr val="0000FF"/>
            </a:solidFill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54500" y="549275"/>
            <a:ext cx="5286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Ранней весной трактора вспахивают поля, боронуют (рыхлят).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08763" y="2276475"/>
            <a:ext cx="25003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 затем  сеют сеялками  зерно.</a:t>
            </a:r>
          </a:p>
        </p:txBody>
      </p:sp>
      <p:pic>
        <p:nvPicPr>
          <p:cNvPr id="8198" name="Содержимое 6" descr="47933860_kolobok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4213" y="3113088"/>
            <a:ext cx="2143125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0_3684d_77e4cf11_-1-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6100" y="3933825"/>
            <a:ext cx="4468813" cy="27146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0825" y="5157788"/>
            <a:ext cx="4079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Хлеб созрел…</a:t>
            </a:r>
          </a:p>
          <a:p>
            <a:r>
              <a:rPr lang="ru-RU" b="1">
                <a:latin typeface="Calibri" pitchFamily="34" charset="0"/>
              </a:rPr>
              <a:t>Пришла пора  жатвы.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Ukraina-eksportuoja-vis-daugiau-grudu_img_newsarticle56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87900" y="765175"/>
            <a:ext cx="3970338" cy="3500438"/>
          </a:xfr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00113" y="5286375"/>
            <a:ext cx="73580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Выходят в поле комбайны жать (убирать) хлеб. Зерно везут на элеваторы  просушить, а потом…</a:t>
            </a:r>
          </a:p>
        </p:txBody>
      </p:sp>
      <p:pic>
        <p:nvPicPr>
          <p:cNvPr id="8" name="Содержимое 3" descr="b_12538561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339407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Содержимое 5" descr="0_5a895_ae09070b_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51635">
            <a:off x="3492500" y="3573463"/>
            <a:ext cx="1871663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1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044575"/>
            <a:ext cx="3463925" cy="2671763"/>
          </a:xfrm>
          <a:ln>
            <a:solidFill>
              <a:srgbClr val="0000FF"/>
            </a:solidFill>
          </a:ln>
        </p:spPr>
      </p:pic>
      <p:pic>
        <p:nvPicPr>
          <p:cNvPr id="6" name="Содержимое 5" descr="R%20-%20Hleb0369!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7550" y="981075"/>
            <a:ext cx="3095625" cy="27955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28813" y="285750"/>
            <a:ext cx="6143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Мукомольный комбинат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357313" y="5045075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Здесь пышней, чем облака, </a:t>
            </a:r>
          </a:p>
          <a:p>
            <a:r>
              <a:rPr lang="ru-RU" b="1">
                <a:latin typeface="Calibri" pitchFamily="34" charset="0"/>
              </a:rPr>
              <a:t>и в любом количестве</a:t>
            </a:r>
          </a:p>
          <a:p>
            <a:r>
              <a:rPr lang="ru-RU" b="1">
                <a:latin typeface="Calibri" pitchFamily="34" charset="0"/>
              </a:rPr>
              <a:t>Получается мука </a:t>
            </a:r>
          </a:p>
          <a:p>
            <a:r>
              <a:rPr lang="ru-RU" b="1">
                <a:latin typeface="Calibri" pitchFamily="34" charset="0"/>
              </a:rPr>
              <a:t>по воле электрической.</a:t>
            </a:r>
          </a:p>
        </p:txBody>
      </p:sp>
      <p:pic>
        <p:nvPicPr>
          <p:cNvPr id="10246" name="Содержимое 6" descr="kolobok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98569">
            <a:off x="5886450" y="4149725"/>
            <a:ext cx="325755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8" descr="7824_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391599">
            <a:off x="3132138" y="2565400"/>
            <a:ext cx="3213100" cy="225901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1006</Words>
  <Application>Microsoft Office PowerPoint</Application>
  <PresentationFormat>Экран (4:3)</PresentationFormat>
  <Paragraphs>120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Угадай сказку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Иванова Галина</dc:creator>
  <cp:lastModifiedBy>Microsoft</cp:lastModifiedBy>
  <cp:revision>129</cp:revision>
  <dcterms:created xsi:type="dcterms:W3CDTF">2011-11-04T17:56:31Z</dcterms:created>
  <dcterms:modified xsi:type="dcterms:W3CDTF">2021-04-21T17:01:58Z</dcterms:modified>
</cp:coreProperties>
</file>