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Roboto"/>
      <p:regular r:id="rId19"/>
      <p:bold r:id="rId20"/>
      <p:italic r:id="rId21"/>
      <p:boldItalic r:id="rId22"/>
    </p:embeddedFont>
    <p:embeddedFont>
      <p:font typeface="Nunito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.fntdata"/><Relationship Id="rId22" Type="http://schemas.openxmlformats.org/officeDocument/2006/relationships/font" Target="fonts/Roboto-boldItalic.fntdata"/><Relationship Id="rId21" Type="http://schemas.openxmlformats.org/officeDocument/2006/relationships/font" Target="fonts/Roboto-italic.fntdata"/><Relationship Id="rId24" Type="http://schemas.openxmlformats.org/officeDocument/2006/relationships/font" Target="fonts/Nunito-bold.fntdata"/><Relationship Id="rId23" Type="http://schemas.openxmlformats.org/officeDocument/2006/relationships/font" Target="fonts/Nuni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Nunito-boldItalic.fntdata"/><Relationship Id="rId25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Roboto-regular.fntdata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a469a2b2df_0_7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a469a2b2df_0_7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a469a2b2df_0_7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a469a2b2df_0_7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a469a2b2df_0_7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a469a2b2df_0_7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a469a2b2df_0_7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a469a2b2df_0_7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a469a2b2df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a469a2b2df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a469a2b2df_0_6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a469a2b2df_0_6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a469a2b2df_0_6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a469a2b2df_0_6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a469a2b2df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a469a2b2df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a469a2b2df_0_6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a469a2b2df_0_6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a469a2b2df_0_6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a469a2b2df_0_6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a469a2b2df_0_7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a469a2b2df_0_7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a469a2b2df_0_7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a469a2b2df_0_7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jpg"/><Relationship Id="rId4" Type="http://schemas.openxmlformats.org/officeDocument/2006/relationships/image" Target="../media/image8.jpg"/><Relationship Id="rId5" Type="http://schemas.openxmlformats.org/officeDocument/2006/relationships/image" Target="../media/image4.jpg"/><Relationship Id="rId6" Type="http://schemas.openxmlformats.org/officeDocument/2006/relationships/image" Target="../media/image1.jpg"/><Relationship Id="rId7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4500"/>
              <a:t>A working day</a:t>
            </a:r>
            <a:endParaRPr b="1" sz="4500"/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776125" y="3595400"/>
            <a:ext cx="2988000" cy="123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/>
              <a:t>Презентацию выполнил: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/>
              <a:t>учитель английского языка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/>
              <a:t>школы №413</a:t>
            </a:r>
            <a:endParaRPr sz="1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300"/>
              <a:t>Свяжина Софья Сергеевна</a:t>
            </a:r>
            <a:endParaRPr sz="13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2"/>
          <p:cNvSpPr txBox="1"/>
          <p:nvPr>
            <p:ph type="title"/>
          </p:nvPr>
        </p:nvSpPr>
        <p:spPr>
          <a:xfrm>
            <a:off x="159925" y="414700"/>
            <a:ext cx="8841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Fill in </a:t>
            </a:r>
            <a:r>
              <a:rPr b="1" i="1" lang="ru"/>
              <a:t>have to/has to/don’t have to/doesn’t have to</a:t>
            </a:r>
            <a:endParaRPr b="1" i="1"/>
          </a:p>
        </p:txBody>
      </p:sp>
      <p:sp>
        <p:nvSpPr>
          <p:cNvPr id="146" name="Google Shape;146;p22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A baker______teach students.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A waiter_____serve food and drinks.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Farmers_____bake bread and make cakes.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Postmen____take letters to people’s houses.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I____clean my room.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A nurse___help sick people.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3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500"/>
              <a:t>Now I know…</a:t>
            </a:r>
            <a:endParaRPr sz="25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500"/>
              <a:t>Now I remember…</a:t>
            </a:r>
            <a:endParaRPr sz="25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2500"/>
              <a:t>Now I can...</a:t>
            </a:r>
            <a:endParaRPr sz="25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4"/>
          <p:cNvSpPr txBox="1"/>
          <p:nvPr>
            <p:ph type="title"/>
          </p:nvPr>
        </p:nvSpPr>
        <p:spPr>
          <a:xfrm>
            <a:off x="2169700" y="3118525"/>
            <a:ext cx="4251000" cy="60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FRZL BKE</a:t>
            </a:r>
            <a:endParaRPr/>
          </a:p>
        </p:txBody>
      </p:sp>
      <p:sp>
        <p:nvSpPr>
          <p:cNvPr id="158" name="Google Shape;158;p24"/>
          <p:cNvSpPr txBox="1"/>
          <p:nvPr>
            <p:ph idx="1" type="body"/>
          </p:nvPr>
        </p:nvSpPr>
        <p:spPr>
          <a:xfrm>
            <a:off x="-459700" y="1116925"/>
            <a:ext cx="8520600" cy="200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3500">
                <a:solidFill>
                  <a:srgbClr val="351C75"/>
                </a:solidFill>
              </a:rPr>
              <a:t>A B C D E F G H I J KLMNOPQRSTUVWXYZ</a:t>
            </a:r>
            <a:endParaRPr sz="3500">
              <a:solidFill>
                <a:srgbClr val="351C75"/>
              </a:solidFill>
            </a:endParaRPr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3500">
                <a:solidFill>
                  <a:srgbClr val="351C75"/>
                </a:solidFill>
              </a:rPr>
              <a:t>Z Y X W V U TS R QPONMLKJIHGFEDCBA</a:t>
            </a:r>
            <a:endParaRPr sz="3500">
              <a:solidFill>
                <a:srgbClr val="351C75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5"/>
          <p:cNvSpPr txBox="1"/>
          <p:nvPr>
            <p:ph type="title"/>
          </p:nvPr>
        </p:nvSpPr>
        <p:spPr>
          <a:xfrm>
            <a:off x="0" y="1473025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/>
              <a:t>Thank you!</a:t>
            </a:r>
            <a:endParaRPr sz="4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3" name="Google Shape;9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825" y="2922350"/>
            <a:ext cx="2363417" cy="182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10375" y="2705525"/>
            <a:ext cx="2989325" cy="226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11746" y="724375"/>
            <a:ext cx="2596725" cy="3349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61556" y="569442"/>
            <a:ext cx="2286948" cy="182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95875" y="404838"/>
            <a:ext cx="2989325" cy="215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5"/>
          <p:cNvSpPr txBox="1"/>
          <p:nvPr>
            <p:ph type="title"/>
          </p:nvPr>
        </p:nvSpPr>
        <p:spPr>
          <a:xfrm>
            <a:off x="1303800" y="2269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Match professions and their working places:</a:t>
            </a:r>
            <a:endParaRPr/>
          </a:p>
        </p:txBody>
      </p:sp>
      <p:sp>
        <p:nvSpPr>
          <p:cNvPr id="103" name="Google Shape;103;p15"/>
          <p:cNvSpPr txBox="1"/>
          <p:nvPr>
            <p:ph idx="1" type="body"/>
          </p:nvPr>
        </p:nvSpPr>
        <p:spPr>
          <a:xfrm>
            <a:off x="1303800" y="1359375"/>
            <a:ext cx="2506200" cy="317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1155CC"/>
                </a:solidFill>
              </a:rPr>
              <a:t>baker</a:t>
            </a:r>
            <a:endParaRPr b="1">
              <a:solidFill>
                <a:srgbClr val="1155CC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1155CC"/>
                </a:solidFill>
              </a:rPr>
              <a:t>teacher</a:t>
            </a:r>
            <a:endParaRPr b="1">
              <a:solidFill>
                <a:srgbClr val="1155CC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1155CC"/>
                </a:solidFill>
              </a:rPr>
              <a:t>postman</a:t>
            </a:r>
            <a:endParaRPr b="1">
              <a:solidFill>
                <a:srgbClr val="1155CC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1155CC"/>
                </a:solidFill>
              </a:rPr>
              <a:t>nurse</a:t>
            </a:r>
            <a:endParaRPr b="1">
              <a:solidFill>
                <a:srgbClr val="1155CC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1155CC"/>
                </a:solidFill>
              </a:rPr>
              <a:t>greengrocer</a:t>
            </a:r>
            <a:endParaRPr b="1">
              <a:solidFill>
                <a:srgbClr val="1155CC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1155CC"/>
                </a:solidFill>
              </a:rPr>
              <a:t>farmer</a:t>
            </a:r>
            <a:endParaRPr b="1">
              <a:solidFill>
                <a:srgbClr val="1155CC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1155CC"/>
                </a:solidFill>
              </a:rPr>
              <a:t>waiter</a:t>
            </a:r>
            <a:endParaRPr b="1">
              <a:solidFill>
                <a:srgbClr val="1155CC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ru">
                <a:solidFill>
                  <a:srgbClr val="1155CC"/>
                </a:solidFill>
              </a:rPr>
              <a:t>mechanic</a:t>
            </a:r>
            <a:endParaRPr b="1">
              <a:solidFill>
                <a:srgbClr val="1155CC"/>
              </a:solidFill>
            </a:endParaRPr>
          </a:p>
        </p:txBody>
      </p:sp>
      <p:sp>
        <p:nvSpPr>
          <p:cNvPr id="104" name="Google Shape;104;p15"/>
          <p:cNvSpPr txBox="1"/>
          <p:nvPr/>
        </p:nvSpPr>
        <p:spPr>
          <a:xfrm>
            <a:off x="4449700" y="1299150"/>
            <a:ext cx="2737500" cy="33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ru" sz="1300">
                <a:solidFill>
                  <a:srgbClr val="3C78D8"/>
                </a:solidFill>
                <a:latin typeface="Nunito"/>
                <a:ea typeface="Nunito"/>
                <a:cs typeface="Nunito"/>
                <a:sym typeface="Nunito"/>
              </a:rPr>
              <a:t>farm</a:t>
            </a:r>
            <a:endParaRPr b="1" sz="1300">
              <a:solidFill>
                <a:srgbClr val="3C78D8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ru" sz="1300">
                <a:solidFill>
                  <a:srgbClr val="3C78D8"/>
                </a:solidFill>
                <a:latin typeface="Nunito"/>
                <a:ea typeface="Nunito"/>
                <a:cs typeface="Nunito"/>
                <a:sym typeface="Nunito"/>
              </a:rPr>
              <a:t>post</a:t>
            </a:r>
            <a:endParaRPr b="1" sz="1300">
              <a:solidFill>
                <a:srgbClr val="3C78D8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ru" sz="1300">
                <a:solidFill>
                  <a:srgbClr val="3C78D8"/>
                </a:solidFill>
                <a:latin typeface="Nunito"/>
                <a:ea typeface="Nunito"/>
                <a:cs typeface="Nunito"/>
                <a:sym typeface="Nunito"/>
              </a:rPr>
              <a:t>hospital</a:t>
            </a:r>
            <a:endParaRPr b="1" sz="1300">
              <a:solidFill>
                <a:srgbClr val="3C78D8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ru" sz="1300">
                <a:solidFill>
                  <a:srgbClr val="3C78D8"/>
                </a:solidFill>
                <a:latin typeface="Nunito"/>
                <a:ea typeface="Nunito"/>
                <a:cs typeface="Nunito"/>
                <a:sym typeface="Nunito"/>
              </a:rPr>
              <a:t>garage</a:t>
            </a:r>
            <a:endParaRPr b="1" sz="1300">
              <a:solidFill>
                <a:srgbClr val="3C78D8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ru" sz="1300">
                <a:solidFill>
                  <a:srgbClr val="3C78D8"/>
                </a:solidFill>
                <a:latin typeface="Nunito"/>
                <a:ea typeface="Nunito"/>
                <a:cs typeface="Nunito"/>
                <a:sym typeface="Nunito"/>
              </a:rPr>
              <a:t>cafe</a:t>
            </a:r>
            <a:endParaRPr b="1" sz="1300">
              <a:solidFill>
                <a:srgbClr val="3C78D8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ru" sz="1300">
                <a:solidFill>
                  <a:srgbClr val="3C78D8"/>
                </a:solidFill>
                <a:latin typeface="Nunito"/>
                <a:ea typeface="Nunito"/>
                <a:cs typeface="Nunito"/>
                <a:sym typeface="Nunito"/>
              </a:rPr>
              <a:t>greengrocer’s</a:t>
            </a:r>
            <a:endParaRPr b="1" sz="1300">
              <a:solidFill>
                <a:srgbClr val="3C78D8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ru" sz="1300">
                <a:solidFill>
                  <a:srgbClr val="3C78D8"/>
                </a:solidFill>
                <a:latin typeface="Nunito"/>
                <a:ea typeface="Nunito"/>
                <a:cs typeface="Nunito"/>
                <a:sym typeface="Nunito"/>
              </a:rPr>
              <a:t>baker’s</a:t>
            </a:r>
            <a:endParaRPr b="1" sz="1300">
              <a:solidFill>
                <a:srgbClr val="3C78D8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b="1" lang="ru" sz="1300">
                <a:solidFill>
                  <a:srgbClr val="3C78D8"/>
                </a:solidFill>
                <a:latin typeface="Nunito"/>
                <a:ea typeface="Nunito"/>
                <a:cs typeface="Nunito"/>
                <a:sym typeface="Nunito"/>
              </a:rPr>
              <a:t>school</a:t>
            </a:r>
            <a:endParaRPr b="1" sz="1300">
              <a:solidFill>
                <a:srgbClr val="3C78D8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1" name="Google Shape;11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3800" y="357475"/>
            <a:ext cx="7285175" cy="4696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/>
          <p:nvPr>
            <p:ph idx="1" type="body"/>
          </p:nvPr>
        </p:nvSpPr>
        <p:spPr>
          <a:xfrm>
            <a:off x="1176800" y="306125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3600"/>
              <a:buChar char="-"/>
            </a:pPr>
            <a:r>
              <a:rPr lang="ru" sz="3600"/>
              <a:t>What do you do?</a:t>
            </a:r>
            <a:endParaRPr sz="3600"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3600"/>
              <a:buChar char="-"/>
            </a:pPr>
            <a:r>
              <a:rPr lang="ru" sz="3600"/>
              <a:t>I am a greengrocer.</a:t>
            </a:r>
            <a:endParaRPr sz="3600"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3600"/>
              <a:buChar char="-"/>
            </a:pPr>
            <a:r>
              <a:rPr lang="ru" sz="3600"/>
              <a:t>Where do you work?</a:t>
            </a:r>
            <a:endParaRPr sz="3600"/>
          </a:p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3600"/>
              <a:buChar char="-"/>
            </a:pPr>
            <a:r>
              <a:rPr lang="ru" sz="3600"/>
              <a:t>I work at a greengrocer’s.</a:t>
            </a:r>
            <a:endParaRPr sz="3600"/>
          </a:p>
        </p:txBody>
      </p:sp>
      <p:pic>
        <p:nvPicPr>
          <p:cNvPr id="117" name="Google Shape;11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6267413" y="2515038"/>
            <a:ext cx="2266575" cy="275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>
            <p:ph idx="1" type="body"/>
          </p:nvPr>
        </p:nvSpPr>
        <p:spPr>
          <a:xfrm>
            <a:off x="1327325" y="842325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/>
              <a:t>-What does he do?</a:t>
            </a:r>
            <a:endParaRPr sz="3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3600"/>
              <a:t>-He is a greengrocer.</a:t>
            </a:r>
            <a:endParaRPr sz="36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3600"/>
              <a:t>-Where doES he work?</a:t>
            </a:r>
            <a:endParaRPr sz="36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3600"/>
              <a:t>-He workS at a greengrocer’s.</a:t>
            </a:r>
            <a:endParaRPr sz="3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9"/>
          <p:cNvSpPr txBox="1"/>
          <p:nvPr>
            <p:ph type="title"/>
          </p:nvPr>
        </p:nvSpPr>
        <p:spPr>
          <a:xfrm>
            <a:off x="1572575" y="27872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" sz="4000">
                <a:latin typeface="Nunito"/>
                <a:ea typeface="Nunito"/>
                <a:cs typeface="Nunito"/>
                <a:sym typeface="Nunito"/>
              </a:rPr>
              <a:t>Let’s have a break</a:t>
            </a:r>
            <a:endParaRPr b="1" i="1" sz="4000"/>
          </a:p>
        </p:txBody>
      </p:sp>
      <p:sp>
        <p:nvSpPr>
          <p:cNvPr id="128" name="Google Shape;128;p19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9" name="Google Shape;12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5459" y="1229875"/>
            <a:ext cx="5380366" cy="3262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1000">
        <p:fade thruBlk="1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/>
          <p:nvPr>
            <p:ph idx="1" type="body"/>
          </p:nvPr>
        </p:nvSpPr>
        <p:spPr>
          <a:xfrm>
            <a:off x="311700" y="7359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solidFill>
                  <a:schemeClr val="accent1"/>
                </a:solidFill>
              </a:rPr>
              <a:t>I have to wear a uniform.</a:t>
            </a:r>
            <a:endParaRPr b="1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>
                <a:solidFill>
                  <a:schemeClr val="accent1"/>
                </a:solidFill>
              </a:rPr>
              <a:t>She has to wash the dishes.</a:t>
            </a:r>
            <a:endParaRPr b="1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ru">
                <a:solidFill>
                  <a:schemeClr val="accent1"/>
                </a:solidFill>
              </a:rPr>
              <a:t>You don’t have to go to school on Sundays.</a:t>
            </a:r>
            <a:endParaRPr b="1"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ru">
                <a:solidFill>
                  <a:schemeClr val="accent1"/>
                </a:solidFill>
              </a:rPr>
              <a:t>He doesn’t have to wake up early on Saturdays.</a:t>
            </a:r>
            <a:endParaRPr b="1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0" name="Google Shape;14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975" y="245963"/>
            <a:ext cx="5886450" cy="416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