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31"/>
  </p:notesMasterIdLst>
  <p:sldIdLst>
    <p:sldId id="271" r:id="rId2"/>
    <p:sldId id="304" r:id="rId3"/>
    <p:sldId id="273" r:id="rId4"/>
    <p:sldId id="280" r:id="rId5"/>
    <p:sldId id="258" r:id="rId6"/>
    <p:sldId id="261" r:id="rId7"/>
    <p:sldId id="281" r:id="rId8"/>
    <p:sldId id="283" r:id="rId9"/>
    <p:sldId id="284" r:id="rId10"/>
    <p:sldId id="285" r:id="rId11"/>
    <p:sldId id="278" r:id="rId12"/>
    <p:sldId id="287" r:id="rId13"/>
    <p:sldId id="288" r:id="rId14"/>
    <p:sldId id="289" r:id="rId15"/>
    <p:sldId id="286" r:id="rId16"/>
    <p:sldId id="291" r:id="rId17"/>
    <p:sldId id="274" r:id="rId18"/>
    <p:sldId id="276" r:id="rId19"/>
    <p:sldId id="292" r:id="rId20"/>
    <p:sldId id="293" r:id="rId21"/>
    <p:sldId id="295" r:id="rId22"/>
    <p:sldId id="296" r:id="rId23"/>
    <p:sldId id="297" r:id="rId24"/>
    <p:sldId id="298" r:id="rId25"/>
    <p:sldId id="299" r:id="rId26"/>
    <p:sldId id="300" r:id="rId27"/>
    <p:sldId id="301" r:id="rId28"/>
    <p:sldId id="302" r:id="rId29"/>
    <p:sldId id="303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851" autoAdjust="0"/>
  </p:normalViewPr>
  <p:slideViewPr>
    <p:cSldViewPr>
      <p:cViewPr varScale="1">
        <p:scale>
          <a:sx n="57" d="100"/>
          <a:sy n="57" d="100"/>
        </p:scale>
        <p:origin x="175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5581397637795283"/>
                  <c:y val="-1.4045640128317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134-4B5B-B0AE-B38F10D548E6}"/>
                </c:ext>
              </c:extLst>
            </c:dLbl>
            <c:dLbl>
              <c:idx val="1"/>
              <c:layout>
                <c:manualLayout>
                  <c:x val="0.15878313648293982"/>
                  <c:y val="-2.20421405657626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134-4B5B-B0AE-B38F10D548E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44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Лист1!$A$1:$A$2</c:f>
              <c:strCache>
                <c:ptCount val="2"/>
                <c:pt idx="0">
                  <c:v>ЗАТРАТЫ НА ПРИОБРЕТЕНИЕ ИНФОРМАЦИИ И ИНФОРМАЦИОННЫХ ТЕХНОЛОГИЙ (МЛРД.$)</c:v>
                </c:pt>
                <c:pt idx="1">
                  <c:v>ЗАТРАТЫ НА ПРИОБРЕТЕНИЕ ПРОИЗВОДСТВЕННЫХ ТЕХНОЛОГИЙ И ОСНОВНЫХ ФОНДОВ (МЛРД.$)</c:v>
                </c:pt>
              </c:strCache>
            </c:strRef>
          </c:cat>
          <c:val>
            <c:numRef>
              <c:f>Лист1!$B$1:$B$2</c:f>
              <c:numCache>
                <c:formatCode>General</c:formatCode>
                <c:ptCount val="2"/>
                <c:pt idx="0">
                  <c:v>112</c:v>
                </c:pt>
                <c:pt idx="1">
                  <c:v>107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134-4B5B-B0AE-B38F10D548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10829964278922"/>
          <c:y val="6.716406510387736E-2"/>
          <c:w val="0.35479297027260637"/>
          <c:h val="0.86567186979224531"/>
        </c:manualLayout>
      </c:layout>
      <c:overlay val="0"/>
      <c:txPr>
        <a:bodyPr/>
        <a:lstStyle/>
        <a:p>
          <a:pPr>
            <a:defRPr sz="1600" b="1"/>
          </a:pPr>
          <a:endParaRPr lang="ru-RU"/>
        </a:p>
      </c:txPr>
    </c:legend>
    <c:plotVisOnly val="1"/>
    <c:dispBlanksAs val="gap"/>
    <c:showDLblsOverMax val="0"/>
  </c:chart>
  <c:spPr>
    <a:solidFill>
      <a:schemeClr val="lt1"/>
    </a:solidFill>
    <a:ln w="57150" cap="flat" cmpd="sng" algn="ctr">
      <a:solidFill>
        <a:srgbClr val="002060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368C5-3702-4020-8F9C-A82F0BD7AD55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0C133-208C-4926-AFA4-5ACBFCE6BD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684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2013.uecs.ru/%D1%81%D1%82%D0%B0%D1%82%D1%8C%D0%B8-%D0%B2%D0%B0%D0%BA/economics/%D0%B8%D0%BD%D1%84%D0%BE%D1%80%D0%BC%D0%B0%D1%86%D0%B8%D1%8F-%D0%B2-%D1%81%D1%82%D1%80%D1%83%D0%BA%D1%82%D1%83%D1%80%D0%B5-%D1%84%D0%B0%D0%BA%D1%82%D0%BE%D1%80%D0%BE%D0%B2-%D0%BF%D1%80%D0%BE%D0%B8%D0%B7%D0%B2%D0%BE%D0%B4%D1%81%D1%82%D0%B2%D0%B0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b="0" i="0" u="sng" kern="1200" baseline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1936B-603E-4AD2-BE13-0E160B1A62D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0" i="0" u="none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Apple I</a:t>
            </a:r>
            <a:r>
              <a:rPr lang="ru-RU" sz="1200" b="0" i="0" u="none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</a:t>
            </a:r>
            <a:r>
              <a:rPr lang="ru-RU" sz="1200" b="0" i="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Apple II</a:t>
            </a:r>
            <a:endParaRPr lang="ru-RU" u="non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0C133-208C-4926-AFA4-5ACBFCE6BD2D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u="non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0C133-208C-4926-AFA4-5ACBFCE6BD2D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b="0" i="0" u="sng" kern="1200" baseline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1936B-603E-4AD2-BE13-0E160B1A62D6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805D44-AADA-46C8-B4BA-BBA356581326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0C133-208C-4926-AFA4-5ACBFCE6BD2D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6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ABFC6A-C962-4557-AE4F-FB2AF264C325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b="0" i="0" u="sng" kern="1200" baseline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1936B-603E-4AD2-BE13-0E160B1A62D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b="0" i="0" u="sng" kern="1200" baseline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1936B-603E-4AD2-BE13-0E160B1A62D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b="0" i="0" u="sng" kern="1200" baseline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1936B-603E-4AD2-BE13-0E160B1A62D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b="0" i="0" u="sng" kern="1200" baseline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1936B-603E-4AD2-BE13-0E160B1A62D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Первым технологическим достижением, имевшим огромное общественное и культурное значение, стал изобретенный Иоганном </a:t>
            </a:r>
            <a:r>
              <a:rPr lang="ru-RU" sz="1200" b="0" i="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Гутенбергом</a:t>
            </a:r>
            <a:r>
              <a:rPr lang="ru-RU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печатный станок. Библию </a:t>
            </a:r>
            <a:r>
              <a:rPr lang="ru-RU" sz="1200" b="0" i="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Гутенберга</a:t>
            </a:r>
            <a:r>
              <a:rPr lang="ru-RU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напечатанную в 1456г., можно считать первым информационным продуктом массового производства.</a:t>
            </a:r>
          </a:p>
          <a:p>
            <a:r>
              <a:rPr lang="ru-RU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Вторым технологическим изобретением, внесшим революционные преобразования в способ обмена информацией, был телефон. Аппарат Александра Белла, запатентованный в 1876 г., служил передатчиком и приемником речи.</a:t>
            </a:r>
          </a:p>
          <a:p>
            <a:r>
              <a:rPr lang="ru-RU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Третью революцию в обмене информацией совершило радио, представившее эффективный и удобный способ связи без проводов. Генрих Герц, Никола Тесла, </a:t>
            </a:r>
            <a:r>
              <a:rPr lang="ru-RU" sz="1200" b="0" i="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Гульельмо</a:t>
            </a:r>
            <a:r>
              <a:rPr lang="ru-RU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Маркони и Александр Попов - все они, первооткрыватели радио, внесли свой решающий вклад в становление информации как одного из основных экономических ресурсов. А через шесть десятилетий, когда орбитальный спутник заменил дорогостоящий и малонадежный трансатлантический телефонный кабель, спутниковая радиосвязь преобразовала межконтинентальный информационный обмен. Она кардинально расширила понятие коммуникационной сети, телефонной системы и информационного пространства.</a:t>
            </a:r>
          </a:p>
          <a:p>
            <a:r>
              <a:rPr lang="ru-RU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Четвертая информационная революция стала результатом появления персонального компьютера. Если вторая и третья революции охватывали средства  передачи  информации, то создание  персонального   компьютера решительно изменило способ формирования, организации и распространения знания. Благодаря персональному компьютеру человек получил доступ к информационным кладовым человечества и возможность осуществления самого широкого обмена и скоростной обработки информации.</a:t>
            </a:r>
          </a:p>
          <a:p>
            <a:r>
              <a:rPr lang="ru-RU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качестве пятой выступает «сетевая информационная революция» -  появление технических и программных средств, обеспечивающих поддержку больших распределительных компьютерных сетей, объединяющих в себе как крупнейшие центры, так и персональные компьютеры частных пользователей.</a:t>
            </a:r>
          </a:p>
          <a:p>
            <a:r>
              <a:rPr lang="ru-RU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Результатом сетевой информационной революции становиться появление информационно-технологической парадигмы, характерными чертами которой исследователь </a:t>
            </a:r>
            <a:r>
              <a:rPr lang="ru-RU" sz="1200" b="0" i="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М.Кастельс</a:t>
            </a:r>
            <a:r>
              <a:rPr lang="ru-RU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считает: «- информация является ее сырьем; - всеохватность эффектов новых технологий; - сетевая логика любой системы или совокупности отношений, использующей эти новые информационные технологии; - гибкость».</a:t>
            </a:r>
            <a:r>
              <a:rPr lang="ru-RU" sz="1200" b="0" i="0" u="none" strike="noStrike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[1]</a:t>
            </a:r>
            <a:endParaRPr lang="ru-RU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Таким образом революционные преобразования в способе обмена, обработки, хранения и передачи информации привели к тому, что сегодня информация — важнейший экономический ресурс.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0C133-208C-4926-AFA4-5ACBFCE6BD2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0C133-208C-4926-AFA4-5ACBFCE6BD2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9314" y="596019"/>
            <a:ext cx="7510506" cy="3213982"/>
          </a:xfrm>
        </p:spPr>
        <p:txBody>
          <a:bodyPr anchor="b">
            <a:normAutofit/>
          </a:bodyPr>
          <a:lstStyle>
            <a:lvl1pPr algn="ctr">
              <a:defRPr sz="40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9314" y="3886200"/>
            <a:ext cx="7510506" cy="2219108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0" scaled="1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79119-2F3E-4D66-AAEE-43E3986163DF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3D7A-05F9-419B-9828-54278623D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671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677" y="4377485"/>
            <a:ext cx="7413007" cy="907505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7678" y="996188"/>
            <a:ext cx="7301427" cy="298112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677" y="5284990"/>
            <a:ext cx="7413007" cy="81707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79119-2F3E-4D66-AAEE-43E3986163DF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7678" y="6181344"/>
            <a:ext cx="533727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3D7A-05F9-419B-9828-54278623D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705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7" y="596018"/>
            <a:ext cx="7511474" cy="3137782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7" y="4343400"/>
            <a:ext cx="7511474" cy="175866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79119-2F3E-4D66-AAEE-43E3986163DF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3D7A-05F9-419B-9828-54278623D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12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83818" y="86027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88822" y="29859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942" y="596018"/>
            <a:ext cx="6974115" cy="3044079"/>
          </a:xfrm>
        </p:spPr>
        <p:txBody>
          <a:bodyPr anchor="ctr">
            <a:normAutofit/>
          </a:bodyPr>
          <a:lstStyle>
            <a:lvl1pPr algn="l">
              <a:defRPr sz="28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56436" y="3650606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4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7" y="4641206"/>
            <a:ext cx="7511473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0" scaled="1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79119-2F3E-4D66-AAEE-43E3986163DF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3D7A-05F9-419B-9828-54278623D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495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7" y="3603566"/>
            <a:ext cx="7512338" cy="14688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015" y="5072366"/>
            <a:ext cx="7512339" cy="102969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79119-2F3E-4D66-AAEE-43E3986163DF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3D7A-05F9-419B-9828-54278623D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6232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583818" y="75385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87556" y="287949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942" y="596018"/>
            <a:ext cx="6974115" cy="2844369"/>
          </a:xfrm>
        </p:spPr>
        <p:txBody>
          <a:bodyPr anchor="ctr">
            <a:normAutofit/>
          </a:bodyPr>
          <a:lstStyle>
            <a:lvl1pPr algn="l">
              <a:defRPr sz="28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18347" y="3886200"/>
            <a:ext cx="7512338" cy="105366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0" scaled="1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7" y="4939862"/>
            <a:ext cx="7512338" cy="1162198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79119-2F3E-4D66-AAEE-43E3986163DF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3D7A-05F9-419B-9828-54278623D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159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6" y="596018"/>
            <a:ext cx="7511473" cy="275678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18346" y="3682941"/>
            <a:ext cx="7511473" cy="1049283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7" y="4732224"/>
            <a:ext cx="7511472" cy="1369836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79119-2F3E-4D66-AAEE-43E3986163DF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3D7A-05F9-419B-9828-54278623D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4832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18347" y="596018"/>
            <a:ext cx="7511473" cy="131248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79119-2F3E-4D66-AAEE-43E3986163DF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3D7A-05F9-419B-9828-54278623D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4781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708" y="596018"/>
            <a:ext cx="1778112" cy="550604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8347" y="596018"/>
            <a:ext cx="5624137" cy="5506042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79119-2F3E-4D66-AAEE-43E3986163DF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3D7A-05F9-419B-9828-54278623D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332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79119-2F3E-4D66-AAEE-43E3986163DF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3D7A-05F9-419B-9828-54278623D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048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314" y="3270698"/>
            <a:ext cx="7510506" cy="1823305"/>
          </a:xfrm>
        </p:spPr>
        <p:txBody>
          <a:bodyPr anchor="b">
            <a:normAutofit/>
          </a:bodyPr>
          <a:lstStyle>
            <a:lvl1pPr algn="r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9314" y="5103810"/>
            <a:ext cx="7510506" cy="99825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79119-2F3E-4D66-AAEE-43E3986163DF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3D7A-05F9-419B-9828-54278623D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986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347" y="2060898"/>
            <a:ext cx="3685073" cy="403133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060898"/>
            <a:ext cx="3689239" cy="403133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79119-2F3E-4D66-AAEE-43E3986163DF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3D7A-05F9-419B-9828-54278623D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947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6306" y="2060898"/>
            <a:ext cx="3397113" cy="733596"/>
          </a:xfrm>
        </p:spPr>
        <p:txBody>
          <a:bodyPr anchor="b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8347" y="2786027"/>
            <a:ext cx="3685073" cy="3316033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150" y="2060898"/>
            <a:ext cx="3419670" cy="725129"/>
          </a:xfrm>
        </p:spPr>
        <p:txBody>
          <a:bodyPr anchor="b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65" y="2786027"/>
            <a:ext cx="3701520" cy="3316033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79119-2F3E-4D66-AAEE-43E3986163DF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3D7A-05F9-419B-9828-54278623D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463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79119-2F3E-4D66-AAEE-43E3986163DF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3D7A-05F9-419B-9828-54278623D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177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79119-2F3E-4D66-AAEE-43E3986163DF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3D7A-05F9-419B-9828-54278623D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971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7" y="1754928"/>
            <a:ext cx="2729523" cy="1371600"/>
          </a:xfrm>
        </p:spPr>
        <p:txBody>
          <a:bodyPr anchor="b">
            <a:normAutofit/>
          </a:bodyPr>
          <a:lstStyle>
            <a:lvl1pPr algn="l">
              <a:defRPr sz="2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8856" y="596018"/>
            <a:ext cx="4500964" cy="5506041"/>
          </a:xfrm>
        </p:spPr>
        <p:txBody>
          <a:bodyPr anchor="ctr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347" y="3126528"/>
            <a:ext cx="2729523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79119-2F3E-4D66-AAEE-43E3986163DF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33D7A-05F9-419B-9828-54278623D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429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7" y="1898269"/>
            <a:ext cx="4423803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15442" y="-18288"/>
            <a:ext cx="2500062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7318" y="3269869"/>
            <a:ext cx="4423803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23649" y="6181344"/>
            <a:ext cx="718502" cy="365125"/>
          </a:xfrm>
        </p:spPr>
        <p:txBody>
          <a:bodyPr/>
          <a:lstStyle/>
          <a:p>
            <a:fld id="{1FA79119-2F3E-4D66-AAEE-43E3986163DF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8348" y="6181344"/>
            <a:ext cx="37053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24262" y="6181344"/>
            <a:ext cx="305186" cy="329250"/>
          </a:xfrm>
        </p:spPr>
        <p:txBody>
          <a:bodyPr/>
          <a:lstStyle/>
          <a:p>
            <a:fld id="{90C33D7A-05F9-419B-9828-54278623D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32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8347" y="596018"/>
            <a:ext cx="7511473" cy="13124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8" y="2060898"/>
            <a:ext cx="7511472" cy="4041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1708" y="6178260"/>
            <a:ext cx="1287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1FA79119-2F3E-4D66-AAEE-43E3986163DF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8347" y="6178260"/>
            <a:ext cx="56241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17202" y="617826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90C33D7A-05F9-419B-9828-54278623DD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5762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28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1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1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30000"/>
        <a:buFont typeface="Arial"/>
        <a:buChar char="•"/>
        <a:defRPr sz="11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1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40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info.wikireading.ru/35304" TargetMode="External"/><Relationship Id="rId13" Type="http://schemas.openxmlformats.org/officeDocument/2006/relationships/hyperlink" Target="https://info.wikireading.ru/35309" TargetMode="External"/><Relationship Id="rId3" Type="http://schemas.openxmlformats.org/officeDocument/2006/relationships/hyperlink" Target="https://info.wikireading.ru/35298" TargetMode="External"/><Relationship Id="rId7" Type="http://schemas.openxmlformats.org/officeDocument/2006/relationships/hyperlink" Target="https://info.wikireading.ru/35303" TargetMode="External"/><Relationship Id="rId12" Type="http://schemas.openxmlformats.org/officeDocument/2006/relationships/hyperlink" Target="https://info.wikireading.ru/35308" TargetMode="External"/><Relationship Id="rId17" Type="http://schemas.openxmlformats.org/officeDocument/2006/relationships/hyperlink" Target="https://info.wikireading.ru/35313" TargetMode="External"/><Relationship Id="rId2" Type="http://schemas.openxmlformats.org/officeDocument/2006/relationships/hyperlink" Target="https://info.wikireading.ru/35297" TargetMode="External"/><Relationship Id="rId16" Type="http://schemas.openxmlformats.org/officeDocument/2006/relationships/hyperlink" Target="https://info.wikireading.ru/35312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info.wikireading.ru/35302" TargetMode="External"/><Relationship Id="rId11" Type="http://schemas.openxmlformats.org/officeDocument/2006/relationships/hyperlink" Target="https://info.wikireading.ru/35307" TargetMode="External"/><Relationship Id="rId5" Type="http://schemas.openxmlformats.org/officeDocument/2006/relationships/hyperlink" Target="https://info.wikireading.ru/35300" TargetMode="External"/><Relationship Id="rId15" Type="http://schemas.openxmlformats.org/officeDocument/2006/relationships/hyperlink" Target="https://info.wikireading.ru/35311" TargetMode="External"/><Relationship Id="rId10" Type="http://schemas.openxmlformats.org/officeDocument/2006/relationships/hyperlink" Target="https://info.wikireading.ru/35306" TargetMode="External"/><Relationship Id="rId4" Type="http://schemas.openxmlformats.org/officeDocument/2006/relationships/hyperlink" Target="https://info.wikireading.ru/35299" TargetMode="External"/><Relationship Id="rId9" Type="http://schemas.openxmlformats.org/officeDocument/2006/relationships/hyperlink" Target="https://info.wikireading.ru/35305" TargetMode="External"/><Relationship Id="rId14" Type="http://schemas.openxmlformats.org/officeDocument/2006/relationships/hyperlink" Target="https://info.wikireading.ru/35310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368152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2.2. ФАКТОРЫ ПРОИЗВОДСТВА </a:t>
            </a:r>
            <a:br>
              <a:rPr lang="ru-RU" sz="4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ФАКТОРНЫЕ ДОХОДЫ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51520" y="1916832"/>
            <a:ext cx="316835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>
                <a:latin typeface="Calibri" pitchFamily="34" charset="0"/>
              </a:rPr>
              <a:t>Экономика</a:t>
            </a:r>
          </a:p>
          <a:p>
            <a:r>
              <a:rPr lang="ru-RU" sz="2800" b="1" dirty="0">
                <a:latin typeface="Calibri" pitchFamily="34" charset="0"/>
              </a:rPr>
              <a:t> 10 - 11 класс </a:t>
            </a:r>
            <a:br>
              <a:rPr lang="ru-RU" sz="1600" b="1" dirty="0">
                <a:latin typeface="Calibri" pitchFamily="34" charset="0"/>
              </a:rPr>
            </a:br>
            <a:endParaRPr lang="ru-RU" sz="2800" dirty="0"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9536" y="5364399"/>
            <a:ext cx="3456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Calibri" pitchFamily="34" charset="0"/>
                <a:cs typeface="Calibri" pitchFamily="34" charset="0"/>
              </a:rPr>
              <a:t>Сучков Сергей Дмитриевич</a:t>
            </a:r>
          </a:p>
          <a:p>
            <a:r>
              <a:rPr lang="ru-RU" sz="2400" b="1" dirty="0">
                <a:latin typeface="Calibri" pitchFamily="34" charset="0"/>
                <a:cs typeface="Calibri" pitchFamily="34" charset="0"/>
              </a:rPr>
              <a:t>ГБОУ Школа №2065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" name="Picture 2" descr="дохо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447002"/>
            <a:ext cx="5313814" cy="30997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Выноска-облако 10"/>
          <p:cNvSpPr/>
          <p:nvPr/>
        </p:nvSpPr>
        <p:spPr>
          <a:xfrm>
            <a:off x="3779912" y="1916832"/>
            <a:ext cx="1728192" cy="1512168"/>
          </a:xfrm>
          <a:prstGeom prst="cloudCallout">
            <a:avLst>
              <a:gd name="adj1" fmla="val -24140"/>
              <a:gd name="adj2" fmla="val 71594"/>
            </a:avLst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ПРОЦЕНТ</a:t>
            </a:r>
          </a:p>
        </p:txBody>
      </p:sp>
      <p:sp>
        <p:nvSpPr>
          <p:cNvPr id="12" name="Выноска-облако 11"/>
          <p:cNvSpPr/>
          <p:nvPr/>
        </p:nvSpPr>
        <p:spPr>
          <a:xfrm>
            <a:off x="5004048" y="3140968"/>
            <a:ext cx="1296144" cy="1224136"/>
          </a:xfrm>
          <a:prstGeom prst="cloudCallout">
            <a:avLst>
              <a:gd name="adj1" fmla="val -24140"/>
              <a:gd name="adj2" fmla="val 71594"/>
            </a:avLst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РЕНТА</a:t>
            </a:r>
          </a:p>
        </p:txBody>
      </p:sp>
      <p:sp>
        <p:nvSpPr>
          <p:cNvPr id="13" name="Выноска-облако 12"/>
          <p:cNvSpPr/>
          <p:nvPr/>
        </p:nvSpPr>
        <p:spPr>
          <a:xfrm>
            <a:off x="6228184" y="1628800"/>
            <a:ext cx="1584176" cy="1512168"/>
          </a:xfrm>
          <a:prstGeom prst="cloudCallout">
            <a:avLst>
              <a:gd name="adj1" fmla="val -24140"/>
              <a:gd name="adj2" fmla="val 71594"/>
            </a:avLst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ЗАРА-БОТНАЯ ПЛАТА</a:t>
            </a:r>
          </a:p>
        </p:txBody>
      </p:sp>
      <p:sp>
        <p:nvSpPr>
          <p:cNvPr id="14" name="Выноска-облако 13"/>
          <p:cNvSpPr/>
          <p:nvPr/>
        </p:nvSpPr>
        <p:spPr>
          <a:xfrm>
            <a:off x="7668344" y="2492896"/>
            <a:ext cx="1260648" cy="1368152"/>
          </a:xfrm>
          <a:prstGeom prst="cloudCallout">
            <a:avLst>
              <a:gd name="adj1" fmla="val -24140"/>
              <a:gd name="adj2" fmla="val 71594"/>
            </a:avLst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ПРИ-БЫЛЬ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819634"/>
              </p:ext>
            </p:extLst>
          </p:nvPr>
        </p:nvGraphicFramePr>
        <p:xfrm>
          <a:off x="285750" y="1340768"/>
          <a:ext cx="8678739" cy="53285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38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88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017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62393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bg1"/>
                          </a:solidFill>
                        </a:rPr>
                        <a:t>ФАКТОРЫ </a:t>
                      </a:r>
                    </a:p>
                    <a:p>
                      <a:pPr algn="ctr"/>
                      <a:r>
                        <a:rPr lang="ru-RU" b="1" dirty="0">
                          <a:solidFill>
                            <a:schemeClr val="bg1"/>
                          </a:solidFill>
                        </a:rPr>
                        <a:t>ПРОИЗВОДСТВА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bg1"/>
                          </a:solidFill>
                        </a:rPr>
                        <a:t>ФАКТОРНЫЙ ДОХОД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bg1"/>
                          </a:solidFill>
                        </a:rPr>
                        <a:t>ЧЕМ</a:t>
                      </a:r>
                    </a:p>
                    <a:p>
                      <a:pPr algn="ctr"/>
                      <a:r>
                        <a:rPr lang="ru-RU" sz="1800" b="1" dirty="0">
                          <a:solidFill>
                            <a:schemeClr val="bg1"/>
                          </a:solidFill>
                        </a:rPr>
                        <a:t> ОГРАНИЧИВАЮТСЯ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6199"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5738" indent="-185738">
                        <a:spcAft>
                          <a:spcPts val="600"/>
                        </a:spcAft>
                        <a:buFont typeface="Wingdings" pitchFamily="2" charset="2"/>
                        <a:buChar char="§"/>
                      </a:pPr>
                      <a:endParaRPr lang="ru-RU" b="1" dirty="0"/>
                    </a:p>
                    <a:p>
                      <a:pPr marL="185738" indent="-185738">
                        <a:spcAft>
                          <a:spcPts val="600"/>
                        </a:spcAft>
                        <a:buFont typeface="Wingdings" pitchFamily="2" charset="2"/>
                        <a:buChar char="§"/>
                      </a:pPr>
                      <a:endParaRPr lang="ru-RU" b="1" dirty="0"/>
                    </a:p>
                    <a:p>
                      <a:pPr marL="185738" indent="-185738">
                        <a:spcAft>
                          <a:spcPts val="600"/>
                        </a:spcAft>
                        <a:buFont typeface="Wingdings" pitchFamily="2" charset="2"/>
                        <a:buChar char="§"/>
                      </a:pPr>
                      <a:endParaRPr lang="ru-RU" b="1" dirty="0"/>
                    </a:p>
                    <a:p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1008112" cy="1008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763688" y="260648"/>
            <a:ext cx="68407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ЗАПОЛНИТЕ ТАБЛИЦУ </a:t>
            </a:r>
          </a:p>
          <a:p>
            <a:pPr algn="ctr"/>
            <a:r>
              <a:rPr 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«ФАКТОРЫ ПРОИЗВОДСТВА»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2492896"/>
            <a:ext cx="3240360" cy="350865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4.ПРЕДПРИНИМАТЕЛЬСКИЕ СПОСОБНОСТИ</a:t>
            </a:r>
          </a:p>
          <a:p>
            <a:r>
              <a:rPr lang="ru-RU" sz="1400" b="1" dirty="0"/>
              <a:t>СПОСОБНОСТЬ НАИБОЛЕЕ ЭФФЕКТИВНО ИСПОЛЬЗОВАТЬ ВСЕ ОСТАЛЬНЫЕ ФАКТОРЫ ПРОИЗВОДСТВА </a:t>
            </a:r>
          </a:p>
          <a:p>
            <a:r>
              <a:rPr lang="ru-RU" sz="1400" b="1" dirty="0"/>
              <a:t>(ЗЕМЛЮ, ТРУД, КАПИТАЛ, ИНФОРМАЦИЮ)</a:t>
            </a:r>
          </a:p>
          <a:p>
            <a:endParaRPr lang="ru-RU" sz="1400" b="1" dirty="0">
              <a:solidFill>
                <a:srgbClr val="FF0000"/>
              </a:solidFill>
            </a:endParaRPr>
          </a:p>
          <a:p>
            <a:r>
              <a:rPr lang="ru-RU" sz="1400" b="1" dirty="0">
                <a:solidFill>
                  <a:srgbClr val="FF0000"/>
                </a:solidFill>
              </a:rPr>
              <a:t>- ПРЕДПРИНИМАТЕЛЬ </a:t>
            </a:r>
            <a:r>
              <a:rPr lang="ru-RU" sz="1400" b="1" dirty="0"/>
              <a:t> ЧЕЛОВЕК,  СПОСОБНЫЙ ПРАВИЛЬНО ОЦЕНИТЬ СПРОС, ОРГАНИЗОВАТЬ ПРОИЗВОДСТВО И ПРИНЯТЬ НА СЕБЯ РИСК ПОТЕРИ КАПИТАЛА</a:t>
            </a:r>
          </a:p>
          <a:p>
            <a:endParaRPr lang="ru-RU" sz="1400" b="1" dirty="0"/>
          </a:p>
          <a:p>
            <a:endParaRPr lang="ru-RU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084784" y="2503480"/>
            <a:ext cx="2198568" cy="310854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ПРИБЫЛЬ </a:t>
            </a:r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«</a:t>
            </a:r>
            <a:r>
              <a:rPr lang="en-US" b="1" dirty="0">
                <a:solidFill>
                  <a:srgbClr val="FF0000"/>
                </a:solidFill>
              </a:rPr>
              <a:t>profit</a:t>
            </a:r>
            <a:r>
              <a:rPr lang="ru-RU" b="1" dirty="0">
                <a:solidFill>
                  <a:srgbClr val="FF0000"/>
                </a:solidFill>
              </a:rPr>
              <a:t>» </a:t>
            </a:r>
          </a:p>
          <a:p>
            <a:pPr algn="ctr"/>
            <a:r>
              <a:rPr lang="ru-RU" sz="2000" b="1" i="1" dirty="0"/>
              <a:t>(предпринимательский доход) </a:t>
            </a:r>
            <a:endParaRPr lang="ru-RU" sz="2000" i="1" dirty="0"/>
          </a:p>
          <a:p>
            <a:r>
              <a:rPr lang="ru-RU" sz="2000" i="1" dirty="0"/>
              <a:t>разница между </a:t>
            </a:r>
            <a:r>
              <a:rPr lang="ru-RU" sz="2000" i="1" u="sng" dirty="0"/>
              <a:t>выручкой</a:t>
            </a:r>
            <a:r>
              <a:rPr lang="ru-RU" sz="2000" i="1" dirty="0"/>
              <a:t> от продаж товаров</a:t>
            </a:r>
          </a:p>
          <a:p>
            <a:r>
              <a:rPr lang="ru-RU" sz="2000" i="1" dirty="0"/>
              <a:t>или услуг и затрата</a:t>
            </a:r>
            <a:r>
              <a:rPr lang="ru-RU" sz="2000" dirty="0"/>
              <a:t>ми на производство </a:t>
            </a:r>
            <a:endParaRPr lang="ru-RU" sz="20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6588224" y="2780928"/>
            <a:ext cx="2376264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>
              <a:spcAft>
                <a:spcPts val="600"/>
              </a:spcAft>
              <a:buFont typeface="Wingdings" pitchFamily="2" charset="2"/>
              <a:buChar char="§"/>
            </a:pPr>
            <a:r>
              <a:rPr lang="ru-RU" b="1" dirty="0"/>
              <a:t>НЕ ВСЕ ЛЮДИ ОБЛАДАЮТ ПРЕДПРИНИМА-ТЕЛЬСКИМИ СПОСОБНОСТЯМИ;</a:t>
            </a:r>
          </a:p>
          <a:p>
            <a:pPr marL="185738" indent="-185738">
              <a:spcAft>
                <a:spcPts val="600"/>
              </a:spcAft>
              <a:buFont typeface="Wingdings" pitchFamily="2" charset="2"/>
              <a:buChar char="§"/>
            </a:pPr>
            <a:r>
              <a:rPr lang="ru-RU" b="1" dirty="0"/>
              <a:t>ПРИ ЦЕНТРАЛИЗО-ВАННОЙ ЭКОНОМИКЕ ЗАПРЕЩЕНА ПРЕДПРИНИМА-ТЕЛЬСКАЯ ДЕЯТЕЛЬНОСТЬ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88640"/>
            <a:ext cx="9036496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ИНФОРМАЦИЯ – НОВЫЙ ФАКТОР ПРОИЗВОДСТВА </a:t>
            </a:r>
          </a:p>
          <a:p>
            <a:pPr algn="ctr">
              <a:spcBef>
                <a:spcPts val="600"/>
              </a:spcBef>
            </a:pPr>
            <a:r>
              <a:rPr 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СОВРЕМЕННОЙ ЭКОНОМИКЕ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6093296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ПЯТЬ ИНФОРМАЦИОННЫХ РЕВОЛЮЦИЙ</a:t>
            </a:r>
          </a:p>
        </p:txBody>
      </p:sp>
      <p:pic>
        <p:nvPicPr>
          <p:cNvPr id="27651" name="Picture 3" descr="http://www.what-this.ru/assets/images/otkritiya/pechatnii-stan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484784"/>
            <a:ext cx="5255146" cy="44062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251520" y="1628800"/>
            <a:ext cx="4608512" cy="1152128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1456 ГОД – НАЧАЛО КНИГОПЕЧАТАНИЯ </a:t>
            </a:r>
          </a:p>
          <a:p>
            <a:pPr algn="ctr"/>
            <a:r>
              <a:rPr lang="ru-RU" b="1" dirty="0"/>
              <a:t>В ЕВРОПЕ (ИОГАНН ГУТЕНБЕРГ</a:t>
            </a:r>
            <a:r>
              <a:rPr lang="ru-RU" dirty="0"/>
              <a:t>)</a:t>
            </a:r>
          </a:p>
        </p:txBody>
      </p:sp>
      <p:pic>
        <p:nvPicPr>
          <p:cNvPr id="27655" name="Picture 7" descr="http://mirnovogo.ru/wp-content/uploads/2013/05/telefon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16568" y="1421964"/>
            <a:ext cx="6912768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251520" y="1628800"/>
            <a:ext cx="4608512" cy="1152128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1876 ГОД – ИЗОБРЕТЕНИЕ ТЕЛЕФОНА </a:t>
            </a:r>
          </a:p>
          <a:p>
            <a:pPr algn="ctr"/>
            <a:r>
              <a:rPr lang="ru-RU" b="1" dirty="0"/>
              <a:t>(АЛЕКСАНДР БЕЛЛ</a:t>
            </a:r>
            <a:r>
              <a:rPr lang="ru-RU" dirty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inno-terra.ru/sites/default/files/%20%D1%80%D0%B0%D0%B4%D0%B8%D0%B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340768"/>
            <a:ext cx="5843580" cy="4464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23528" y="188640"/>
            <a:ext cx="8496944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ИНФОРМАЦИЯ – НОВЫЙ ФАКТОР ПРОИЗВОДСТВА </a:t>
            </a:r>
          </a:p>
          <a:p>
            <a:pPr algn="ctr">
              <a:spcBef>
                <a:spcPts val="600"/>
              </a:spcBef>
            </a:pPr>
            <a:r>
              <a:rPr 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СОВРЕМЕННОЙ ЭКОНОМИКЕ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6093296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ПЯТЬ ИНФОРМАЦИОННЫХ РЕВОЛЮЦИЙ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1484784"/>
            <a:ext cx="4608512" cy="1440160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1895-1897 ГОД – ИЗОБРЕТЕНИЕ РАДИО </a:t>
            </a:r>
          </a:p>
          <a:p>
            <a:pPr algn="ctr"/>
            <a:r>
              <a:rPr lang="ru-RU" b="1" dirty="0"/>
              <a:t>(ГЕНРИХ ГЕРЦ, НИКОЛА ТЕСЛА, ГУЛЬЕЛЬМО МАРКОНИ, </a:t>
            </a:r>
          </a:p>
          <a:p>
            <a:pPr algn="ctr"/>
            <a:r>
              <a:rPr lang="ru-RU" b="1" dirty="0"/>
              <a:t>АЛЕКСАНДР ПОПОВ</a:t>
            </a:r>
            <a:r>
              <a:rPr lang="ru-RU" dirty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s://upload.wikimedia.org/wikipedia/commons/thumb/7/70/Apple-II.jpg/800px-Apple-II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3528392" cy="4705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188640"/>
            <a:ext cx="8964488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ИНФОРМАЦИЯ – НОВЫЙ ФАКТОР ПРОИЗВОДСТВА </a:t>
            </a:r>
          </a:p>
          <a:p>
            <a:pPr algn="ctr">
              <a:spcBef>
                <a:spcPts val="600"/>
              </a:spcBef>
            </a:pPr>
            <a:r>
              <a:rPr 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СОВРЕМЕННОЙ ЭКОНОМИКЕ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6093296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ПЯТЬ ИНФОРМАЦИОННЫХ РЕВОЛЮЦИЙ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6799" y="1340768"/>
            <a:ext cx="4392488" cy="1224136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2-Я ПОЛОВИНА ХХ ВЕКА – </a:t>
            </a:r>
          </a:p>
          <a:p>
            <a:pPr algn="ctr"/>
            <a:r>
              <a:rPr lang="ru-RU" b="1" dirty="0"/>
              <a:t>ИЗОБРЕТЕНИЕ ПЕРСОНАЛЬНОГО КОМПЬЮТЕРА</a:t>
            </a:r>
            <a:endParaRPr lang="ru-RU" dirty="0"/>
          </a:p>
        </p:txBody>
      </p:sp>
      <p:pic>
        <p:nvPicPr>
          <p:cNvPr id="46084" name="Picture 4" descr="https://upload.wikimedia.org/wikipedia/commons/2/27/Apple_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2780928"/>
            <a:ext cx="4373514" cy="3272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915816" y="5517232"/>
            <a:ext cx="917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Apple II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812360" y="5517232"/>
            <a:ext cx="856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Apple I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 descr="http://www.volgau.com/computer-history/images/%D0%A1%D0%B5%D1%82%D0%B5%D0%B2%D1%8B%D0%B5%20%D0%B8%D0%BD%D1%84%D0%BE%D1%80%D0%BC%D0%B0%D1%86%D0%B8%D0%BE%D0%BD%D0%BD%D1%8B%D0%B5%20%D1%82%D0%B5%D1%85%D0%BD%D0%BE%D0%BB%D0%BE%D0%B3%D0%B8%D0%B8/%D0%A1%D0%B5%D1%82%D0%B5%D0%B2%D1%8B%D0%B5%20%D0%B8%D0%BD%D1%84%D0%BE%D1%80%D0%BC%D0%B0%D1%86%D0%B8%D0%BE%D0%BD%D0%BD%D1%8B%D0%B5%20%D1%82%D0%B5%D1%85%D0%BD%D0%BE%D0%BB%D0%BE%D0%B3%D0%B8%D0%B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84784"/>
            <a:ext cx="5439614" cy="439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23528" y="188640"/>
            <a:ext cx="8496944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ИНФОРМАЦИЯ – НОВЫЙ ФАКТОР ПРОИЗВОДСТВА </a:t>
            </a:r>
          </a:p>
          <a:p>
            <a:pPr algn="ctr">
              <a:spcBef>
                <a:spcPts val="600"/>
              </a:spcBef>
            </a:pPr>
            <a:r>
              <a:rPr 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СОВРЕМЕННОЙ ЭКОНОМИКЕ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6093296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ПЯТЬ ИНФОРМАЦИОННЫХ РЕВОЛЮЦИЙ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04048" y="1340768"/>
            <a:ext cx="3744416" cy="1224136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2-Я ПОЛОВИНА ХХ ВЕКА – </a:t>
            </a:r>
          </a:p>
          <a:p>
            <a:pPr algn="ctr"/>
            <a:r>
              <a:rPr lang="ru-RU" b="1" dirty="0"/>
              <a:t>«СЕТЕВАЯ  ИНФОРМАЦИОННАЯ РЕВОЛЮЦИЯ»</a:t>
            </a:r>
            <a:endParaRPr lang="ru-RU" dirty="0"/>
          </a:p>
        </p:txBody>
      </p:sp>
      <p:graphicFrame>
        <p:nvGraphicFramePr>
          <p:cNvPr id="13" name="Диаграмма 12"/>
          <p:cNvGraphicFramePr/>
          <p:nvPr/>
        </p:nvGraphicFramePr>
        <p:xfrm>
          <a:off x="395536" y="1268760"/>
          <a:ext cx="8496944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611560" y="1412776"/>
            <a:ext cx="2448272" cy="648072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США. 1991 год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7584" y="5633864"/>
            <a:ext cx="7704856" cy="1035496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ИНФОРМАЦИОННЫЕ ИЗДЕРЖКИ В НАСТОЯЩЕЕ ВРЕМЯ СТАНОВЯТСЯ ОСНОВНЫМИ В ЧИСТО КОЛИЧЕСТВЕННОМ АСПЕКТЕ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Graphic spid="13" grpId="0">
        <p:bldAsOne/>
      </p:bldGraphic>
      <p:bldP spid="14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997784"/>
              </p:ext>
            </p:extLst>
          </p:nvPr>
        </p:nvGraphicFramePr>
        <p:xfrm>
          <a:off x="285750" y="1268760"/>
          <a:ext cx="8750745" cy="54726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38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83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1106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bg1"/>
                          </a:solidFill>
                        </a:rPr>
                        <a:t>ФАКТОРЫ </a:t>
                      </a:r>
                    </a:p>
                    <a:p>
                      <a:pPr algn="ctr"/>
                      <a:r>
                        <a:rPr lang="ru-RU" b="1" dirty="0">
                          <a:solidFill>
                            <a:schemeClr val="bg1"/>
                          </a:solidFill>
                        </a:rPr>
                        <a:t>ПРОИЗВОДСТВА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bg1"/>
                          </a:solidFill>
                        </a:rPr>
                        <a:t>ФАКТОРНЫЙ ДОХОД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bg1"/>
                          </a:solidFill>
                        </a:rPr>
                        <a:t>ЧЕМ</a:t>
                      </a:r>
                    </a:p>
                    <a:p>
                      <a:pPr algn="ctr"/>
                      <a:r>
                        <a:rPr lang="ru-RU" sz="1800" b="1" dirty="0">
                          <a:solidFill>
                            <a:schemeClr val="bg1"/>
                          </a:solidFill>
                        </a:rPr>
                        <a:t> ОГРАНИЧИВАЮТСЯ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1502"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5738" indent="-185738">
                        <a:spcAft>
                          <a:spcPts val="600"/>
                        </a:spcAft>
                        <a:buFont typeface="Wingdings" pitchFamily="2" charset="2"/>
                        <a:buChar char="§"/>
                      </a:pPr>
                      <a:endParaRPr lang="ru-RU" b="1" dirty="0"/>
                    </a:p>
                    <a:p>
                      <a:pPr marL="185738" indent="-185738">
                        <a:spcAft>
                          <a:spcPts val="600"/>
                        </a:spcAft>
                        <a:buFont typeface="Wingdings" pitchFamily="2" charset="2"/>
                        <a:buChar char="§"/>
                      </a:pPr>
                      <a:endParaRPr lang="ru-RU" b="1" dirty="0"/>
                    </a:p>
                    <a:p>
                      <a:pPr marL="185738" indent="-185738">
                        <a:spcAft>
                          <a:spcPts val="600"/>
                        </a:spcAft>
                        <a:buFont typeface="Wingdings" pitchFamily="2" charset="2"/>
                        <a:buChar char="§"/>
                      </a:pPr>
                      <a:endParaRPr lang="ru-RU" b="1" dirty="0"/>
                    </a:p>
                    <a:p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1008112" cy="1008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763688" y="260648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ЗАПОЛНИТЕ ТАБЛИЦУ </a:t>
            </a:r>
          </a:p>
          <a:p>
            <a:pPr algn="ctr"/>
            <a:r>
              <a:rPr lang="ru-RU" sz="16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«ФАКТОРЫ ПРОИЗВОДСТВА»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1440" y="2529769"/>
            <a:ext cx="3078431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5.ИНФОРМАЦИЯ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7524" y="3176100"/>
            <a:ext cx="37084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/>
              <a:t>ВСЕ ЗНАНИЯ И СВЕДЕНИЯ. НЕОБХОДИМЫЕ ДЛЯ КВАЛИФИЦИРОВАННОЙ ЭКОНОМИЧЕСКОЙ ДЕЯТЕЛЬНОСТИ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7212" y="4221088"/>
            <a:ext cx="336646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FF0000"/>
                </a:solidFill>
              </a:rPr>
              <a:t>ПРИМЕР:</a:t>
            </a:r>
          </a:p>
          <a:p>
            <a:r>
              <a:rPr lang="ru-RU" sz="1400" b="1" dirty="0"/>
              <a:t>(ПРЕДПРИНИМАТЕЛЬ ДОЛЖЕН ОБЛАДАТЬ ИНФОРМАЦИЕЙ </a:t>
            </a:r>
          </a:p>
          <a:p>
            <a:r>
              <a:rPr lang="ru-RU" sz="1400" b="1" dirty="0"/>
              <a:t>О КОНКУРЕНТНЫХ ПРЕИМУЩЕСТВАХ ПРОИЗВОДИМЫХ  ТОВАРОВ И УСЛУГ, РЫНКАХ СБЫТА,  </a:t>
            </a:r>
          </a:p>
          <a:p>
            <a:r>
              <a:rPr lang="ru-RU" sz="1400" b="1" dirty="0"/>
              <a:t>МАРКЕТИНГОВЫХ ХОДАХ КОНКУРЕНТОВ И Т.П)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67944" y="2488540"/>
            <a:ext cx="1973252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ПРИБЫЛЬ </a:t>
            </a:r>
          </a:p>
          <a:p>
            <a:pPr algn="ctr"/>
            <a:r>
              <a:rPr lang="ru-RU" sz="1600" b="1" dirty="0">
                <a:solidFill>
                  <a:srgbClr val="FF0000"/>
                </a:solidFill>
              </a:rPr>
              <a:t>(</a:t>
            </a:r>
            <a:r>
              <a:rPr lang="en-US" sz="1600" b="1" dirty="0">
                <a:solidFill>
                  <a:srgbClr val="FF0000"/>
                </a:solidFill>
              </a:rPr>
              <a:t>profit)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2200" y="2780928"/>
            <a:ext cx="2592288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>
              <a:spcAft>
                <a:spcPts val="600"/>
              </a:spcAft>
              <a:buFont typeface="Wingdings" pitchFamily="2" charset="2"/>
              <a:buChar char="§"/>
            </a:pPr>
            <a:r>
              <a:rPr lang="ru-RU" sz="1600" b="1" dirty="0"/>
              <a:t>УРОВЕНЬ РАЗВИТИЯ НАУКИ, НТП;</a:t>
            </a:r>
          </a:p>
          <a:p>
            <a:pPr marL="185738" indent="-185738">
              <a:spcAft>
                <a:spcPts val="600"/>
              </a:spcAft>
              <a:buFont typeface="Wingdings" pitchFamily="2" charset="2"/>
              <a:buChar char="§"/>
            </a:pPr>
            <a:r>
              <a:rPr lang="ru-RU" sz="1600" b="1" dirty="0"/>
              <a:t>РАЗВИТИЕ ОБЩЕСТВЕННОГО СОЗНАНИЯ;</a:t>
            </a:r>
          </a:p>
          <a:p>
            <a:pPr marL="185738" indent="-185738">
              <a:spcAft>
                <a:spcPts val="600"/>
              </a:spcAft>
              <a:buFont typeface="Wingdings" pitchFamily="2" charset="2"/>
              <a:buChar char="§"/>
            </a:pPr>
            <a:r>
              <a:rPr lang="ru-RU" sz="1600" b="1" dirty="0"/>
              <a:t>ПРАВОВЫЕ МЕХАНИЗМЫ ОХРАНЫ ИНТЕЛЛЕКТУАЛЬ-НОЙ СОБСТВЕННОСТИ       И ДР.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Ни один из факторов в отдельности не может произвести продукт и принести доход. Поэтому процесс производства представляет собой взаимодействие факторов.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29760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251520" y="188640"/>
            <a:ext cx="3744416" cy="576064"/>
          </a:xfrm>
          <a:prstGeom prst="rect">
            <a:avLst/>
          </a:prstGeom>
        </p:spPr>
        <p:txBody>
          <a:bodyPr anchor="ctr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ПОВТОРИМ: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0624" y="116196"/>
            <a:ext cx="4583864" cy="65531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221088"/>
            <a:ext cx="3792715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moshiach.ru/pic/glossa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5100" y="188640"/>
            <a:ext cx="2628900" cy="2009776"/>
          </a:xfrm>
          <a:prstGeom prst="rect">
            <a:avLst/>
          </a:prstGeom>
          <a:noFill/>
        </p:spPr>
      </p:pic>
      <p:pic>
        <p:nvPicPr>
          <p:cNvPr id="8" name="Picture 2" descr="http://www.moshiach.ru/pic/glossa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5100" y="4725144"/>
            <a:ext cx="2628900" cy="2009776"/>
          </a:xfrm>
          <a:prstGeom prst="rect">
            <a:avLst/>
          </a:prstGeom>
          <a:noFill/>
        </p:spPr>
      </p:pic>
      <p:pic>
        <p:nvPicPr>
          <p:cNvPr id="7" name="Picture 2" descr="http://www.moshiach.ru/pic/glossa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5100" y="2420888"/>
            <a:ext cx="2628900" cy="2009776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51520" y="116632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ГЛОССАРИЙ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20688"/>
            <a:ext cx="7092280" cy="6170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indent="-358775">
              <a:spcBef>
                <a:spcPts val="300"/>
              </a:spcBef>
              <a:buFont typeface="Wingdings" pitchFamily="2" charset="2"/>
              <a:buChar char="§"/>
            </a:pPr>
            <a:r>
              <a:rPr 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РЕНТА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0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rent</a:t>
            </a:r>
            <a:r>
              <a:rPr lang="ru-RU" sz="20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ru-RU" sz="2000" b="1" dirty="0"/>
              <a:t>– доход собственника земли и ее недр за предоставляемое право их временного использования.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58775" indent="-358775">
              <a:spcBef>
                <a:spcPts val="300"/>
              </a:spcBef>
              <a:buFont typeface="Wingdings" pitchFamily="2" charset="2"/>
              <a:buChar char="§"/>
            </a:pPr>
            <a:r>
              <a:rPr 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РАБОЧАЯ СИЛА </a:t>
            </a:r>
            <a:r>
              <a:rPr lang="en-US" sz="20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(labor force)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000" b="1" dirty="0"/>
              <a:t>экономически активное население страны.</a:t>
            </a:r>
          </a:p>
          <a:p>
            <a:pPr marL="358775" indent="-358775">
              <a:spcBef>
                <a:spcPts val="300"/>
              </a:spcBef>
              <a:buFont typeface="Wingdings" pitchFamily="2" charset="2"/>
              <a:buChar char="§"/>
            </a:pPr>
            <a:r>
              <a:rPr 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ЗАРАБОТНАЯ ПЛАТА </a:t>
            </a:r>
            <a:r>
              <a:rPr lang="ru-RU" sz="20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0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wage, salary)</a:t>
            </a:r>
            <a:r>
              <a:rPr lang="ru-RU" sz="20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/>
              <a:t>- факторный доход и цена услуг труда (является наименее гибкой из всех цен в экономике). </a:t>
            </a:r>
          </a:p>
          <a:p>
            <a:pPr marL="358775" indent="-358775">
              <a:spcBef>
                <a:spcPts val="300"/>
              </a:spcBef>
              <a:buFont typeface="Wingdings" pitchFamily="2" charset="2"/>
              <a:buChar char="§"/>
            </a:pPr>
            <a:r>
              <a:rPr 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КАПИТАЛ </a:t>
            </a:r>
            <a:r>
              <a:rPr lang="ru-RU" sz="20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0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capital</a:t>
            </a:r>
            <a:r>
              <a:rPr lang="ru-RU" sz="20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ru-RU" sz="2000" b="1" dirty="0"/>
              <a:t>– фактор производства – накопленные физические ресурсы (здания, оборудование, машины) и финансовые сбережения, используемые для производства и финансирования производства экономических благ.</a:t>
            </a:r>
          </a:p>
          <a:p>
            <a:pPr marL="358775" indent="-358775">
              <a:spcBef>
                <a:spcPts val="300"/>
              </a:spcBef>
              <a:buFont typeface="Wingdings" pitchFamily="2" charset="2"/>
              <a:buChar char="§"/>
            </a:pPr>
            <a:r>
              <a:rPr 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ПРОЦЕНТ </a:t>
            </a:r>
            <a:r>
              <a:rPr lang="ru-RU" sz="20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0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interest) </a:t>
            </a:r>
            <a:r>
              <a:rPr lang="ru-RU" sz="2000" b="1" dirty="0"/>
              <a:t>– доход собственника капитала за предоставляемое право его временного пользования.</a:t>
            </a:r>
          </a:p>
          <a:p>
            <a:pPr marL="358775" indent="-358775">
              <a:spcBef>
                <a:spcPts val="300"/>
              </a:spcBef>
              <a:buFont typeface="Wingdings" pitchFamily="2" charset="2"/>
              <a:buChar char="§"/>
            </a:pPr>
            <a:r>
              <a:rPr 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ПРИБЫЛЬ </a:t>
            </a:r>
            <a:r>
              <a:rPr lang="ru-RU" sz="20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0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profit) </a:t>
            </a:r>
            <a:r>
              <a:rPr lang="ru-RU" sz="2000" b="1" dirty="0"/>
              <a:t>– разность полных доходов и полных издержек фирмы.</a:t>
            </a:r>
          </a:p>
          <a:p>
            <a:pPr marL="358775" indent="-358775">
              <a:spcBef>
                <a:spcPts val="300"/>
              </a:spcBef>
              <a:buFont typeface="Wingdings" pitchFamily="2" charset="2"/>
              <a:buChar char="§"/>
            </a:pPr>
            <a:r>
              <a:rPr 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ФАКТОРНЫЙ ДОХОД </a:t>
            </a:r>
            <a:r>
              <a:rPr lang="ru-RU" sz="20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0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 income</a:t>
            </a:r>
            <a:r>
              <a:rPr lang="ru-RU" sz="20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ru-RU" sz="2000" b="1" dirty="0"/>
              <a:t>– доход, создаваемый факторами производства: капиталом, трудом и землей, предпринимательской способностью.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6263" y="99700"/>
            <a:ext cx="7511473" cy="1312480"/>
          </a:xfrm>
        </p:spPr>
        <p:txBody>
          <a:bodyPr/>
          <a:lstStyle/>
          <a:p>
            <a:r>
              <a:rPr lang="ru-RU" dirty="0"/>
              <a:t>ЗАДАНИЯ К ПРЕЗЕНТАЦИИ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lvl="1" indent="0" algn="ctr">
              <a:buNone/>
            </a:pPr>
            <a:r>
              <a:rPr lang="ru-RU" sz="2400" dirty="0"/>
              <a:t>ЗАДАНИЕ № 25 в ЕГЭ 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FF0000"/>
                </a:solidFill>
              </a:rPr>
              <a:t>1. Используя обществоведческие знания,</a:t>
            </a:r>
          </a:p>
          <a:p>
            <a:r>
              <a:rPr lang="ru-RU" sz="2800" dirty="0"/>
              <a:t>1) раскройте смысл понятия «факторы производства»;</a:t>
            </a:r>
          </a:p>
          <a:p>
            <a:r>
              <a:rPr lang="ru-RU" sz="2800" dirty="0"/>
              <a:t>2) составьте два предложения:</a:t>
            </a:r>
          </a:p>
          <a:p>
            <a:r>
              <a:rPr lang="ru-RU" sz="2800" dirty="0"/>
              <a:t>− одно предложение, содержащее информацию о земле как факторе производства;</a:t>
            </a:r>
          </a:p>
          <a:p>
            <a:r>
              <a:rPr lang="ru-RU" sz="2800" dirty="0"/>
              <a:t>− одно предложение, называющее факторный доход, который может получать собственник земли.</a:t>
            </a:r>
          </a:p>
          <a:p>
            <a:pPr marL="457200" lvl="1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81571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81D7FC1-CE0C-457A-9542-B61FCD1DB7D3}"/>
              </a:ext>
            </a:extLst>
          </p:cNvPr>
          <p:cNvSpPr txBox="1">
            <a:spLocks/>
          </p:cNvSpPr>
          <p:nvPr/>
        </p:nvSpPr>
        <p:spPr>
          <a:xfrm>
            <a:off x="156754" y="209006"/>
            <a:ext cx="8807734" cy="6426925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30000"/>
              <a:buFont typeface="Arial"/>
              <a:buChar char="•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3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3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3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3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30000"/>
              <a:buFont typeface="Arial"/>
              <a:buChar char="•"/>
              <a:defRPr sz="1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30000"/>
              <a:buFont typeface="Arial"/>
              <a:buChar char="•"/>
              <a:defRPr sz="1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30000"/>
              <a:buFont typeface="Arial"/>
              <a:buChar char="•"/>
              <a:defRPr sz="1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effectLst/>
                <a:hlinkClick r:id="rId2"/>
              </a:rPr>
              <a:t>2. Экономика</a:t>
            </a:r>
            <a:endParaRPr lang="ru-RU" dirty="0">
              <a:effectLst/>
            </a:endParaRPr>
          </a:p>
          <a:p>
            <a:r>
              <a:rPr lang="ru-RU" u="sng" dirty="0">
                <a:solidFill>
                  <a:schemeClr val="tx1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2.1. Экономика и экономическая наука</a:t>
            </a:r>
            <a:endParaRPr lang="ru-RU" u="sng" dirty="0">
              <a:solidFill>
                <a:schemeClr val="tx1"/>
              </a:solidFill>
              <a:effectLst/>
            </a:endParaRPr>
          </a:p>
          <a:p>
            <a:r>
              <a:rPr lang="ru-RU" sz="3000" b="1" dirty="0">
                <a:solidFill>
                  <a:schemeClr val="tx1"/>
                </a:solidFill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2.2. Факторы производства и факторные доходы</a:t>
            </a:r>
            <a:endParaRPr lang="ru-RU" sz="3000" b="1" dirty="0">
              <a:solidFill>
                <a:schemeClr val="tx1"/>
              </a:solidFill>
              <a:effectLst/>
            </a:endParaRPr>
          </a:p>
          <a:p>
            <a:r>
              <a:rPr lang="ru-RU" dirty="0">
                <a:solidFill>
                  <a:schemeClr val="tx1"/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2.3. Экономические системы</a:t>
            </a:r>
            <a:endParaRPr lang="ru-RU" dirty="0">
              <a:solidFill>
                <a:schemeClr val="tx1"/>
              </a:solidFill>
              <a:effectLst/>
            </a:endParaRPr>
          </a:p>
          <a:p>
            <a:r>
              <a:rPr lang="ru-RU" sz="1700" dirty="0">
                <a:solidFill>
                  <a:schemeClr val="tx1"/>
                </a:solidFill>
                <a:effectLst/>
              </a:rPr>
              <a:t>2.4. Рынок и рыночный механизм. Спрос и предложение</a:t>
            </a:r>
          </a:p>
          <a:p>
            <a:r>
              <a:rPr lang="ru-RU" dirty="0">
                <a:effectLst/>
                <a:hlinkClick r:id="rId6"/>
              </a:rPr>
              <a:t>2.5. Постоянные и переменные затраты</a:t>
            </a:r>
            <a:endParaRPr lang="ru-RU" dirty="0">
              <a:effectLst/>
            </a:endParaRPr>
          </a:p>
          <a:p>
            <a:r>
              <a:rPr lang="ru-RU" dirty="0">
                <a:effectLst/>
                <a:hlinkClick r:id="rId7"/>
              </a:rPr>
              <a:t>2.6. Финансовые институты. Банковская система</a:t>
            </a:r>
            <a:endParaRPr lang="ru-RU" dirty="0">
              <a:effectLst/>
            </a:endParaRPr>
          </a:p>
          <a:p>
            <a:r>
              <a:rPr lang="ru-RU" dirty="0">
                <a:effectLst/>
                <a:hlinkClick r:id="rId8"/>
              </a:rPr>
              <a:t>2.7. Основные источники финансирования бизнеса</a:t>
            </a:r>
            <a:endParaRPr lang="ru-RU" dirty="0">
              <a:effectLst/>
            </a:endParaRPr>
          </a:p>
          <a:p>
            <a:r>
              <a:rPr lang="ru-RU" dirty="0">
                <a:effectLst/>
                <a:hlinkClick r:id="rId9"/>
              </a:rPr>
              <a:t>2.8. Ценные бумаги</a:t>
            </a:r>
            <a:endParaRPr lang="ru-RU" dirty="0">
              <a:effectLst/>
            </a:endParaRPr>
          </a:p>
          <a:p>
            <a:r>
              <a:rPr lang="ru-RU" dirty="0">
                <a:effectLst/>
                <a:hlinkClick r:id="rId10"/>
              </a:rPr>
              <a:t>2.9. Рынок труда. Безработица</a:t>
            </a:r>
            <a:endParaRPr lang="ru-RU" dirty="0">
              <a:effectLst/>
            </a:endParaRPr>
          </a:p>
          <a:p>
            <a:r>
              <a:rPr lang="ru-RU" dirty="0">
                <a:effectLst/>
                <a:hlinkClick r:id="rId11"/>
              </a:rPr>
              <a:t>2.10. Виды, причины и последствия инфляции</a:t>
            </a:r>
            <a:endParaRPr lang="ru-RU" dirty="0">
              <a:effectLst/>
            </a:endParaRPr>
          </a:p>
          <a:p>
            <a:r>
              <a:rPr lang="ru-RU" dirty="0">
                <a:effectLst/>
                <a:hlinkClick r:id="rId12"/>
              </a:rPr>
              <a:t>2.11. Экономический рост и развитие. Понятие ВВП</a:t>
            </a:r>
            <a:endParaRPr lang="ru-RU" dirty="0">
              <a:effectLst/>
            </a:endParaRPr>
          </a:p>
          <a:p>
            <a:r>
              <a:rPr lang="ru-RU" dirty="0">
                <a:effectLst/>
                <a:hlinkClick r:id="rId13"/>
              </a:rPr>
              <a:t>2.12. Роль государства в экономике</a:t>
            </a:r>
            <a:endParaRPr lang="ru-RU" dirty="0">
              <a:effectLst/>
            </a:endParaRPr>
          </a:p>
          <a:p>
            <a:r>
              <a:rPr lang="ru-RU" dirty="0">
                <a:effectLst/>
                <a:hlinkClick r:id="rId14"/>
              </a:rPr>
              <a:t>2.13. Налоги</a:t>
            </a:r>
            <a:endParaRPr lang="ru-RU" dirty="0">
              <a:effectLst/>
            </a:endParaRPr>
          </a:p>
          <a:p>
            <a:r>
              <a:rPr lang="ru-RU" dirty="0">
                <a:effectLst/>
                <a:hlinkClick r:id="rId15"/>
              </a:rPr>
              <a:t>2.14. Государственный бюджет</a:t>
            </a:r>
            <a:endParaRPr lang="ru-RU" dirty="0">
              <a:effectLst/>
            </a:endParaRPr>
          </a:p>
          <a:p>
            <a:r>
              <a:rPr lang="ru-RU" dirty="0">
                <a:effectLst/>
                <a:hlinkClick r:id="rId16"/>
              </a:rPr>
              <a:t>2.15. Мировая экономика</a:t>
            </a:r>
            <a:endParaRPr lang="ru-RU" dirty="0">
              <a:effectLst/>
            </a:endParaRPr>
          </a:p>
          <a:p>
            <a:r>
              <a:rPr lang="ru-RU" dirty="0">
                <a:effectLst/>
                <a:hlinkClick r:id="rId17"/>
              </a:rPr>
              <a:t>2.16. Рациональное экономическое поведение собственника, работника, потребителя, семьянина, гражданина</a:t>
            </a:r>
            <a:endParaRPr lang="ru-RU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8535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ЗАДАНИЯ К ПРЕЗЕНТАЦИИ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ЗАДАНИЕ № 26 из ЕГЭ</a:t>
            </a:r>
          </a:p>
          <a:p>
            <a:pPr marL="0" indent="0">
              <a:buNone/>
            </a:pPr>
            <a:r>
              <a:rPr lang="ru-RU" dirty="0"/>
              <a:t>2. Проиллюстрируйте тремя примерами влияние изменения цены факторов производства на предложение товаров и услуг. (Сначала приведите пример, затем назовите фактор производства.) (Каждый пример должен быть сформулирован развёрнуто.)</a:t>
            </a:r>
          </a:p>
        </p:txBody>
      </p:sp>
    </p:spTree>
    <p:extLst>
      <p:ext uri="{BB962C8B-B14F-4D97-AF65-F5344CB8AC3E}">
        <p14:creationId xmlns:p14="http://schemas.microsoft.com/office/powerpoint/2010/main" val="7994304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Задания  № 21,24 из ЕГЭ. Анализ источника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21. Какое определение предпринимательства дают авторы? Сформулируйте иное верное определение предпринимательства с опорой на знание курса.</a:t>
            </a:r>
          </a:p>
          <a:p>
            <a:r>
              <a:rPr lang="ru-RU" dirty="0"/>
              <a:t>24. Авторы подчёркивают, что функ­ции предпринимателя в ка­че­стве субъекта ры­ноч­ной экономики со­сто­ят в на­хож­де­нии и фор­ми­ро­ва­нии спроса на про­дук­ты и услуги, про­да­жи товаров с мак­си­маль­ной прибылью. При­ве­ди­те три кон­крет­ных примера пред­при­ни­ма­тель­ских решений, при­во­дя­щих к мак­си­ми­за­ции прибыли.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69167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286000"/>
            <a:ext cx="8229600" cy="1143000"/>
          </a:xfrm>
        </p:spPr>
        <p:txBody>
          <a:bodyPr/>
          <a:lstStyle/>
          <a:p>
            <a:r>
              <a:rPr lang="ru-RU" dirty="0"/>
              <a:t>Проверка себя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45108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304800" y="228600"/>
            <a:ext cx="8686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1. Запишите слово, пропущенное в таблице.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04800" y="1397000"/>
          <a:ext cx="8686800" cy="3931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24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6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Arial" pitchFamily="34" charset="0"/>
                          <a:cs typeface="Arial" pitchFamily="34" charset="0"/>
                        </a:rPr>
                        <a:t>ФАКТОР ПРОИЗВОДСТВА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Arial" pitchFamily="34" charset="0"/>
                          <a:cs typeface="Arial" pitchFamily="34" charset="0"/>
                        </a:rPr>
                        <a:t>ХАРАКТЕРИСТИКА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Arial" pitchFamily="34" charset="0"/>
                          <a:cs typeface="Arial" pitchFamily="34" charset="0"/>
                        </a:rPr>
                        <a:t>Капитал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Arial" pitchFamily="34" charset="0"/>
                          <a:cs typeface="Arial" pitchFamily="34" charset="0"/>
                        </a:rPr>
                        <a:t>Денежные средства, знания, сооружения, оборудование,</a:t>
                      </a:r>
                      <a:r>
                        <a:rPr lang="ru-RU" sz="2400" b="1" baseline="0" dirty="0">
                          <a:latin typeface="Arial" pitchFamily="34" charset="0"/>
                          <a:cs typeface="Arial" pitchFamily="34" charset="0"/>
                        </a:rPr>
                        <a:t> используемые при производстве товаров и услуг.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Arial" pitchFamily="34" charset="0"/>
                          <a:cs typeface="Arial" pitchFamily="34" charset="0"/>
                        </a:rPr>
                        <a:t>…..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Arial" pitchFamily="34" charset="0"/>
                          <a:cs typeface="Arial" pitchFamily="34" charset="0"/>
                        </a:rPr>
                        <a:t>Используемые в процессе производства товаров и услуг физические и умственные способности людей.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85800" y="4343400"/>
            <a:ext cx="2209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Труд</a:t>
            </a:r>
          </a:p>
        </p:txBody>
      </p:sp>
    </p:spTree>
    <p:extLst>
      <p:ext uri="{BB962C8B-B14F-4D97-AF65-F5344CB8AC3E}">
        <p14:creationId xmlns:p14="http://schemas.microsoft.com/office/powerpoint/2010/main" val="1741949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152400" y="152400"/>
            <a:ext cx="8839200" cy="207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2. Найдите понятие, которое является обобщающим для всех остальных понятий представленного ниже ряда, и запишите цифру, под которой оно указано.</a:t>
            </a:r>
          </a:p>
          <a:p>
            <a:endParaRPr lang="ru-RU" sz="900" b="1" i="1"/>
          </a:p>
          <a:p>
            <a:r>
              <a:rPr lang="ru-RU" sz="2400" b="1" i="1"/>
              <a:t>Труд; капитал; предпринимательские способности;  земля; фактор производства.</a:t>
            </a:r>
          </a:p>
        </p:txBody>
      </p:sp>
      <p:sp>
        <p:nvSpPr>
          <p:cNvPr id="14339" name="TextBox 5"/>
          <p:cNvSpPr txBox="1">
            <a:spLocks noChangeArrowheads="1"/>
          </p:cNvSpPr>
          <p:nvPr/>
        </p:nvSpPr>
        <p:spPr bwMode="auto">
          <a:xfrm>
            <a:off x="609600" y="2667000"/>
            <a:ext cx="78486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3. Найдите в приведённом списке понятия, отражающие капитал как фактор производства. Запишите цифры, под которыми они указаны.</a:t>
            </a:r>
          </a:p>
          <a:p>
            <a:endParaRPr lang="ru-RU" sz="2400" b="1" dirty="0"/>
          </a:p>
          <a:p>
            <a:r>
              <a:rPr lang="ru-RU" sz="2400" b="1" dirty="0"/>
              <a:t>1) менеджеры</a:t>
            </a:r>
          </a:p>
          <a:p>
            <a:r>
              <a:rPr lang="ru-RU" sz="2400" b="1" dirty="0"/>
              <a:t>2) фабричные здания</a:t>
            </a:r>
          </a:p>
          <a:p>
            <a:r>
              <a:rPr lang="ru-RU" sz="2400" b="1" dirty="0"/>
              <a:t>3) станки</a:t>
            </a:r>
          </a:p>
          <a:p>
            <a:r>
              <a:rPr lang="ru-RU" sz="2400" b="1" dirty="0"/>
              <a:t>4) лесные угодья</a:t>
            </a:r>
          </a:p>
          <a:p>
            <a:r>
              <a:rPr lang="ru-RU" sz="2400" b="1" dirty="0"/>
              <a:t>5) фермеры</a:t>
            </a:r>
          </a:p>
          <a:p>
            <a:r>
              <a:rPr lang="ru-RU" sz="2400" b="1" dirty="0"/>
              <a:t>6) компьютеры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72000" y="2057400"/>
            <a:ext cx="426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</a:rPr>
              <a:t>Фактор производства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724128" y="5562599"/>
            <a:ext cx="2209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</a:rPr>
              <a:t>236</a:t>
            </a:r>
          </a:p>
        </p:txBody>
      </p:sp>
    </p:spTree>
    <p:extLst>
      <p:ext uri="{BB962C8B-B14F-4D97-AF65-F5344CB8AC3E}">
        <p14:creationId xmlns:p14="http://schemas.microsoft.com/office/powerpoint/2010/main" val="2972047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3"/>
          <p:cNvSpPr txBox="1">
            <a:spLocks noChangeArrowheads="1"/>
          </p:cNvSpPr>
          <p:nvPr/>
        </p:nvSpPr>
        <p:spPr bwMode="auto">
          <a:xfrm>
            <a:off x="228600" y="685800"/>
            <a:ext cx="86868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4. Экономисты выделяют четыре фактора производства. Найдите в приведённом ниже списке примеры труда как фактора производства и запишите цифры, под которыми они указаны.</a:t>
            </a:r>
          </a:p>
          <a:p>
            <a:endParaRPr lang="ru-RU" sz="2400" b="1">
              <a:solidFill>
                <a:srgbClr val="C00000"/>
              </a:solidFill>
            </a:endParaRPr>
          </a:p>
          <a:p>
            <a:r>
              <a:rPr lang="ru-RU" sz="2400" b="1"/>
              <a:t>1) поле, засеянное пшеницей</a:t>
            </a:r>
          </a:p>
          <a:p>
            <a:r>
              <a:rPr lang="ru-RU" sz="2400" b="1"/>
              <a:t>2) менеджеры низшего и среднего звена</a:t>
            </a:r>
          </a:p>
          <a:p>
            <a:r>
              <a:rPr lang="ru-RU" sz="2400" b="1"/>
              <a:t>3) станки и оборудование</a:t>
            </a:r>
          </a:p>
          <a:p>
            <a:r>
              <a:rPr lang="ru-RU" sz="2400" b="1"/>
              <a:t>4) разведанные нефтяные месторождения</a:t>
            </a:r>
          </a:p>
          <a:p>
            <a:r>
              <a:rPr lang="ru-RU" sz="2400" b="1"/>
              <a:t>5) инженерно-технический персонал</a:t>
            </a:r>
          </a:p>
          <a:p>
            <a:r>
              <a:rPr lang="ru-RU" sz="2400" b="1"/>
              <a:t>6) здание предприятия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15000" y="5105400"/>
            <a:ext cx="2209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4033412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4"/>
          <p:cNvSpPr txBox="1">
            <a:spLocks noChangeArrowheads="1"/>
          </p:cNvSpPr>
          <p:nvPr/>
        </p:nvSpPr>
        <p:spPr bwMode="auto">
          <a:xfrm>
            <a:off x="152400" y="152400"/>
            <a:ext cx="8839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6. Установите соответствие между характеристиками и факторами производства.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28600" y="1219200"/>
          <a:ext cx="8686800" cy="512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Arial" pitchFamily="34" charset="0"/>
                          <a:cs typeface="Arial" pitchFamily="34" charset="0"/>
                        </a:rPr>
                        <a:t>ХАРАКТЕРИСТИКИ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Arial" pitchFamily="34" charset="0"/>
                          <a:cs typeface="Arial" pitchFamily="34" charset="0"/>
                        </a:rPr>
                        <a:t>ФАКТОРЫ ПРОИЗВОДСТВА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Arial" pitchFamily="34" charset="0"/>
                          <a:cs typeface="Arial" pitchFamily="34" charset="0"/>
                        </a:rPr>
                        <a:t>А) условное</a:t>
                      </a:r>
                      <a:r>
                        <a:rPr lang="ru-RU" sz="2000" b="1" baseline="0" dirty="0">
                          <a:latin typeface="Arial" pitchFamily="34" charset="0"/>
                          <a:cs typeface="Arial" pitchFamily="34" charset="0"/>
                        </a:rPr>
                        <a:t> название всех видов природных ресурсов, пригодных для производства экономических благ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Arial" pitchFamily="34" charset="0"/>
                          <a:cs typeface="Arial" pitchFamily="34" charset="0"/>
                        </a:rPr>
                        <a:t>1) земля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Arial" pitchFamily="34" charset="0"/>
                          <a:cs typeface="Arial" pitchFamily="34" charset="0"/>
                        </a:rPr>
                        <a:t>Б) созданные человеком средства производства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Arial" pitchFamily="34" charset="0"/>
                          <a:cs typeface="Arial" pitchFamily="34" charset="0"/>
                        </a:rPr>
                        <a:t>2) труд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Arial" pitchFamily="34" charset="0"/>
                          <a:cs typeface="Arial" pitchFamily="34" charset="0"/>
                        </a:rPr>
                        <a:t>В) объём денежной массы, которой располагают субъекты экономики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Arial" pitchFamily="34" charset="0"/>
                          <a:cs typeface="Arial" pitchFamily="34" charset="0"/>
                        </a:rPr>
                        <a:t>3) капитал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Arial" pitchFamily="34" charset="0"/>
                          <a:cs typeface="Arial" pitchFamily="34" charset="0"/>
                        </a:rPr>
                        <a:t>Г) непосредственное использование физических и умственных способностей людей в процессе создания экономических благ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Arial" pitchFamily="34" charset="0"/>
                          <a:cs typeface="Arial" pitchFamily="34" charset="0"/>
                        </a:rPr>
                        <a:t>Д) факторный доход – заработная</a:t>
                      </a:r>
                      <a:r>
                        <a:rPr lang="ru-RU" sz="2000" b="1" baseline="0" dirty="0">
                          <a:latin typeface="Arial" pitchFamily="34" charset="0"/>
                          <a:cs typeface="Arial" pitchFamily="34" charset="0"/>
                        </a:rPr>
                        <a:t> плата работника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553200" y="4876800"/>
            <a:ext cx="2209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</a:rPr>
              <a:t>13322</a:t>
            </a:r>
          </a:p>
        </p:txBody>
      </p:sp>
    </p:spTree>
    <p:extLst>
      <p:ext uri="{BB962C8B-B14F-4D97-AF65-F5344CB8AC3E}">
        <p14:creationId xmlns:p14="http://schemas.microsoft.com/office/powerpoint/2010/main" val="3181453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4"/>
          <p:cNvSpPr txBox="1">
            <a:spLocks noChangeArrowheads="1"/>
          </p:cNvSpPr>
          <p:nvPr/>
        </p:nvSpPr>
        <p:spPr bwMode="auto">
          <a:xfrm>
            <a:off x="152400" y="152400"/>
            <a:ext cx="8839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7. Установите соответствие между характеристиками и факторами производства.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04800" y="1295400"/>
          <a:ext cx="8610600" cy="457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9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Arial" pitchFamily="34" charset="0"/>
                          <a:cs typeface="Arial" pitchFamily="34" charset="0"/>
                        </a:rPr>
                        <a:t>ПРИМЕРЫ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Arial" pitchFamily="34" charset="0"/>
                          <a:cs typeface="Arial" pitchFamily="34" charset="0"/>
                        </a:rPr>
                        <a:t>ФАКТОРЫ ПРОИЗВОДСТВА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Arial" pitchFamily="34" charset="0"/>
                          <a:cs typeface="Arial" pitchFamily="34" charset="0"/>
                        </a:rPr>
                        <a:t>А) здания заводских</a:t>
                      </a:r>
                      <a:r>
                        <a:rPr lang="ru-RU" sz="2400" b="1" baseline="0" dirty="0">
                          <a:latin typeface="Arial" pitchFamily="34" charset="0"/>
                          <a:cs typeface="Arial" pitchFamily="34" charset="0"/>
                        </a:rPr>
                        <a:t> цехов, заводские помещения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Arial" pitchFamily="34" charset="0"/>
                          <a:cs typeface="Arial" pitchFamily="34" charset="0"/>
                        </a:rPr>
                        <a:t>1) капитал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Arial" pitchFamily="34" charset="0"/>
                          <a:cs typeface="Arial" pitchFamily="34" charset="0"/>
                        </a:rPr>
                        <a:t>Б) орудия труда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Arial" pitchFamily="34" charset="0"/>
                          <a:cs typeface="Arial" pitchFamily="34" charset="0"/>
                        </a:rPr>
                        <a:t>2) земля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Arial" pitchFamily="34" charset="0"/>
                          <a:cs typeface="Arial" pitchFamily="34" charset="0"/>
                        </a:rPr>
                        <a:t>В) запасы минерального</a:t>
                      </a:r>
                      <a:r>
                        <a:rPr lang="ru-RU" sz="2400" b="1" baseline="0" dirty="0">
                          <a:latin typeface="Arial" pitchFamily="34" charset="0"/>
                          <a:cs typeface="Arial" pitchFamily="34" charset="0"/>
                        </a:rPr>
                        <a:t> сырья</a:t>
                      </a:r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Arial" pitchFamily="34" charset="0"/>
                          <a:cs typeface="Arial" pitchFamily="34" charset="0"/>
                        </a:rPr>
                        <a:t>3) труд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Arial" pitchFamily="34" charset="0"/>
                          <a:cs typeface="Arial" pitchFamily="34" charset="0"/>
                        </a:rPr>
                        <a:t>Г) численность работников, занятых в производстве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Arial" pitchFamily="34" charset="0"/>
                          <a:cs typeface="Arial" pitchFamily="34" charset="0"/>
                        </a:rPr>
                        <a:t>4) предпринимательство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Arial" pitchFamily="34" charset="0"/>
                          <a:cs typeface="Arial" pitchFamily="34" charset="0"/>
                        </a:rPr>
                        <a:t>Д) умения организовать производство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867400" y="5257800"/>
            <a:ext cx="2209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</a:rPr>
              <a:t>11234</a:t>
            </a:r>
          </a:p>
        </p:txBody>
      </p:sp>
    </p:spTree>
    <p:extLst>
      <p:ext uri="{BB962C8B-B14F-4D97-AF65-F5344CB8AC3E}">
        <p14:creationId xmlns:p14="http://schemas.microsoft.com/office/powerpoint/2010/main" val="3967456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228600" y="381000"/>
            <a:ext cx="8686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8. Установите соответствие между примерами и видами капитала промышленного предприятия.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164567"/>
              </p:ext>
            </p:extLst>
          </p:nvPr>
        </p:nvGraphicFramePr>
        <p:xfrm>
          <a:off x="381000" y="2133600"/>
          <a:ext cx="8534400" cy="3025140"/>
        </p:xfrm>
        <a:graphic>
          <a:graphicData uri="http://schemas.openxmlformats.org/drawingml/2006/table">
            <a:tbl>
              <a:tblPr/>
              <a:tblGrid>
                <a:gridCol w="4011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2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11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ПРИМЕР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ru-RU" sz="24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ВИД КАПИТАЛА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238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А) сырьё</a:t>
                      </a:r>
                    </a:p>
                    <a:p>
                      <a:pPr indent="238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Б) энергетические</a:t>
                      </a:r>
                      <a:endParaRPr lang="ru-RU" sz="2400" b="1" baseline="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38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ресурсы</a:t>
                      </a:r>
                    </a:p>
                    <a:p>
                      <a:pPr indent="238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В) здания</a:t>
                      </a:r>
                    </a:p>
                    <a:p>
                      <a:pPr indent="238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Г) оборудование</a:t>
                      </a:r>
                    </a:p>
                    <a:p>
                      <a:pPr indent="238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Д) готовая продукция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ru-RU" sz="2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38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1) основной капитал</a:t>
                      </a:r>
                    </a:p>
                    <a:p>
                      <a:pPr indent="2381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2) оборотный капитал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867400" y="4724400"/>
            <a:ext cx="2209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</a:rPr>
              <a:t>22112</a:t>
            </a:r>
          </a:p>
        </p:txBody>
      </p:sp>
    </p:spTree>
    <p:extLst>
      <p:ext uri="{BB962C8B-B14F-4D97-AF65-F5344CB8AC3E}">
        <p14:creationId xmlns:p14="http://schemas.microsoft.com/office/powerpoint/2010/main" val="2958364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152400" y="152400"/>
            <a:ext cx="88392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9. </a:t>
            </a:r>
            <a:r>
              <a:rPr lang="ru-RU" sz="2400" b="1"/>
              <a:t>«Потребности человека могут быть удовлетворены с помощью благ. Воздух, солнечный свет, родниковую воду, энергию ветра и др. называют _________ (А): они доступны всем, кто в них нуждается. Большинство благ (пищевые продукты, одежда, жильё, мебель и пр.) являются ограниченными, платными, это - ______ (Б). Люди потребляют их в виде товаров и ________ (В).</a:t>
            </a:r>
          </a:p>
          <a:p>
            <a:r>
              <a:rPr lang="ru-RU" sz="2400" b="1"/>
              <a:t>   Для создания экономических благ необходимы ________ (Г): трудовые, природные, материальные. Экономисты объединяют их в четыре группы так называемых __________ (Д). Это труд, земля, предпринимательские способности и __________ (Е).</a:t>
            </a:r>
          </a:p>
        </p:txBody>
      </p:sp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381000" y="4724400"/>
            <a:ext cx="81534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</a:rPr>
              <a:t>1) факторные доходы		6) природные источники </a:t>
            </a:r>
          </a:p>
          <a:p>
            <a:r>
              <a:rPr lang="ru-RU" sz="2000" b="1">
                <a:solidFill>
                  <a:srgbClr val="C00000"/>
                </a:solidFill>
              </a:rPr>
              <a:t>2) услуги				7) экономические блага</a:t>
            </a:r>
          </a:p>
          <a:p>
            <a:r>
              <a:rPr lang="ru-RU" sz="2000" b="1">
                <a:solidFill>
                  <a:srgbClr val="C00000"/>
                </a:solidFill>
              </a:rPr>
              <a:t>3) издержки производства		8) ресурсы</a:t>
            </a:r>
          </a:p>
          <a:p>
            <a:r>
              <a:rPr lang="ru-RU" sz="2000" b="1">
                <a:solidFill>
                  <a:srgbClr val="C00000"/>
                </a:solidFill>
              </a:rPr>
              <a:t>4) даровые блага			9) капитал</a:t>
            </a:r>
          </a:p>
          <a:p>
            <a:r>
              <a:rPr lang="ru-RU" sz="2000" b="1">
                <a:solidFill>
                  <a:srgbClr val="C00000"/>
                </a:solidFill>
              </a:rPr>
              <a:t>5) факторы производства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7162800" y="5867400"/>
            <a:ext cx="12144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472859</a:t>
            </a:r>
            <a:endParaRPr lang="ru-RU" sz="240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716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 txBox="1">
            <a:spLocks/>
          </p:cNvSpPr>
          <p:nvPr/>
        </p:nvSpPr>
        <p:spPr>
          <a:xfrm>
            <a:off x="1187624" y="764704"/>
            <a:ext cx="7632848" cy="59046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ru-RU" b="1" dirty="0"/>
              <a:t>ФАКТОРЫ ПРОИЗВОДСТВА – РЕСУРСЫ, НЕПОСРЕДСТВЕННО ВОВЛЕЧЕННЫЕ В ПРОИЗВОДСТВЕННЫЙ ПРОЦЕСС.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ru-RU" b="1" dirty="0"/>
              <a:t>ОСНОВНЫЕ ФАКТОРЫ ПРОИЗВОДСТВА:</a:t>
            </a:r>
          </a:p>
          <a:p>
            <a:pPr marL="800100" lvl="1" indent="-342900">
              <a:buFont typeface="+mj-lt"/>
              <a:buAutoNum type="alphaLcPeriod"/>
            </a:pPr>
            <a:r>
              <a:rPr lang="ru-RU" b="1" dirty="0"/>
              <a:t>земля (земли сельскохозяйственного назначения, земли под предприятиями, полезные ископаемые, лесные и водные ресурсы и т.п.);</a:t>
            </a:r>
          </a:p>
          <a:p>
            <a:pPr marL="800100" lvl="1" indent="-342900">
              <a:buFont typeface="+mj-lt"/>
              <a:buAutoNum type="alphaLcPeriod"/>
            </a:pPr>
            <a:r>
              <a:rPr lang="ru-RU" b="1" dirty="0"/>
              <a:t>труд (умения, квалификация работников);</a:t>
            </a:r>
          </a:p>
          <a:p>
            <a:pPr marL="800100" lvl="1" indent="-342900">
              <a:buFont typeface="+mj-lt"/>
              <a:buAutoNum type="alphaLcPeriod"/>
            </a:pPr>
            <a:r>
              <a:rPr lang="ru-RU" b="1" dirty="0"/>
              <a:t>капитал (здания, сооружения, станки, оборудование, финансы на счетах предприятия, продукция на складах и пр.);</a:t>
            </a:r>
          </a:p>
          <a:p>
            <a:pPr marL="800100" lvl="1" indent="-342900">
              <a:buFont typeface="+mj-lt"/>
              <a:buAutoNum type="alphaLcPeriod"/>
            </a:pPr>
            <a:r>
              <a:rPr lang="ru-RU" b="1" dirty="0"/>
              <a:t>предпринимательская активность (соединение в процессе производства остальных факторов).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ru-RU" b="1" dirty="0"/>
              <a:t>ФАКТОРНЫЕ ДОХОДЫ:</a:t>
            </a:r>
          </a:p>
          <a:p>
            <a:pPr marL="800100" lvl="1" indent="-342900">
              <a:buFont typeface="+mj-lt"/>
              <a:buAutoNum type="alphaLcPeriod"/>
            </a:pPr>
            <a:r>
              <a:rPr lang="ru-RU" b="1" dirty="0"/>
              <a:t>рента;</a:t>
            </a:r>
          </a:p>
          <a:p>
            <a:pPr marL="800100" lvl="1" indent="-342900">
              <a:buFont typeface="+mj-lt"/>
              <a:buAutoNum type="alphaLcPeriod"/>
            </a:pPr>
            <a:r>
              <a:rPr lang="ru-RU" b="1" dirty="0"/>
              <a:t>заработная плата;</a:t>
            </a:r>
          </a:p>
          <a:p>
            <a:pPr marL="800100" lvl="1" indent="-342900">
              <a:buFont typeface="+mj-lt"/>
              <a:buAutoNum type="alphaLcPeriod"/>
            </a:pPr>
            <a:r>
              <a:rPr lang="ru-RU" b="1" dirty="0"/>
              <a:t>процент;</a:t>
            </a:r>
          </a:p>
          <a:p>
            <a:pPr marL="800100" lvl="1" indent="-342900">
              <a:buFont typeface="+mj-lt"/>
              <a:buAutoNum type="alphaLcPeriod"/>
            </a:pPr>
            <a:r>
              <a:rPr lang="ru-RU" b="1" dirty="0"/>
              <a:t>прибыль.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555776" y="188640"/>
            <a:ext cx="39451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ИЗУЧЕНИЯ ТЕМЫ: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720080" cy="720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132856"/>
            <a:ext cx="720080" cy="720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005064"/>
            <a:ext cx="720080" cy="720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941168"/>
            <a:ext cx="720080" cy="720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877272"/>
            <a:ext cx="720080" cy="720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068960"/>
            <a:ext cx="720080" cy="720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720080" cy="720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80191"/>
              </p:ext>
            </p:extLst>
          </p:nvPr>
        </p:nvGraphicFramePr>
        <p:xfrm>
          <a:off x="285750" y="2132857"/>
          <a:ext cx="8750745" cy="45365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37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329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340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23295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tx1"/>
                          </a:solidFill>
                        </a:rPr>
                        <a:t>ФАКТОРЫ </a:t>
                      </a:r>
                    </a:p>
                    <a:p>
                      <a:pPr algn="ctr"/>
                      <a:r>
                        <a:rPr lang="ru-RU" sz="1800" b="1" dirty="0">
                          <a:solidFill>
                            <a:schemeClr val="tx1"/>
                          </a:solidFill>
                        </a:rPr>
                        <a:t>ПРОИЗВОДСТВА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</a:rPr>
                        <a:t>ФАКТОРНЫЙ ДОХОД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</a:rPr>
                        <a:t>ЧЕМ</a:t>
                      </a:r>
                    </a:p>
                    <a:p>
                      <a:pPr algn="ctr"/>
                      <a:r>
                        <a:rPr lang="ru-RU" sz="2000" b="1" dirty="0">
                          <a:solidFill>
                            <a:schemeClr val="tx1"/>
                          </a:solidFill>
                        </a:rPr>
                        <a:t> ОГРАНИЧИВАЮТСЯ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2642">
                <a:tc>
                  <a:txBody>
                    <a:bodyPr/>
                    <a:lstStyle/>
                    <a:p>
                      <a:pPr algn="ctr"/>
                      <a:endParaRPr lang="ru-RU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2642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2642"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2642"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2642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1008112" cy="1008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763688" y="260648"/>
            <a:ext cx="68407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ЗАПОЛНИТЕ ТАБЛИЦУ </a:t>
            </a:r>
          </a:p>
          <a:p>
            <a:pPr algn="ctr"/>
            <a:r>
              <a:rPr 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«ФАКТОРЫ ПРОИЗВОДСТВА»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836712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0">
              <a:spcAft>
                <a:spcPts val="600"/>
              </a:spcAft>
            </a:pPr>
            <a:r>
              <a:rPr lang="ru-RU" sz="24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4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factors of production</a:t>
            </a:r>
            <a:r>
              <a:rPr lang="ru-RU" sz="24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ru-RU" sz="2400" b="1" dirty="0"/>
              <a:t>– ресурсы, необходимые для производства товаров и услуг: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51520" y="1700808"/>
            <a:ext cx="864096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indent="-358775"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2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ЗЕМЛЯ</a:t>
            </a:r>
            <a:r>
              <a:rPr lang="ru-RU" sz="2200" b="1" i="1" dirty="0"/>
              <a:t> –</a:t>
            </a:r>
          </a:p>
          <a:p>
            <a:pPr marL="358775" indent="-358775"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2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</a:t>
            </a:r>
            <a:r>
              <a:rPr lang="ru-RU" sz="2200" b="1" i="1" dirty="0"/>
              <a:t> –</a:t>
            </a:r>
          </a:p>
          <a:p>
            <a:pPr marL="358775" indent="-358775"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2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КАПИТАЛ </a:t>
            </a:r>
          </a:p>
          <a:p>
            <a:pPr marL="358775" indent="-358775"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2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УПРАВЛЕНЧЕСКИЕ</a:t>
            </a:r>
            <a:r>
              <a:rPr lang="ru-RU" sz="2200" b="1" i="1" dirty="0"/>
              <a:t> </a:t>
            </a:r>
            <a:r>
              <a:rPr lang="ru-RU" sz="22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(предпринимательские) способности </a:t>
            </a:r>
            <a:endParaRPr lang="ru-RU" sz="2200" i="1" dirty="0"/>
          </a:p>
          <a:p>
            <a:pPr marL="358775" indent="-358775"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2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ИНФОРМАЦИЯ</a:t>
            </a:r>
            <a:r>
              <a:rPr lang="ru-RU" sz="2200" b="1" i="1" dirty="0"/>
              <a:t> </a:t>
            </a:r>
            <a:endParaRPr lang="ru-RU" sz="2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188640"/>
            <a:ext cx="59839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1.ФАКТОРЫ ПРОИЗВОДСТВА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116632"/>
            <a:ext cx="47947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2.ФАКТОРНЫЙ ДОХОД </a:t>
            </a:r>
            <a:endParaRPr lang="ru-RU" sz="3600" dirty="0">
              <a:solidFill>
                <a:srgbClr val="800000"/>
              </a:solidFill>
              <a:latin typeface="+mj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2348880"/>
            <a:ext cx="2714625" cy="1928813"/>
          </a:xfrm>
          <a:prstGeom prst="roundRect">
            <a:avLst>
              <a:gd name="adj" fmla="val 10000"/>
            </a:avLst>
          </a:prstGeom>
          <a:blipFill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00206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Скругленный прямоугольник 6"/>
          <p:cNvSpPr/>
          <p:nvPr/>
        </p:nvSpPr>
        <p:spPr>
          <a:xfrm>
            <a:off x="3275856" y="1772816"/>
            <a:ext cx="2714625" cy="1928813"/>
          </a:xfrm>
          <a:prstGeom prst="roundRect">
            <a:avLst>
              <a:gd name="adj" fmla="val 10000"/>
            </a:avLst>
          </a:prstGeom>
          <a:blipFill rotWithShape="0">
            <a:blip r:embed="rId4" cstate="print"/>
            <a:stretch>
              <a:fillRect/>
            </a:stretch>
          </a:blipFill>
          <a:ln w="38100">
            <a:solidFill>
              <a:srgbClr val="00206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Скругленный прямоугольник 7"/>
          <p:cNvSpPr/>
          <p:nvPr/>
        </p:nvSpPr>
        <p:spPr>
          <a:xfrm>
            <a:off x="6156176" y="2348880"/>
            <a:ext cx="2714625" cy="1928812"/>
          </a:xfrm>
          <a:prstGeom prst="roundRect">
            <a:avLst>
              <a:gd name="adj" fmla="val 10000"/>
            </a:avLst>
          </a:prstGeom>
          <a:blipFill rotWithShape="0">
            <a:blip r:embed="rId5" cstate="print"/>
            <a:stretch>
              <a:fillRect/>
            </a:stretch>
          </a:blipFill>
          <a:ln w="38100">
            <a:solidFill>
              <a:srgbClr val="00206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Скругленная прямоугольная выноска 8"/>
          <p:cNvSpPr/>
          <p:nvPr/>
        </p:nvSpPr>
        <p:spPr>
          <a:xfrm>
            <a:off x="251520" y="1628800"/>
            <a:ext cx="2500313" cy="642938"/>
          </a:xfrm>
          <a:prstGeom prst="wedgeRoundRectCallout">
            <a:avLst>
              <a:gd name="adj1" fmla="val -7007"/>
              <a:gd name="adj2" fmla="val 100657"/>
              <a:gd name="adj3" fmla="val 16667"/>
            </a:avLst>
          </a:prstGeom>
          <a:solidFill>
            <a:srgbClr val="002060"/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ЗЕМЛЯ</a:t>
            </a: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6228184" y="1628800"/>
            <a:ext cx="2500313" cy="642937"/>
          </a:xfrm>
          <a:prstGeom prst="wedgeRoundRectCallout">
            <a:avLst>
              <a:gd name="adj1" fmla="val -7007"/>
              <a:gd name="adj2" fmla="val 100657"/>
              <a:gd name="adj3" fmla="val 16667"/>
            </a:avLst>
          </a:prstGeom>
          <a:solidFill>
            <a:srgbClr val="002060"/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КАПИТАЛ</a:t>
            </a: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3275856" y="3861048"/>
            <a:ext cx="2500312" cy="642938"/>
          </a:xfrm>
          <a:prstGeom prst="wedgeRoundRectCallout">
            <a:avLst>
              <a:gd name="adj1" fmla="val 4143"/>
              <a:gd name="adj2" fmla="val -124816"/>
              <a:gd name="adj3" fmla="val 16667"/>
            </a:avLst>
          </a:prstGeom>
          <a:solidFill>
            <a:srgbClr val="002060"/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ТРУД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691680" y="4797152"/>
            <a:ext cx="2714625" cy="1928813"/>
          </a:xfrm>
          <a:prstGeom prst="roundRect">
            <a:avLst>
              <a:gd name="adj" fmla="val 10000"/>
            </a:avLst>
          </a:prstGeom>
          <a:blipFill rotWithShape="0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00206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Скругленная прямоугольная выноска 14"/>
          <p:cNvSpPr/>
          <p:nvPr/>
        </p:nvSpPr>
        <p:spPr>
          <a:xfrm>
            <a:off x="467544" y="4437112"/>
            <a:ext cx="2500313" cy="642937"/>
          </a:xfrm>
          <a:prstGeom prst="wedgeRoundRectCallout">
            <a:avLst>
              <a:gd name="adj1" fmla="val 9049"/>
              <a:gd name="adj2" fmla="val 95454"/>
              <a:gd name="adj3" fmla="val 16667"/>
            </a:avLst>
          </a:prstGeom>
          <a:solidFill>
            <a:srgbClr val="002060"/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ИНФОРМАЦИЯ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932040" y="4797152"/>
            <a:ext cx="2714625" cy="1928813"/>
          </a:xfrm>
          <a:prstGeom prst="roundRect">
            <a:avLst>
              <a:gd name="adj" fmla="val 10000"/>
            </a:avLst>
          </a:prstGeom>
          <a:blipFill rotWithShape="0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00206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Скругленная прямоугольная выноска 17"/>
          <p:cNvSpPr/>
          <p:nvPr/>
        </p:nvSpPr>
        <p:spPr>
          <a:xfrm>
            <a:off x="5868144" y="4437112"/>
            <a:ext cx="2857500" cy="642937"/>
          </a:xfrm>
          <a:prstGeom prst="wedgeRoundRectCallout">
            <a:avLst>
              <a:gd name="adj1" fmla="val 9049"/>
              <a:gd name="adj2" fmla="val 95454"/>
              <a:gd name="adj3" fmla="val 16667"/>
            </a:avLst>
          </a:prstGeom>
          <a:solidFill>
            <a:srgbClr val="002060"/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ПРЕДПРИНИМАТЕЛЬСКИЕ СПОСОБНОСТИ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764704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2000" dirty="0"/>
              <a:t>это </a:t>
            </a:r>
            <a:r>
              <a:rPr lang="ru-RU" sz="2000" b="1" dirty="0"/>
              <a:t>доходы</a:t>
            </a:r>
            <a:r>
              <a:rPr lang="ru-RU" sz="2000" dirty="0"/>
              <a:t>, идущие от получаемых ресурсов или от факторов производства</a:t>
            </a:r>
            <a:r>
              <a:rPr lang="ru-RU" sz="2000" b="1" dirty="0"/>
              <a:t>.</a:t>
            </a:r>
          </a:p>
        </p:txBody>
      </p:sp>
      <p:sp>
        <p:nvSpPr>
          <p:cNvPr id="17" name="Скругленная прямоугольная выноска 16"/>
          <p:cNvSpPr/>
          <p:nvPr/>
        </p:nvSpPr>
        <p:spPr>
          <a:xfrm>
            <a:off x="251520" y="1628800"/>
            <a:ext cx="2500313" cy="642938"/>
          </a:xfrm>
          <a:prstGeom prst="wedgeRoundRectCallout">
            <a:avLst>
              <a:gd name="adj1" fmla="val -7007"/>
              <a:gd name="adj2" fmla="val 100657"/>
              <a:gd name="adj3" fmla="val 16667"/>
            </a:avLst>
          </a:prstGeom>
          <a:solidFill>
            <a:srgbClr val="002060"/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РЕНТА</a:t>
            </a:r>
          </a:p>
        </p:txBody>
      </p:sp>
      <p:sp>
        <p:nvSpPr>
          <p:cNvPr id="19" name="Скругленная прямоугольная выноска 18"/>
          <p:cNvSpPr/>
          <p:nvPr/>
        </p:nvSpPr>
        <p:spPr>
          <a:xfrm>
            <a:off x="3275856" y="3861048"/>
            <a:ext cx="2500312" cy="792088"/>
          </a:xfrm>
          <a:prstGeom prst="wedgeRoundRectCallout">
            <a:avLst>
              <a:gd name="adj1" fmla="val 4143"/>
              <a:gd name="adj2" fmla="val -124816"/>
              <a:gd name="adj3" fmla="val 16667"/>
            </a:avLst>
          </a:prstGeom>
          <a:solidFill>
            <a:srgbClr val="002060"/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ЗАРАБОТНАЯ ПЛАТА</a:t>
            </a:r>
          </a:p>
        </p:txBody>
      </p:sp>
      <p:sp>
        <p:nvSpPr>
          <p:cNvPr id="20" name="Скругленная прямоугольная выноска 19"/>
          <p:cNvSpPr/>
          <p:nvPr/>
        </p:nvSpPr>
        <p:spPr>
          <a:xfrm>
            <a:off x="6228184" y="1628800"/>
            <a:ext cx="2500313" cy="642937"/>
          </a:xfrm>
          <a:prstGeom prst="wedgeRoundRectCallout">
            <a:avLst>
              <a:gd name="adj1" fmla="val -7007"/>
              <a:gd name="adj2" fmla="val 100657"/>
              <a:gd name="adj3" fmla="val 16667"/>
            </a:avLst>
          </a:prstGeom>
          <a:solidFill>
            <a:srgbClr val="002060"/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ПРОЦЕНТ</a:t>
            </a:r>
          </a:p>
        </p:txBody>
      </p:sp>
      <p:sp>
        <p:nvSpPr>
          <p:cNvPr id="21" name="Скругленная прямоугольная выноска 20"/>
          <p:cNvSpPr/>
          <p:nvPr/>
        </p:nvSpPr>
        <p:spPr>
          <a:xfrm>
            <a:off x="5868144" y="4437112"/>
            <a:ext cx="2857500" cy="642937"/>
          </a:xfrm>
          <a:prstGeom prst="wedgeRoundRectCallout">
            <a:avLst>
              <a:gd name="adj1" fmla="val 9049"/>
              <a:gd name="adj2" fmla="val 95454"/>
              <a:gd name="adj3" fmla="val 16667"/>
            </a:avLst>
          </a:prstGeom>
          <a:solidFill>
            <a:srgbClr val="002060"/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ПРИБЫЛЬ</a:t>
            </a:r>
          </a:p>
        </p:txBody>
      </p:sp>
      <p:sp>
        <p:nvSpPr>
          <p:cNvPr id="22" name="Скругленная прямоугольная выноска 21"/>
          <p:cNvSpPr/>
          <p:nvPr/>
        </p:nvSpPr>
        <p:spPr>
          <a:xfrm>
            <a:off x="467544" y="4437112"/>
            <a:ext cx="2500313" cy="642937"/>
          </a:xfrm>
          <a:prstGeom prst="wedgeRoundRectCallout">
            <a:avLst>
              <a:gd name="adj1" fmla="val 9049"/>
              <a:gd name="adj2" fmla="val 95454"/>
              <a:gd name="adj3" fmla="val 16667"/>
            </a:avLst>
          </a:prstGeom>
          <a:solidFill>
            <a:srgbClr val="002060"/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ПРИБЫЛЬ</a:t>
            </a:r>
          </a:p>
        </p:txBody>
      </p:sp>
      <p:sp>
        <p:nvSpPr>
          <p:cNvPr id="23" name="Пятно 1 22"/>
          <p:cNvSpPr/>
          <p:nvPr/>
        </p:nvSpPr>
        <p:spPr>
          <a:xfrm>
            <a:off x="117587" y="3212976"/>
            <a:ext cx="5796136" cy="3645024"/>
          </a:xfrm>
          <a:prstGeom prst="irregularSeal1">
            <a:avLst/>
          </a:prstGeom>
          <a:solidFill>
            <a:srgbClr val="8000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ru-RU" b="1" dirty="0"/>
              <a:t>ДОХОДЫ СОБСТВЕННИКОВ ФАКТОРОВ ПРОИЗВОДСТВА –</a:t>
            </a:r>
          </a:p>
          <a:p>
            <a:pPr algn="ctr">
              <a:spcAft>
                <a:spcPts val="1200"/>
              </a:spcAft>
            </a:pPr>
            <a:r>
              <a:rPr lang="ru-RU" b="1" dirty="0"/>
              <a:t>ЭТО ЗАТРАТЫ ВЛАДЕЛЬЦА ПРЕДПРИЯТИЯ (ФИРМЫ)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748430"/>
              </p:ext>
            </p:extLst>
          </p:nvPr>
        </p:nvGraphicFramePr>
        <p:xfrm>
          <a:off x="285750" y="1772816"/>
          <a:ext cx="8318698" cy="48965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085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5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243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73215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bg1"/>
                          </a:solidFill>
                        </a:rPr>
                        <a:t>ФАКТОРЫ </a:t>
                      </a:r>
                    </a:p>
                    <a:p>
                      <a:pPr algn="ctr"/>
                      <a:r>
                        <a:rPr lang="ru-RU" b="1" dirty="0">
                          <a:solidFill>
                            <a:schemeClr val="bg1"/>
                          </a:solidFill>
                        </a:rPr>
                        <a:t>ПРОИЗВОДСТВА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bg1"/>
                          </a:solidFill>
                        </a:rPr>
                        <a:t>ФАКТОРНЫЙ ДОХОД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bg1"/>
                          </a:solidFill>
                        </a:rPr>
                        <a:t>Ограничения</a:t>
                      </a:r>
                      <a:r>
                        <a:rPr lang="ru-RU" sz="1800" b="1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ru-RU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23329"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5738" indent="-185738">
                        <a:spcAft>
                          <a:spcPts val="600"/>
                        </a:spcAft>
                        <a:buFont typeface="Wingdings" pitchFamily="2" charset="2"/>
                        <a:buChar char="§"/>
                      </a:pPr>
                      <a:endParaRPr lang="ru-RU" b="1" dirty="0"/>
                    </a:p>
                    <a:p>
                      <a:pPr marL="185738" indent="-185738">
                        <a:spcAft>
                          <a:spcPts val="600"/>
                        </a:spcAft>
                        <a:buFont typeface="Wingdings" pitchFamily="2" charset="2"/>
                        <a:buChar char="§"/>
                      </a:pPr>
                      <a:endParaRPr lang="ru-RU" b="1" dirty="0"/>
                    </a:p>
                    <a:p>
                      <a:pPr marL="185738" indent="-185738">
                        <a:spcAft>
                          <a:spcPts val="600"/>
                        </a:spcAft>
                        <a:buFont typeface="Wingdings" pitchFamily="2" charset="2"/>
                        <a:buChar char="§"/>
                      </a:pPr>
                      <a:endParaRPr lang="ru-RU" b="1" dirty="0"/>
                    </a:p>
                    <a:p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1008112" cy="1008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763688" y="260648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3.«ФАКТОРЫ ПРОИЗВОДСТВА»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3010799"/>
            <a:ext cx="2124236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1. ЗЕМЛЯ</a:t>
            </a:r>
          </a:p>
          <a:p>
            <a:endParaRPr lang="ru-RU" sz="1400" b="1" dirty="0"/>
          </a:p>
          <a:p>
            <a:r>
              <a:rPr lang="ru-RU" sz="1400" b="1" dirty="0"/>
              <a:t>ВСЕ ПРИРОДНЫЕ РЕСУРСЫ, ПРИГОДНЫЕ </a:t>
            </a:r>
          </a:p>
          <a:p>
            <a:r>
              <a:rPr lang="ru-RU" sz="1400" b="1" dirty="0"/>
              <a:t>ДЛЯ ПРОИЗВОДСТВА ЭКОНОМИЧЕСКИХ БЛАГ</a:t>
            </a:r>
          </a:p>
          <a:p>
            <a:r>
              <a:rPr lang="ru-RU" sz="1400" b="1" dirty="0"/>
              <a:t>Пример:</a:t>
            </a:r>
          </a:p>
          <a:p>
            <a:r>
              <a:rPr lang="ru-RU" sz="1400" b="1" dirty="0"/>
              <a:t>ЗЕМЛИ С/Х И ПРОМ. НАЗНАЧЕНИЯ, </a:t>
            </a:r>
          </a:p>
          <a:p>
            <a:r>
              <a:rPr lang="ru-RU" sz="1400" b="1" dirty="0"/>
              <a:t>ЛЕС, ВОДА,</a:t>
            </a:r>
          </a:p>
          <a:p>
            <a:r>
              <a:rPr lang="ru-RU" sz="1400" b="1" dirty="0"/>
              <a:t>ПОЛЕЗНЫЕ ИСКОПАЕНМЫЕ И Т.П.)</a:t>
            </a:r>
          </a:p>
          <a:p>
            <a:endParaRPr lang="ru-RU" sz="1400" b="1" dirty="0"/>
          </a:p>
          <a:p>
            <a:endParaRPr lang="ru-RU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347864" y="3140968"/>
            <a:ext cx="1944216" cy="203132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ru-RU" b="1" dirty="0"/>
              <a:t>РЕНТА</a:t>
            </a:r>
          </a:p>
          <a:p>
            <a:endParaRPr lang="ru-RU" i="1" dirty="0"/>
          </a:p>
          <a:p>
            <a:r>
              <a:rPr lang="ru-RU" i="1" dirty="0"/>
              <a:t>определённая сумма, выплаченная за пользование</a:t>
            </a:r>
          </a:p>
          <a:p>
            <a:r>
              <a:rPr lang="ru-RU" i="1" dirty="0"/>
              <a:t>землёй</a:t>
            </a:r>
            <a:r>
              <a:rPr lang="ru-RU" dirty="0"/>
              <a:t>.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084168" y="2980867"/>
            <a:ext cx="2088232" cy="3719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>
              <a:spcAft>
                <a:spcPts val="600"/>
              </a:spcAft>
              <a:buFont typeface="Wingdings" pitchFamily="2" charset="2"/>
              <a:buChar char="§"/>
            </a:pPr>
            <a:r>
              <a:rPr lang="ru-RU" b="1" dirty="0"/>
              <a:t>ПРИРОДНЫЙ РЕЛЬЕФ;</a:t>
            </a:r>
          </a:p>
          <a:p>
            <a:pPr marL="185738" indent="-185738">
              <a:spcAft>
                <a:spcPts val="600"/>
              </a:spcAft>
              <a:buFont typeface="Wingdings" pitchFamily="2" charset="2"/>
              <a:buChar char="§"/>
            </a:pPr>
            <a:r>
              <a:rPr lang="ru-RU" b="1" dirty="0"/>
              <a:t>ПЛОЩАДЬ ЗЕМЕЛЬ ОПРЕДЕЛЕННО-ГО НАЗНАЧЕНИЯ;</a:t>
            </a:r>
          </a:p>
          <a:p>
            <a:pPr marL="185738" indent="-185738">
              <a:spcAft>
                <a:spcPts val="600"/>
              </a:spcAft>
              <a:buFont typeface="Wingdings" pitchFamily="2" charset="2"/>
              <a:buChar char="§"/>
            </a:pPr>
            <a:r>
              <a:rPr lang="ru-RU" b="1" dirty="0"/>
              <a:t>ОБЪЕМ ВОДНЫХ РЕСУРСОВ;</a:t>
            </a:r>
          </a:p>
          <a:p>
            <a:pPr marL="185738" indent="-185738">
              <a:spcAft>
                <a:spcPts val="600"/>
              </a:spcAft>
              <a:buFont typeface="Wingdings" pitchFamily="2" charset="2"/>
              <a:buChar char="§"/>
            </a:pPr>
            <a:r>
              <a:rPr lang="ru-RU" b="1" dirty="0"/>
              <a:t>ОБЪЕМ И ДОСТУПНОСТЬ ПОЛЕЗНЫХ ИСКОПАЕМЫХ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211487"/>
              </p:ext>
            </p:extLst>
          </p:nvPr>
        </p:nvGraphicFramePr>
        <p:xfrm>
          <a:off x="285750" y="1484783"/>
          <a:ext cx="8678739" cy="53732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01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58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216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77692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bg1"/>
                          </a:solidFill>
                        </a:rPr>
                        <a:t>ФАКТОРЫ </a:t>
                      </a:r>
                    </a:p>
                    <a:p>
                      <a:pPr algn="ctr"/>
                      <a:r>
                        <a:rPr lang="ru-RU" b="1" dirty="0">
                          <a:solidFill>
                            <a:schemeClr val="bg1"/>
                          </a:solidFill>
                        </a:rPr>
                        <a:t>ПРОИЗВОДСТВА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bg1"/>
                          </a:solidFill>
                        </a:rPr>
                        <a:t>ФАКТОРНЫЙ ДОХОД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bg1"/>
                          </a:solidFill>
                        </a:rPr>
                        <a:t>ЧЕМ</a:t>
                      </a:r>
                    </a:p>
                    <a:p>
                      <a:pPr algn="ctr"/>
                      <a:r>
                        <a:rPr lang="ru-RU" sz="1800" b="1" dirty="0">
                          <a:solidFill>
                            <a:schemeClr val="bg1"/>
                          </a:solidFill>
                        </a:rPr>
                        <a:t> ОГРАНИЧИВАЮТСЯ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5525"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5738" indent="-185738">
                        <a:spcAft>
                          <a:spcPts val="600"/>
                        </a:spcAft>
                        <a:buFont typeface="Wingdings" pitchFamily="2" charset="2"/>
                        <a:buChar char="§"/>
                      </a:pPr>
                      <a:endParaRPr lang="ru-RU" b="1" dirty="0"/>
                    </a:p>
                    <a:p>
                      <a:pPr marL="185738" indent="-185738">
                        <a:spcAft>
                          <a:spcPts val="600"/>
                        </a:spcAft>
                        <a:buFont typeface="Wingdings" pitchFamily="2" charset="2"/>
                        <a:buChar char="§"/>
                      </a:pPr>
                      <a:endParaRPr lang="ru-RU" b="1" dirty="0"/>
                    </a:p>
                    <a:p>
                      <a:pPr marL="185738" indent="-185738">
                        <a:spcAft>
                          <a:spcPts val="600"/>
                        </a:spcAft>
                        <a:buFont typeface="Wingdings" pitchFamily="2" charset="2"/>
                        <a:buChar char="§"/>
                      </a:pPr>
                      <a:endParaRPr lang="ru-RU" b="1" dirty="0"/>
                    </a:p>
                    <a:p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1008112" cy="1008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763688" y="260648"/>
            <a:ext cx="68407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ЗАПОЛНИТЕ ТАБЛИЦУ </a:t>
            </a:r>
          </a:p>
          <a:p>
            <a:pPr algn="ctr"/>
            <a:r>
              <a:rPr 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«ФАКТОРЫ ПРОИЗВОДСТВА»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544" y="2636912"/>
            <a:ext cx="252028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FF0000"/>
                </a:solidFill>
              </a:rPr>
              <a:t>2.ТРУД - </a:t>
            </a:r>
          </a:p>
          <a:p>
            <a:r>
              <a:rPr lang="ru-RU" sz="1400" b="1" dirty="0"/>
              <a:t>ЦЕЛЕСООБРАЗНАЯ ДЕЯТЕЛЬНОСТЬ ЧЕЛОВЕКА </a:t>
            </a:r>
          </a:p>
          <a:p>
            <a:r>
              <a:rPr lang="ru-RU" sz="1400" b="1" dirty="0"/>
              <a:t>ПО СОЗДАНИЮ ЭКОНОМИЧЕСКИХ БЛАГ</a:t>
            </a:r>
          </a:p>
          <a:p>
            <a:pPr algn="ctr"/>
            <a:r>
              <a:rPr lang="ru-RU" sz="1400" b="1" dirty="0">
                <a:solidFill>
                  <a:srgbClr val="FF0000"/>
                </a:solidFill>
              </a:rPr>
              <a:t>ХАРАКТЕРИЗУЕТСЯ: </a:t>
            </a:r>
          </a:p>
          <a:p>
            <a:r>
              <a:rPr lang="ru-RU" sz="1400" b="1" dirty="0"/>
              <a:t>1. </a:t>
            </a:r>
            <a:r>
              <a:rPr lang="ru-RU" sz="1400" b="1" i="1" dirty="0"/>
              <a:t>Интенсивность труда </a:t>
            </a:r>
            <a:r>
              <a:rPr lang="ru-RU" sz="1400" i="1" dirty="0"/>
              <a:t>— это напряжённость труда, которая определяется степенью расходования рабочей силы в единицу времени.</a:t>
            </a:r>
          </a:p>
          <a:p>
            <a:r>
              <a:rPr lang="ru-RU" sz="1400" b="1" i="1" dirty="0"/>
              <a:t>2. Производительность труда </a:t>
            </a:r>
            <a:r>
              <a:rPr lang="ru-RU" sz="1400" i="1" dirty="0"/>
              <a:t>— это результативность труда, которая измеряется количеством продукции, произведённой в единицу времени</a:t>
            </a:r>
            <a:endParaRPr lang="ru-RU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125370" y="2703627"/>
            <a:ext cx="2088232" cy="218521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ЗАРАБОТНАЯ  ПЛАТА</a:t>
            </a:r>
          </a:p>
          <a:p>
            <a:pPr algn="ctr"/>
            <a:r>
              <a:rPr lang="en-US" sz="2000" b="1" dirty="0"/>
              <a:t>(wage, salary)</a:t>
            </a:r>
            <a:endParaRPr lang="ru-RU" sz="2000" b="1" dirty="0"/>
          </a:p>
          <a:p>
            <a:r>
              <a:rPr lang="ru-RU" sz="2000" i="1" dirty="0"/>
              <a:t>материальное вознаграждение за труд (цена труда)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724128" y="2636912"/>
            <a:ext cx="324036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>
              <a:spcAft>
                <a:spcPts val="600"/>
              </a:spcAft>
              <a:buFont typeface="Wingdings" pitchFamily="2" charset="2"/>
              <a:buChar char="§"/>
            </a:pPr>
            <a:r>
              <a:rPr lang="ru-RU" b="1" dirty="0"/>
              <a:t>ЧИСЛЕННОСТЬ ТРУДОСПОСОБНО-ГО НАСЕЛЕНИЯ РЕГИОНА, СТРАНЫ;</a:t>
            </a:r>
          </a:p>
          <a:p>
            <a:pPr marL="185738" indent="-185738">
              <a:spcAft>
                <a:spcPts val="600"/>
              </a:spcAft>
              <a:buFont typeface="Wingdings" pitchFamily="2" charset="2"/>
              <a:buChar char="§"/>
            </a:pPr>
            <a:r>
              <a:rPr lang="ru-RU" b="1" dirty="0"/>
              <a:t>ПРОФЕССИОНАЛЬ-НАЯ СТРУКТУРА НАСЕЛЕНИЯ И ВОЗМОЖНОСТИ ПРОФЕССИОНАЛЬ-НОГО ОБРАЗОВАНИЯ;</a:t>
            </a:r>
          </a:p>
          <a:p>
            <a:pPr marL="185738" indent="-185738">
              <a:spcAft>
                <a:spcPts val="600"/>
              </a:spcAft>
              <a:buFont typeface="Wingdings" pitchFamily="2" charset="2"/>
              <a:buChar char="§"/>
            </a:pPr>
            <a:r>
              <a:rPr lang="ru-RU" b="1" dirty="0"/>
              <a:t>РЕЛИГИОЗНО- КУЛЬТУРНЫЕ ТРАДИЦИИ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544152"/>
              </p:ext>
            </p:extLst>
          </p:nvPr>
        </p:nvGraphicFramePr>
        <p:xfrm>
          <a:off x="285750" y="1700808"/>
          <a:ext cx="8678739" cy="51571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262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42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28220"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solidFill>
                            <a:schemeClr val="bg1"/>
                          </a:solidFill>
                        </a:rPr>
                        <a:t>ФАКТОРЫ </a:t>
                      </a:r>
                    </a:p>
                    <a:p>
                      <a:pPr algn="ctr"/>
                      <a:r>
                        <a:rPr lang="ru-RU" sz="1050" b="1" dirty="0">
                          <a:solidFill>
                            <a:schemeClr val="bg1"/>
                          </a:solidFill>
                        </a:rPr>
                        <a:t>ПРОИЗВОДСТВА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solidFill>
                            <a:schemeClr val="bg1"/>
                          </a:solidFill>
                        </a:rPr>
                        <a:t>ФАКТОРНЫЙ ДОХОД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>
                          <a:solidFill>
                            <a:schemeClr val="bg1"/>
                          </a:solidFill>
                        </a:rPr>
                        <a:t>ЧЕМ</a:t>
                      </a:r>
                    </a:p>
                    <a:p>
                      <a:pPr algn="ctr"/>
                      <a:r>
                        <a:rPr lang="ru-RU" sz="1050" b="1" dirty="0">
                          <a:solidFill>
                            <a:schemeClr val="bg1"/>
                          </a:solidFill>
                        </a:rPr>
                        <a:t> ОГРАНИЧИВАЮТСЯ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8972"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  <a:p>
                      <a:pPr algn="ctr"/>
                      <a:r>
                        <a:rPr lang="ru-RU" sz="1400" b="1" dirty="0"/>
                        <a:t>(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85738" indent="-185738">
                        <a:spcAft>
                          <a:spcPts val="600"/>
                        </a:spcAft>
                        <a:buFont typeface="Wingdings" pitchFamily="2" charset="2"/>
                        <a:buChar char="§"/>
                      </a:pPr>
                      <a:endParaRPr lang="ru-RU" sz="1050" b="1" dirty="0"/>
                    </a:p>
                    <a:p>
                      <a:pPr marL="185738" indent="-185738">
                        <a:spcAft>
                          <a:spcPts val="600"/>
                        </a:spcAft>
                        <a:buFont typeface="Wingdings" pitchFamily="2" charset="2"/>
                        <a:buChar char="§"/>
                      </a:pPr>
                      <a:endParaRPr lang="ru-RU" sz="1050" b="1" dirty="0"/>
                    </a:p>
                    <a:p>
                      <a:pPr marL="185738" indent="-185738">
                        <a:spcAft>
                          <a:spcPts val="600"/>
                        </a:spcAft>
                        <a:buFont typeface="Wingdings" pitchFamily="2" charset="2"/>
                        <a:buChar char="§"/>
                      </a:pPr>
                      <a:endParaRPr lang="ru-RU" sz="1050" b="1" dirty="0"/>
                    </a:p>
                    <a:p>
                      <a:endParaRPr lang="ru-RU" sz="105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1008112" cy="1008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763688" y="260648"/>
            <a:ext cx="68407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ЗАПОЛНИТЕ ТАБЛИЦУ </a:t>
            </a:r>
          </a:p>
          <a:p>
            <a:pPr algn="ctr"/>
            <a:r>
              <a:rPr 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«ФАКТОРЫ ПРОИЗВОДСТВА»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584" y="2852936"/>
            <a:ext cx="23232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3. КАПИТАЛ </a:t>
            </a:r>
            <a:r>
              <a:rPr lang="ru-RU" sz="1200" i="1" dirty="0"/>
              <a:t>произведённые человеком средства производства</a:t>
            </a:r>
            <a:r>
              <a:rPr lang="ru-RU" sz="1200" dirty="0"/>
              <a:t>:</a:t>
            </a:r>
            <a:endParaRPr lang="ru-RU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196300" y="2750862"/>
            <a:ext cx="2232248" cy="169277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ru-RU" sz="2400" b="1" dirty="0"/>
              <a:t>ПРОЦЕНТ </a:t>
            </a:r>
          </a:p>
          <a:p>
            <a:pPr algn="ctr"/>
            <a:r>
              <a:rPr lang="ru-RU" sz="2400" b="1" dirty="0"/>
              <a:t>(</a:t>
            </a:r>
            <a:r>
              <a:rPr lang="en-US" sz="2400" b="1" dirty="0"/>
              <a:t>interest)</a:t>
            </a:r>
            <a:endParaRPr lang="ru-RU" sz="2400" b="1" dirty="0"/>
          </a:p>
          <a:p>
            <a:pPr algn="ctr"/>
            <a:r>
              <a:rPr lang="ru-RU" sz="2800" i="1" dirty="0"/>
              <a:t>доход на</a:t>
            </a:r>
          </a:p>
          <a:p>
            <a:pPr algn="ctr"/>
            <a:r>
              <a:rPr lang="ru-RU" sz="2800" i="1" dirty="0"/>
              <a:t>капитал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6588224" y="2924944"/>
            <a:ext cx="237626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>
              <a:spcAft>
                <a:spcPts val="600"/>
              </a:spcAft>
              <a:buFont typeface="Wingdings" pitchFamily="2" charset="2"/>
              <a:buChar char="§"/>
            </a:pPr>
            <a:r>
              <a:rPr lang="ru-RU" b="1" dirty="0"/>
              <a:t>ДОСТИГНУТЫЙ УРОВЕНЬ РАЗВИТИЯ ФИРМЫ, СТРАНЫ;</a:t>
            </a:r>
          </a:p>
          <a:p>
            <a:pPr marL="185738" indent="-185738">
              <a:spcAft>
                <a:spcPts val="600"/>
              </a:spcAft>
              <a:buFont typeface="Wingdings" pitchFamily="2" charset="2"/>
              <a:buChar char="§"/>
            </a:pPr>
            <a:r>
              <a:rPr lang="ru-RU" b="1" dirty="0"/>
              <a:t>ФИЗИЧЕСКИЙ И МОРАЛЬНЫЙ ИЗНОС ЗДАНИЙ. СТАНКОВ, КОММУНИКАЦИЙ;</a:t>
            </a:r>
          </a:p>
          <a:p>
            <a:pPr marL="185738" indent="-185738">
              <a:spcAft>
                <a:spcPts val="600"/>
              </a:spcAft>
              <a:buFont typeface="Wingdings" pitchFamily="2" charset="2"/>
              <a:buChar char="§"/>
            </a:pPr>
            <a:r>
              <a:rPr lang="ru-RU" b="1" dirty="0"/>
              <a:t>УРОВЕНЬ ИНФЛЯЦИИ</a:t>
            </a: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6606744"/>
              </p:ext>
            </p:extLst>
          </p:nvPr>
        </p:nvGraphicFramePr>
        <p:xfrm>
          <a:off x="323528" y="3577692"/>
          <a:ext cx="3816424" cy="108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5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11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3197">
                <a:tc>
                  <a:txBody>
                    <a:bodyPr/>
                    <a:lstStyle/>
                    <a:p>
                      <a:r>
                        <a:rPr lang="ru-RU" sz="1100" dirty="0"/>
                        <a:t>ФИЗИЧЕСКИЙ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/>
                        <a:t>ФИНАНСОВЫЙ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21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/>
                        <a:t>здания, сооружения, оборудование,  инфраструктура и др.;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деньги, используемые для покупки факторов производства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6282854"/>
              </p:ext>
            </p:extLst>
          </p:nvPr>
        </p:nvGraphicFramePr>
        <p:xfrm>
          <a:off x="323528" y="4552095"/>
          <a:ext cx="3806932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07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62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7990">
                <a:tc>
                  <a:txBody>
                    <a:bodyPr/>
                    <a:lstStyle/>
                    <a:p>
                      <a:r>
                        <a:rPr lang="ru-RU" sz="1400" dirty="0"/>
                        <a:t>Основной капитал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/>
                        <a:t>Оборотный</a:t>
                      </a:r>
                      <a:r>
                        <a:rPr lang="ru-RU" sz="1050" baseline="0" dirty="0"/>
                        <a:t> капитал </a:t>
                      </a:r>
                      <a:endParaRPr lang="ru-RU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62675">
                <a:tc>
                  <a:txBody>
                    <a:bodyPr/>
                    <a:lstStyle/>
                    <a:p>
                      <a:r>
                        <a:rPr lang="ru-RU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здания, станки, оборудование;</a:t>
                      </a:r>
                    </a:p>
                    <a:p>
                      <a:r>
                        <a:rPr lang="ru-RU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используется в течение ряда лет;</a:t>
                      </a:r>
                    </a:p>
                    <a:p>
                      <a:r>
                        <a:rPr lang="ru-RU" sz="1200" b="0" i="0" u="none" strike="noStrike" baseline="0" dirty="0"/>
                        <a:t>• </a:t>
                      </a:r>
                      <a:r>
                        <a:rPr lang="ru-RU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переносит свою</a:t>
                      </a:r>
                    </a:p>
                    <a:p>
                      <a:r>
                        <a:rPr lang="ru-RU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стоимость на продукт по частям;</a:t>
                      </a:r>
                    </a:p>
                    <a:p>
                      <a:r>
                        <a:rPr lang="ru-RU" sz="1200" b="0" i="0" u="none" strike="noStrike" baseline="0" dirty="0"/>
                        <a:t>• </a:t>
                      </a:r>
                      <a:r>
                        <a:rPr lang="ru-RU" sz="1200" b="1" i="0" u="none" strike="noStrike" kern="1200" baseline="0" dirty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затраты возмещаются постепенно</a:t>
                      </a:r>
                      <a:endParaRPr lang="ru-RU" sz="1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сырьё, материалы,</a:t>
                      </a:r>
                    </a:p>
                    <a:p>
                      <a:r>
                        <a:rPr lang="ru-RU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энергетические ресурсы;</a:t>
                      </a:r>
                    </a:p>
                    <a:p>
                      <a:r>
                        <a:rPr lang="ru-RU" sz="1200" b="0" i="0" u="none" strike="noStrike" baseline="0" dirty="0"/>
                        <a:t>• </a:t>
                      </a:r>
                      <a:r>
                        <a:rPr lang="ru-RU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расходуется за один</a:t>
                      </a:r>
                    </a:p>
                    <a:p>
                      <a:r>
                        <a:rPr lang="ru-RU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цикл;</a:t>
                      </a:r>
                    </a:p>
                    <a:p>
                      <a:r>
                        <a:rPr lang="ru-RU" sz="1200" b="0" i="0" u="none" strike="noStrike" baseline="0" dirty="0"/>
                        <a:t>• </a:t>
                      </a:r>
                      <a:r>
                        <a:rPr lang="ru-RU" sz="1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входит во вновь созданный продукт целиком;</a:t>
                      </a:r>
                    </a:p>
                    <a:p>
                      <a:r>
                        <a:rPr lang="ru-RU" sz="1200" b="0" i="0" u="none" strike="noStrike" baseline="0" dirty="0"/>
                        <a:t>• </a:t>
                      </a:r>
                      <a:r>
                        <a:rPr lang="ru-RU" sz="12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затраты возмещаются после реализации продукции</a:t>
                      </a:r>
                      <a:endParaRPr lang="ru-RU" sz="7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Сетка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Сетка</Template>
  <TotalTime>1104</TotalTime>
  <Words>2134</Words>
  <Application>Microsoft Office PowerPoint</Application>
  <PresentationFormat>Экран (4:3)</PresentationFormat>
  <Paragraphs>337</Paragraphs>
  <Slides>29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4" baseType="lpstr">
      <vt:lpstr>Arial</vt:lpstr>
      <vt:lpstr>Calibri</vt:lpstr>
      <vt:lpstr>Century Gothic</vt:lpstr>
      <vt:lpstr>Wingdings</vt:lpstr>
      <vt:lpstr>Сетка</vt:lpstr>
      <vt:lpstr>2.2. ФАКТОРЫ ПРОИЗВОДСТВА  И ФАКТОРНЫЕ ДОХОДЫ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 </vt:lpstr>
      <vt:lpstr>Презентация PowerPoint</vt:lpstr>
      <vt:lpstr>Презентация PowerPoint</vt:lpstr>
      <vt:lpstr>ЗАДАНИЯ К ПРЕЗЕНТАЦИИ </vt:lpstr>
      <vt:lpstr>ЗАДАНИЯ К ПРЕЗЕНТАЦИИ </vt:lpstr>
      <vt:lpstr>Задания  № 21,24 из ЕГЭ. Анализ источника </vt:lpstr>
      <vt:lpstr>Проверка себя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ФИРМЫ В ЭКОНОМИКЕ</dc:title>
  <dc:creator>Маша</dc:creator>
  <cp:lastModifiedBy>Сучков Сергей Дмитриевич</cp:lastModifiedBy>
  <cp:revision>94</cp:revision>
  <dcterms:created xsi:type="dcterms:W3CDTF">2013-09-30T16:04:03Z</dcterms:created>
  <dcterms:modified xsi:type="dcterms:W3CDTF">2021-04-21T15:50:03Z</dcterms:modified>
</cp:coreProperties>
</file>