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70"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A048BB-C38A-4C1F-8A23-DEC1F89CD372}" type="datetimeFigureOut">
              <a:rPr lang="ru-RU" smtClean="0"/>
              <a:pPr/>
              <a:t>15.04.2021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8004CA-207A-4664-827F-B36E29BA2329}"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en-US" dirty="0" smtClean="0"/>
              <a:t>Yuri </a:t>
            </a:r>
            <a:endParaRPr lang="ru-RU" dirty="0"/>
          </a:p>
        </p:txBody>
      </p:sp>
      <p:sp>
        <p:nvSpPr>
          <p:cNvPr id="4" name="Номер слайда 3"/>
          <p:cNvSpPr>
            <a:spLocks noGrp="1"/>
          </p:cNvSpPr>
          <p:nvPr>
            <p:ph type="sldNum" sz="quarter" idx="10"/>
          </p:nvPr>
        </p:nvSpPr>
        <p:spPr/>
        <p:txBody>
          <a:bodyPr/>
          <a:lstStyle/>
          <a:p>
            <a:fld id="{4F8004CA-207A-4664-827F-B36E29BA2329}" type="slidenum">
              <a:rPr lang="ru-RU" smtClean="0"/>
              <a:pPr/>
              <a:t>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15.04.2021</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history1900s.about.com/" TargetMode="External"/><Relationship Id="rId2" Type="http://schemas.openxmlformats.org/officeDocument/2006/relationships/hyperlink" Target="http://www.homeenglish.ru/" TargetMode="External"/><Relationship Id="rId1" Type="http://schemas.openxmlformats.org/officeDocument/2006/relationships/slideLayout" Target="../slideLayouts/slideLayout2.xml"/><Relationship Id="rId5" Type="http://schemas.openxmlformats.org/officeDocument/2006/relationships/hyperlink" Target="http://www.biography.com/" TargetMode="External"/><Relationship Id="rId4" Type="http://schemas.openxmlformats.org/officeDocument/2006/relationships/hyperlink" Target="http://www.russianarchives.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332656"/>
            <a:ext cx="8352928" cy="6192688"/>
          </a:xfrm>
        </p:spPr>
        <p:txBody>
          <a:bodyPr>
            <a:normAutofit/>
          </a:bodyPr>
          <a:lstStyle/>
          <a:p>
            <a:endParaRPr lang="en-US" b="1" i="1" dirty="0" smtClean="0"/>
          </a:p>
          <a:p>
            <a:endParaRPr lang="ru-RU" sz="4200" dirty="0" smtClean="0"/>
          </a:p>
          <a:p>
            <a:r>
              <a:rPr lang="ru-RU" sz="6600" dirty="0" smtClean="0"/>
              <a:t> </a:t>
            </a:r>
            <a:r>
              <a:rPr lang="en-US" sz="6600" b="1" dirty="0" smtClean="0">
                <a:latin typeface="Lucida Calligraphy" pitchFamily="66" charset="0"/>
              </a:rPr>
              <a:t>Famous people.</a:t>
            </a:r>
          </a:p>
          <a:p>
            <a:r>
              <a:rPr lang="en-US" sz="6600" b="1" dirty="0" smtClean="0">
                <a:latin typeface="Lucida Calligraphy" pitchFamily="66" charset="0"/>
              </a:rPr>
              <a:t> Yuri Gagarin</a:t>
            </a:r>
            <a:endParaRPr lang="ru-RU" sz="6600" b="1" dirty="0" smtClean="0"/>
          </a:p>
          <a:p>
            <a:endParaRPr lang="en-US" sz="3200" b="1" dirty="0" smtClean="0"/>
          </a:p>
          <a:p>
            <a:r>
              <a:rPr lang="ru-RU" b="1" dirty="0" smtClean="0"/>
              <a:t>Презентация к уроку английского языка</a:t>
            </a:r>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8229600" cy="5616664"/>
          </a:xfrm>
        </p:spPr>
        <p:txBody>
          <a:bodyPr>
            <a:normAutofit fontScale="92500" lnSpcReduction="10000"/>
          </a:bodyPr>
          <a:lstStyle/>
          <a:p>
            <a:pPr>
              <a:buNone/>
            </a:pPr>
            <a:r>
              <a:rPr lang="en-US" dirty="0" smtClean="0"/>
              <a:t>                                                   At the end of the test</a:t>
            </a:r>
          </a:p>
          <a:p>
            <a:pPr>
              <a:buNone/>
            </a:pPr>
            <a:r>
              <a:rPr lang="en-US" dirty="0" smtClean="0"/>
              <a:t>                                                   program </a:t>
            </a:r>
            <a:r>
              <a:rPr lang="en-US" dirty="0" err="1" smtClean="0"/>
              <a:t>Gherman</a:t>
            </a:r>
            <a:r>
              <a:rPr lang="en-US" dirty="0" smtClean="0"/>
              <a:t> </a:t>
            </a:r>
          </a:p>
          <a:p>
            <a:pPr>
              <a:buNone/>
            </a:pPr>
            <a:r>
              <a:rPr lang="en-US" dirty="0" smtClean="0"/>
              <a:t>                                                   </a:t>
            </a:r>
            <a:r>
              <a:rPr lang="en-US" dirty="0" err="1" smtClean="0"/>
              <a:t>Titov</a:t>
            </a:r>
            <a:r>
              <a:rPr lang="en-US" dirty="0" smtClean="0"/>
              <a:t> and Yuri Gagarin</a:t>
            </a:r>
          </a:p>
          <a:p>
            <a:pPr>
              <a:buNone/>
            </a:pPr>
            <a:r>
              <a:rPr lang="en-US" dirty="0" smtClean="0"/>
              <a:t>                                                   were selected because</a:t>
            </a:r>
          </a:p>
          <a:p>
            <a:pPr>
              <a:buNone/>
            </a:pPr>
            <a:r>
              <a:rPr lang="en-US" dirty="0" smtClean="0"/>
              <a:t>                                                   their results were the</a:t>
            </a:r>
          </a:p>
          <a:p>
            <a:pPr>
              <a:buNone/>
            </a:pPr>
            <a:r>
              <a:rPr lang="en-US" dirty="0" smtClean="0"/>
              <a:t>                                                   best. Moreover, physical</a:t>
            </a:r>
          </a:p>
          <a:p>
            <a:pPr>
              <a:buNone/>
            </a:pPr>
            <a:r>
              <a:rPr lang="en-US" dirty="0" smtClean="0"/>
              <a:t>                                                   characteristics of these </a:t>
            </a:r>
          </a:p>
          <a:p>
            <a:pPr>
              <a:buNone/>
            </a:pPr>
            <a:r>
              <a:rPr lang="en-US" dirty="0" smtClean="0"/>
              <a:t>                                                   cosmonauts were the</a:t>
            </a:r>
          </a:p>
          <a:p>
            <a:pPr>
              <a:buNone/>
            </a:pPr>
            <a:r>
              <a:rPr lang="en-US" dirty="0" smtClean="0"/>
              <a:t>                                                   most appropriate. </a:t>
            </a:r>
          </a:p>
          <a:p>
            <a:pPr>
              <a:buNone/>
            </a:pPr>
            <a:r>
              <a:rPr lang="en-US" dirty="0" smtClean="0"/>
              <a:t>                                                   They both weren’t tall.</a:t>
            </a:r>
          </a:p>
          <a:p>
            <a:pPr>
              <a:buNone/>
            </a:pPr>
            <a:r>
              <a:rPr lang="en-US" dirty="0" smtClean="0"/>
              <a:t>                                                   Gagarin’s height was</a:t>
            </a:r>
          </a:p>
          <a:p>
            <a:pPr>
              <a:buNone/>
            </a:pPr>
            <a:r>
              <a:rPr lang="en-US" dirty="0" smtClean="0"/>
              <a:t>                                                    1.57 </a:t>
            </a:r>
            <a:r>
              <a:rPr lang="en-US" dirty="0" err="1" smtClean="0"/>
              <a:t>metres</a:t>
            </a:r>
            <a:r>
              <a:rPr lang="en-US" dirty="0" smtClean="0"/>
              <a:t>.</a:t>
            </a:r>
            <a:endParaRPr lang="ru-RU" dirty="0" smtClean="0"/>
          </a:p>
          <a:p>
            <a:pPr>
              <a:buNone/>
            </a:pPr>
            <a:endParaRPr lang="ru-RU" dirty="0"/>
          </a:p>
        </p:txBody>
      </p:sp>
      <p:pic>
        <p:nvPicPr>
          <p:cNvPr id="7170" name="Picture 2" descr="C:\Users\Елизавета\Desktop\фото гагарин\g3.jpg"/>
          <p:cNvPicPr>
            <a:picLocks noChangeAspect="1" noChangeArrowheads="1"/>
          </p:cNvPicPr>
          <p:nvPr/>
        </p:nvPicPr>
        <p:blipFill>
          <a:blip r:embed="rId2" cstate="print"/>
          <a:srcRect/>
          <a:stretch>
            <a:fillRect/>
          </a:stretch>
        </p:blipFill>
        <p:spPr bwMode="auto">
          <a:xfrm>
            <a:off x="323528" y="1772816"/>
            <a:ext cx="4392488" cy="3290987"/>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r>
              <a:rPr lang="en-US" dirty="0" smtClean="0"/>
              <a:t>Launch of </a:t>
            </a:r>
            <a:r>
              <a:rPr lang="en-US" dirty="0" err="1" smtClean="0"/>
              <a:t>Vostok</a:t>
            </a:r>
            <a:r>
              <a:rPr lang="en-US" dirty="0" smtClean="0"/>
              <a:t> 1</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92500" lnSpcReduction="10000"/>
          </a:bodyPr>
          <a:lstStyle/>
          <a:p>
            <a:pPr algn="just">
              <a:buNone/>
            </a:pPr>
            <a:r>
              <a:rPr lang="en-US" dirty="0" smtClean="0"/>
              <a:t>On April 12, 1961, </a:t>
            </a:r>
          </a:p>
          <a:p>
            <a:pPr algn="just">
              <a:buNone/>
            </a:pPr>
            <a:r>
              <a:rPr lang="en-US" dirty="0" smtClean="0"/>
              <a:t>Yuri Gagarin boarded</a:t>
            </a:r>
          </a:p>
          <a:p>
            <a:pPr algn="just">
              <a:buNone/>
            </a:pPr>
            <a:r>
              <a:rPr lang="en-US" dirty="0" smtClean="0"/>
              <a:t> </a:t>
            </a:r>
            <a:r>
              <a:rPr lang="en-US" i="1" dirty="0" err="1" smtClean="0"/>
              <a:t>Vostok</a:t>
            </a:r>
            <a:r>
              <a:rPr lang="en-US" i="1" dirty="0" smtClean="0"/>
              <a:t> 1</a:t>
            </a:r>
            <a:r>
              <a:rPr lang="en-US" dirty="0" smtClean="0"/>
              <a:t> at the</a:t>
            </a:r>
          </a:p>
          <a:p>
            <a:pPr algn="just">
              <a:buNone/>
            </a:pPr>
            <a:r>
              <a:rPr lang="en-US" dirty="0" smtClean="0"/>
              <a:t> </a:t>
            </a:r>
            <a:r>
              <a:rPr lang="en-US" dirty="0" err="1" smtClean="0"/>
              <a:t>Baikonur</a:t>
            </a:r>
            <a:r>
              <a:rPr lang="en-US" dirty="0" smtClean="0"/>
              <a:t> </a:t>
            </a:r>
            <a:r>
              <a:rPr lang="en-US" dirty="0" err="1" smtClean="0"/>
              <a:t>Cosmodrome</a:t>
            </a:r>
            <a:r>
              <a:rPr lang="en-US" dirty="0" smtClean="0"/>
              <a:t>.</a:t>
            </a:r>
          </a:p>
          <a:p>
            <a:pPr algn="just">
              <a:buNone/>
            </a:pPr>
            <a:r>
              <a:rPr lang="en-US" dirty="0" smtClean="0"/>
              <a:t> Although he was</a:t>
            </a:r>
          </a:p>
          <a:p>
            <a:pPr algn="just">
              <a:buNone/>
            </a:pPr>
            <a:r>
              <a:rPr lang="en-US" dirty="0" smtClean="0"/>
              <a:t>fully trained for the</a:t>
            </a:r>
          </a:p>
          <a:p>
            <a:pPr algn="just">
              <a:buNone/>
            </a:pPr>
            <a:r>
              <a:rPr lang="en-US" dirty="0" smtClean="0"/>
              <a:t> mission, no one knew</a:t>
            </a:r>
          </a:p>
          <a:p>
            <a:pPr algn="just">
              <a:buNone/>
            </a:pPr>
            <a:r>
              <a:rPr lang="en-US" dirty="0" smtClean="0"/>
              <a:t> if it was going to be a</a:t>
            </a:r>
          </a:p>
          <a:p>
            <a:pPr algn="just">
              <a:buNone/>
            </a:pPr>
            <a:r>
              <a:rPr lang="en-US" dirty="0" smtClean="0"/>
              <a:t> success or a failure.</a:t>
            </a:r>
          </a:p>
          <a:p>
            <a:pPr algn="just">
              <a:buNone/>
            </a:pPr>
            <a:r>
              <a:rPr lang="en-US" dirty="0" smtClean="0"/>
              <a:t> </a:t>
            </a:r>
            <a:endParaRPr lang="ru-RU" dirty="0"/>
          </a:p>
        </p:txBody>
      </p:sp>
      <p:pic>
        <p:nvPicPr>
          <p:cNvPr id="8194" name="Picture 2" descr="C:\Users\Елизавета\Desktop\фото гагарин\g18.jpg"/>
          <p:cNvPicPr>
            <a:picLocks noChangeAspect="1" noChangeArrowheads="1"/>
          </p:cNvPicPr>
          <p:nvPr/>
        </p:nvPicPr>
        <p:blipFill>
          <a:blip r:embed="rId2" cstate="print"/>
          <a:srcRect/>
          <a:stretch>
            <a:fillRect/>
          </a:stretch>
        </p:blipFill>
        <p:spPr bwMode="auto">
          <a:xfrm>
            <a:off x="4427984" y="1340768"/>
            <a:ext cx="3899892" cy="484065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8229600" cy="5616664"/>
          </a:xfrm>
        </p:spPr>
        <p:txBody>
          <a:bodyPr>
            <a:normAutofit fontScale="92500" lnSpcReduction="10000"/>
          </a:bodyPr>
          <a:lstStyle/>
          <a:p>
            <a:pPr algn="just">
              <a:buNone/>
            </a:pPr>
            <a:r>
              <a:rPr lang="en-US" dirty="0" smtClean="0"/>
              <a:t>                                                   Gagarin was to be the</a:t>
            </a:r>
          </a:p>
          <a:p>
            <a:pPr algn="just">
              <a:buNone/>
            </a:pPr>
            <a:r>
              <a:rPr lang="en-US" dirty="0" smtClean="0"/>
              <a:t>                                                   very first human</a:t>
            </a:r>
          </a:p>
          <a:p>
            <a:pPr algn="just">
              <a:buNone/>
            </a:pPr>
            <a:r>
              <a:rPr lang="en-US" dirty="0" smtClean="0"/>
              <a:t>                                                   being in space,</a:t>
            </a:r>
          </a:p>
          <a:p>
            <a:pPr algn="just">
              <a:buNone/>
            </a:pPr>
            <a:r>
              <a:rPr lang="en-US" dirty="0" smtClean="0"/>
              <a:t>                                                   truly going where </a:t>
            </a:r>
          </a:p>
          <a:p>
            <a:pPr algn="just">
              <a:buNone/>
            </a:pPr>
            <a:r>
              <a:rPr lang="en-US" dirty="0" smtClean="0"/>
              <a:t>                                                   no man had gone</a:t>
            </a:r>
          </a:p>
          <a:p>
            <a:pPr algn="just">
              <a:buNone/>
            </a:pPr>
            <a:r>
              <a:rPr lang="en-US" dirty="0" smtClean="0"/>
              <a:t>                                                   before. Minutes before</a:t>
            </a:r>
          </a:p>
          <a:p>
            <a:pPr algn="just">
              <a:buNone/>
            </a:pPr>
            <a:r>
              <a:rPr lang="en-US" dirty="0" smtClean="0"/>
              <a:t>                                                   the launch, Gagarin</a:t>
            </a:r>
          </a:p>
          <a:p>
            <a:pPr algn="just">
              <a:buNone/>
            </a:pPr>
            <a:r>
              <a:rPr lang="en-US" dirty="0" smtClean="0"/>
              <a:t>                                                   gave a speech.</a:t>
            </a:r>
          </a:p>
          <a:p>
            <a:pPr algn="just">
              <a:buNone/>
            </a:pPr>
            <a:r>
              <a:rPr lang="en-US" dirty="0" err="1" smtClean="0"/>
              <a:t>Vostok</a:t>
            </a:r>
            <a:r>
              <a:rPr lang="en-US" dirty="0" smtClean="0"/>
              <a:t> 1, with Yuri Gagarin inside, launched on</a:t>
            </a:r>
          </a:p>
          <a:p>
            <a:pPr algn="just">
              <a:buNone/>
            </a:pPr>
            <a:r>
              <a:rPr lang="en-US" dirty="0" smtClean="0"/>
              <a:t>schedule at 9:07 a.m. Moscow Time. Just after lift</a:t>
            </a:r>
          </a:p>
          <a:p>
            <a:pPr algn="just">
              <a:buNone/>
            </a:pPr>
            <a:r>
              <a:rPr lang="en-US" dirty="0" smtClean="0"/>
              <a:t>off, Gagarin reputedly called out, "</a:t>
            </a:r>
            <a:r>
              <a:rPr lang="en-US" dirty="0" err="1" smtClean="0"/>
              <a:t>Poyekhali</a:t>
            </a:r>
            <a:r>
              <a:rPr lang="en-US" dirty="0" smtClean="0"/>
              <a:t>!“</a:t>
            </a:r>
          </a:p>
          <a:p>
            <a:pPr algn="just">
              <a:buNone/>
            </a:pPr>
            <a:r>
              <a:rPr lang="en-US" dirty="0" smtClean="0"/>
              <a:t>("Off we go!")</a:t>
            </a:r>
            <a:endParaRPr lang="ru-RU" dirty="0" smtClean="0"/>
          </a:p>
          <a:p>
            <a:pPr algn="just">
              <a:buNone/>
            </a:pPr>
            <a:endParaRPr lang="ru-RU" dirty="0" smtClean="0"/>
          </a:p>
          <a:p>
            <a:pPr>
              <a:buNone/>
            </a:pPr>
            <a:endParaRPr lang="ru-RU" dirty="0" smtClean="0"/>
          </a:p>
          <a:p>
            <a:endParaRPr lang="ru-RU" dirty="0"/>
          </a:p>
        </p:txBody>
      </p:sp>
      <p:pic>
        <p:nvPicPr>
          <p:cNvPr id="9218" name="Picture 2" descr="C:\Users\Елизавета\Desktop\111.jpg"/>
          <p:cNvPicPr>
            <a:picLocks noChangeAspect="1" noChangeArrowheads="1"/>
          </p:cNvPicPr>
          <p:nvPr/>
        </p:nvPicPr>
        <p:blipFill>
          <a:blip r:embed="rId2" cstate="print"/>
          <a:srcRect/>
          <a:stretch>
            <a:fillRect/>
          </a:stretch>
        </p:blipFill>
        <p:spPr bwMode="auto">
          <a:xfrm>
            <a:off x="467544" y="1052736"/>
            <a:ext cx="4248472" cy="302433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64704"/>
            <a:ext cx="8229600" cy="5544656"/>
          </a:xfrm>
        </p:spPr>
        <p:txBody>
          <a:bodyPr>
            <a:normAutofit fontScale="92500" lnSpcReduction="10000"/>
          </a:bodyPr>
          <a:lstStyle/>
          <a:p>
            <a:pPr algn="just">
              <a:buNone/>
            </a:pPr>
            <a:r>
              <a:rPr lang="en-US" dirty="0" smtClean="0"/>
              <a:t>  After entering space, Gagarin</a:t>
            </a:r>
          </a:p>
          <a:p>
            <a:pPr algn="just">
              <a:buNone/>
            </a:pPr>
            <a:r>
              <a:rPr lang="en-US" dirty="0" smtClean="0"/>
              <a:t>  completed a </a:t>
            </a:r>
            <a:r>
              <a:rPr lang="en-US" dirty="0" err="1" smtClean="0"/>
              <a:t>singleorbit</a:t>
            </a:r>
            <a:r>
              <a:rPr lang="en-US" dirty="0" smtClean="0"/>
              <a:t> </a:t>
            </a:r>
          </a:p>
          <a:p>
            <a:pPr algn="just">
              <a:buNone/>
            </a:pPr>
            <a:r>
              <a:rPr lang="en-US" dirty="0" smtClean="0"/>
              <a:t>  around Earth. The </a:t>
            </a:r>
            <a:r>
              <a:rPr lang="en-US" dirty="0" err="1" smtClean="0"/>
              <a:t>Vostok</a:t>
            </a:r>
            <a:r>
              <a:rPr lang="en-US" i="1" dirty="0" smtClean="0"/>
              <a:t> </a:t>
            </a:r>
            <a:r>
              <a:rPr lang="en-US" dirty="0" smtClean="0"/>
              <a:t>1's </a:t>
            </a:r>
          </a:p>
          <a:p>
            <a:pPr algn="just">
              <a:buNone/>
            </a:pPr>
            <a:r>
              <a:rPr lang="en-US" dirty="0" smtClean="0"/>
              <a:t>  top speed reached 28,260 </a:t>
            </a:r>
            <a:r>
              <a:rPr lang="en-US" dirty="0" err="1" smtClean="0"/>
              <a:t>kph</a:t>
            </a:r>
            <a:r>
              <a:rPr lang="en-US" dirty="0" smtClean="0"/>
              <a:t> </a:t>
            </a:r>
          </a:p>
          <a:p>
            <a:pPr algn="just">
              <a:buNone/>
            </a:pPr>
            <a:r>
              <a:rPr lang="en-US" dirty="0" smtClean="0"/>
              <a:t>  (about 17,600 mph). At the end </a:t>
            </a:r>
          </a:p>
          <a:p>
            <a:pPr algn="just">
              <a:buNone/>
            </a:pPr>
            <a:r>
              <a:rPr lang="en-US" dirty="0" smtClean="0"/>
              <a:t>  of the orbit, </a:t>
            </a:r>
            <a:r>
              <a:rPr lang="en-US" dirty="0" err="1" smtClean="0"/>
              <a:t>Vostok</a:t>
            </a:r>
            <a:r>
              <a:rPr lang="en-US" dirty="0" smtClean="0"/>
              <a:t> 1 reentered </a:t>
            </a:r>
          </a:p>
          <a:p>
            <a:pPr algn="just">
              <a:buNone/>
            </a:pPr>
            <a:r>
              <a:rPr lang="en-US" dirty="0" smtClean="0"/>
              <a:t>  the Earth's atmosphere. When </a:t>
            </a:r>
          </a:p>
          <a:p>
            <a:pPr algn="just">
              <a:buNone/>
            </a:pPr>
            <a:r>
              <a:rPr lang="en-US" dirty="0" smtClean="0"/>
              <a:t>  </a:t>
            </a:r>
            <a:r>
              <a:rPr lang="en-US" dirty="0" err="1" smtClean="0"/>
              <a:t>Vostok</a:t>
            </a:r>
            <a:r>
              <a:rPr lang="en-US" dirty="0" smtClean="0"/>
              <a:t> 1 was still about 7 km</a:t>
            </a:r>
          </a:p>
          <a:p>
            <a:pPr algn="just">
              <a:buNone/>
            </a:pPr>
            <a:r>
              <a:rPr lang="en-US" dirty="0" smtClean="0"/>
              <a:t>  (4.35 miles) from the ground,</a:t>
            </a:r>
          </a:p>
          <a:p>
            <a:pPr algn="just">
              <a:buNone/>
            </a:pPr>
            <a:r>
              <a:rPr lang="en-US" dirty="0" smtClean="0"/>
              <a:t>  Gagarin ejected (as planned) </a:t>
            </a:r>
          </a:p>
          <a:p>
            <a:pPr algn="just">
              <a:buNone/>
            </a:pPr>
            <a:r>
              <a:rPr lang="en-US" dirty="0" smtClean="0"/>
              <a:t>  from the spacecraft and used </a:t>
            </a:r>
          </a:p>
          <a:p>
            <a:pPr algn="just">
              <a:buNone/>
            </a:pPr>
            <a:r>
              <a:rPr lang="en-US" dirty="0" smtClean="0"/>
              <a:t>  a parachute to land safely.</a:t>
            </a:r>
            <a:endParaRPr lang="ru-RU" dirty="0" smtClean="0"/>
          </a:p>
          <a:p>
            <a:endParaRPr lang="ru-RU" dirty="0"/>
          </a:p>
        </p:txBody>
      </p:sp>
      <p:pic>
        <p:nvPicPr>
          <p:cNvPr id="4" name="Рисунок 3" descr="4e8d1fb3f49c3cd257e3bdb510bec322"/>
          <p:cNvPicPr/>
          <p:nvPr/>
        </p:nvPicPr>
        <p:blipFill>
          <a:blip r:embed="rId2" cstate="print"/>
          <a:srcRect/>
          <a:stretch>
            <a:fillRect/>
          </a:stretch>
        </p:blipFill>
        <p:spPr bwMode="auto">
          <a:xfrm>
            <a:off x="5508104" y="836712"/>
            <a:ext cx="3240360" cy="54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548680"/>
            <a:ext cx="8676456" cy="5760680"/>
          </a:xfrm>
        </p:spPr>
        <p:txBody>
          <a:bodyPr>
            <a:normAutofit/>
          </a:bodyPr>
          <a:lstStyle/>
          <a:p>
            <a:pPr algn="just">
              <a:buNone/>
            </a:pPr>
            <a:r>
              <a:rPr lang="en-US" dirty="0" smtClean="0"/>
              <a:t>     From launch (at 9:07 a.m.) to </a:t>
            </a:r>
            <a:r>
              <a:rPr lang="en-US" dirty="0" err="1" smtClean="0"/>
              <a:t>Vostok</a:t>
            </a:r>
            <a:r>
              <a:rPr lang="en-US" dirty="0" smtClean="0"/>
              <a:t> 1 touching down on the ground (10:55 a.m.) was 108 minutes, a number often used to describe this mission. Gagarin landed safely with his parachute about ten minutes after </a:t>
            </a:r>
            <a:r>
              <a:rPr lang="en-US" dirty="0" err="1" smtClean="0"/>
              <a:t>Vostok</a:t>
            </a:r>
            <a:r>
              <a:rPr lang="en-US" dirty="0" smtClean="0"/>
              <a:t> 1. Right before Gagarin landed (near the village of </a:t>
            </a:r>
            <a:r>
              <a:rPr lang="en-US" dirty="0" err="1" smtClean="0"/>
              <a:t>Uzmoriye</a:t>
            </a:r>
            <a:r>
              <a:rPr lang="en-US" dirty="0" smtClean="0"/>
              <a:t>, near the Volga River), a local farmer and her daughter spotted Gagarin floating down with his parachute. Once on the ground, Gagarin, dressed in an orange spacesuit and wearing a large white helmet, terrified the two women. It took Gagarin a few minutes to convince them that he too was Russian and to direct him to the nearest phone.</a:t>
            </a:r>
            <a:endParaRPr lang="ru-RU" dirty="0" smtClean="0"/>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His death.</a:t>
            </a:r>
            <a:endParaRPr lang="ru-RU" dirty="0"/>
          </a:p>
        </p:txBody>
      </p:sp>
      <p:sp>
        <p:nvSpPr>
          <p:cNvPr id="3" name="Содержимое 2"/>
          <p:cNvSpPr>
            <a:spLocks noGrp="1"/>
          </p:cNvSpPr>
          <p:nvPr>
            <p:ph idx="1"/>
          </p:nvPr>
        </p:nvSpPr>
        <p:spPr/>
        <p:txBody>
          <a:bodyPr/>
          <a:lstStyle/>
          <a:p>
            <a:pPr algn="just">
              <a:buNone/>
            </a:pPr>
            <a:r>
              <a:rPr lang="en-US" dirty="0" smtClean="0"/>
              <a:t> On 27 March 1968 Yuri Gagarin</a:t>
            </a:r>
          </a:p>
          <a:p>
            <a:pPr algn="just">
              <a:buNone/>
            </a:pPr>
            <a:r>
              <a:rPr lang="en-US" dirty="0" smtClean="0"/>
              <a:t> and Vladimir  </a:t>
            </a:r>
            <a:r>
              <a:rPr lang="en-US" dirty="0" err="1" smtClean="0"/>
              <a:t>Seryogin</a:t>
            </a:r>
            <a:r>
              <a:rPr lang="en-US" dirty="0" smtClean="0"/>
              <a:t>  died in</a:t>
            </a:r>
          </a:p>
          <a:p>
            <a:pPr algn="just">
              <a:buNone/>
            </a:pPr>
            <a:r>
              <a:rPr lang="en-US" dirty="0" smtClean="0"/>
              <a:t> a MiG-15 crash. The incident</a:t>
            </a:r>
          </a:p>
          <a:p>
            <a:pPr algn="just">
              <a:buNone/>
            </a:pPr>
            <a:r>
              <a:rPr lang="en-US" dirty="0" smtClean="0"/>
              <a:t> was near </a:t>
            </a:r>
            <a:r>
              <a:rPr lang="en-US" dirty="0" err="1" smtClean="0"/>
              <a:t>Kirzhach</a:t>
            </a:r>
            <a:r>
              <a:rPr lang="en-US" dirty="0" smtClean="0"/>
              <a:t>. The Cosmo-</a:t>
            </a:r>
          </a:p>
          <a:p>
            <a:pPr algn="just">
              <a:buNone/>
            </a:pPr>
            <a:r>
              <a:rPr lang="en-US" dirty="0" smtClean="0"/>
              <a:t> </a:t>
            </a:r>
            <a:r>
              <a:rPr lang="en-US" dirty="0" err="1" smtClean="0"/>
              <a:t>naut</a:t>
            </a:r>
            <a:r>
              <a:rPr lang="en-US" dirty="0" smtClean="0"/>
              <a:t> Training Centre outside </a:t>
            </a:r>
          </a:p>
          <a:p>
            <a:pPr algn="just">
              <a:buNone/>
            </a:pPr>
            <a:r>
              <a:rPr lang="en-US" dirty="0" smtClean="0"/>
              <a:t> Moscow and the adjacent   town    </a:t>
            </a:r>
          </a:p>
          <a:p>
            <a:pPr algn="just">
              <a:buNone/>
            </a:pPr>
            <a:r>
              <a:rPr lang="en-US" dirty="0" smtClean="0"/>
              <a:t> of </a:t>
            </a:r>
            <a:r>
              <a:rPr lang="en-US" dirty="0" err="1" smtClean="0"/>
              <a:t>Gzhatsk</a:t>
            </a:r>
            <a:r>
              <a:rPr lang="en-US" dirty="0" smtClean="0"/>
              <a:t> were named in his</a:t>
            </a:r>
          </a:p>
          <a:p>
            <a:pPr algn="just">
              <a:buNone/>
            </a:pPr>
            <a:r>
              <a:rPr lang="en-US" dirty="0" smtClean="0"/>
              <a:t> </a:t>
            </a:r>
            <a:r>
              <a:rPr lang="en-US" dirty="0" err="1" smtClean="0"/>
              <a:t>honour</a:t>
            </a:r>
            <a:r>
              <a:rPr lang="en-US" dirty="0" smtClean="0"/>
              <a:t>. Yuri Gagarin was only  34 years old.</a:t>
            </a:r>
            <a:endParaRPr lang="ru-RU" dirty="0" smtClean="0"/>
          </a:p>
        </p:txBody>
      </p:sp>
      <p:pic>
        <p:nvPicPr>
          <p:cNvPr id="10242" name="Picture 2" descr="C:\Users\Елизавета\Desktop\фото гагарин\g4.jpg"/>
          <p:cNvPicPr>
            <a:picLocks noChangeAspect="1" noChangeArrowheads="1"/>
          </p:cNvPicPr>
          <p:nvPr/>
        </p:nvPicPr>
        <p:blipFill>
          <a:blip r:embed="rId2" cstate="print"/>
          <a:srcRect/>
          <a:stretch>
            <a:fillRect/>
          </a:stretch>
        </p:blipFill>
        <p:spPr bwMode="auto">
          <a:xfrm>
            <a:off x="5868144" y="1700808"/>
            <a:ext cx="2520280" cy="3406699"/>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76672"/>
            <a:ext cx="8229600" cy="5832688"/>
          </a:xfrm>
        </p:spPr>
        <p:txBody>
          <a:bodyPr>
            <a:normAutofit fontScale="92500" lnSpcReduction="10000"/>
          </a:bodyPr>
          <a:lstStyle/>
          <a:p>
            <a:pPr algn="ctr">
              <a:buNone/>
            </a:pPr>
            <a:r>
              <a:rPr lang="ru-RU" smtClean="0"/>
              <a:t>Список литературы</a:t>
            </a:r>
          </a:p>
          <a:p>
            <a:pPr algn="ctr">
              <a:buNone/>
            </a:pPr>
            <a:endParaRPr lang="ru-RU" dirty="0" smtClean="0"/>
          </a:p>
          <a:p>
            <a:pPr lvl="0"/>
            <a:r>
              <a:rPr lang="ru-RU" dirty="0" err="1" smtClean="0"/>
              <a:t>Колтова</a:t>
            </a:r>
            <a:r>
              <a:rPr lang="ru-RU" dirty="0" smtClean="0"/>
              <a:t> Б.И. «Он всех нас позвал в космос», Москва, 1986</a:t>
            </a:r>
          </a:p>
          <a:p>
            <a:pPr lvl="0"/>
            <a:r>
              <a:rPr lang="ru-RU" dirty="0" smtClean="0"/>
              <a:t>Устинов Ю.С. Бессмертие Гагарина / Юрий Устинов. – М.: Герои Отечества, 2005. </a:t>
            </a:r>
          </a:p>
          <a:p>
            <a:pPr lvl="0">
              <a:buNone/>
            </a:pPr>
            <a:endParaRPr lang="ru-RU" dirty="0" smtClean="0"/>
          </a:p>
          <a:p>
            <a:pPr lvl="0" algn="ctr">
              <a:buNone/>
            </a:pPr>
            <a:r>
              <a:rPr lang="ru-RU" dirty="0" smtClean="0"/>
              <a:t>Интернет источники</a:t>
            </a:r>
          </a:p>
          <a:p>
            <a:pPr lvl="0" algn="just">
              <a:buNone/>
            </a:pPr>
            <a:endParaRPr lang="ru-RU" dirty="0" smtClean="0"/>
          </a:p>
          <a:p>
            <a:pPr lvl="0"/>
            <a:r>
              <a:rPr lang="ru-RU" dirty="0" err="1" smtClean="0"/>
              <a:t>www.</a:t>
            </a:r>
            <a:r>
              <a:rPr lang="ru-RU" dirty="0" err="1" smtClean="0">
                <a:hlinkClick r:id="rId2"/>
              </a:rPr>
              <a:t>HomeEnglish.ru</a:t>
            </a:r>
            <a:endParaRPr lang="ru-RU" dirty="0" smtClean="0"/>
          </a:p>
          <a:p>
            <a:pPr lvl="0"/>
            <a:r>
              <a:rPr lang="en-US" dirty="0" smtClean="0"/>
              <a:t>www. </a:t>
            </a:r>
            <a:r>
              <a:rPr lang="ru-RU" dirty="0" smtClean="0">
                <a:hlinkClick r:id="rId3"/>
              </a:rPr>
              <a:t>history1900s.about.com</a:t>
            </a:r>
            <a:r>
              <a:rPr lang="ru-RU" dirty="0" smtClean="0"/>
              <a:t> </a:t>
            </a:r>
          </a:p>
          <a:p>
            <a:pPr lvl="0"/>
            <a:r>
              <a:rPr lang="en-US" dirty="0" smtClean="0"/>
              <a:t>www.</a:t>
            </a:r>
            <a:r>
              <a:rPr lang="ru-RU" dirty="0" err="1" smtClean="0">
                <a:hlinkClick r:id="rId4"/>
              </a:rPr>
              <a:t>russianarchives.com</a:t>
            </a:r>
            <a:endParaRPr lang="ru-RU" dirty="0" smtClean="0"/>
          </a:p>
          <a:p>
            <a:pPr lvl="0"/>
            <a:r>
              <a:rPr lang="en-US" dirty="0" smtClean="0"/>
              <a:t>www.</a:t>
            </a:r>
            <a:r>
              <a:rPr lang="ru-RU" dirty="0" err="1" smtClean="0">
                <a:hlinkClick r:id="rId5"/>
              </a:rPr>
              <a:t>biography.com</a:t>
            </a:r>
            <a:r>
              <a:rPr lang="ru-RU" dirty="0" smtClean="0"/>
              <a:t> </a:t>
            </a:r>
          </a:p>
          <a:p>
            <a:pPr algn="just">
              <a:buNone/>
            </a:pP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48680"/>
            <a:ext cx="8229600" cy="5760680"/>
          </a:xfrm>
        </p:spPr>
        <p:txBody>
          <a:bodyPr>
            <a:normAutofit lnSpcReduction="10000"/>
          </a:bodyPr>
          <a:lstStyle/>
          <a:p>
            <a:pPr algn="just">
              <a:buNone/>
            </a:pPr>
            <a:r>
              <a:rPr lang="en-US" dirty="0" smtClean="0"/>
              <a:t>    Yuri Gagarin is one of the most well-known people all over the world and at all the times. He is the legend, the hero, the idol. This year is  remarkable for the mankind. We will  celebrate Yuri Gagarin’s Eightieth Birthday on 9  March.</a:t>
            </a:r>
          </a:p>
          <a:p>
            <a:pPr algn="just">
              <a:buNone/>
            </a:pPr>
            <a:r>
              <a:rPr lang="en-US" dirty="0" smtClean="0"/>
              <a:t>     We want to congratulate all the people with this date with the poem, which we have made up by ourselves.</a:t>
            </a:r>
          </a:p>
          <a:p>
            <a:pPr algn="ctr">
              <a:buNone/>
            </a:pPr>
            <a:r>
              <a:rPr lang="en-US" dirty="0" smtClean="0"/>
              <a:t> ***</a:t>
            </a:r>
          </a:p>
          <a:p>
            <a:pPr algn="ctr">
              <a:buNone/>
            </a:pPr>
            <a:r>
              <a:rPr lang="en-US" dirty="0" smtClean="0"/>
              <a:t>    We celebrate this  meaningful day</a:t>
            </a:r>
          </a:p>
          <a:p>
            <a:pPr algn="ctr">
              <a:buNone/>
            </a:pPr>
            <a:r>
              <a:rPr lang="en-US" dirty="0" smtClean="0"/>
              <a:t>Be healthy! Proud, Russia!</a:t>
            </a:r>
          </a:p>
          <a:p>
            <a:pPr algn="ctr">
              <a:buNone/>
            </a:pPr>
            <a:r>
              <a:rPr lang="en-US" dirty="0" smtClean="0"/>
              <a:t>We celebrate this  significant day</a:t>
            </a:r>
          </a:p>
          <a:p>
            <a:pPr algn="ctr">
              <a:buNone/>
            </a:pPr>
            <a:r>
              <a:rPr lang="en-US" dirty="0" smtClean="0"/>
              <a:t>Congratulations Russia!</a:t>
            </a:r>
          </a:p>
          <a:p>
            <a:pPr>
              <a:buNone/>
            </a:pP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r>
              <a:rPr lang="en-US" dirty="0" smtClean="0"/>
              <a:t>Yuri Gagarin.</a:t>
            </a:r>
            <a:br>
              <a:rPr lang="en-US" dirty="0" smtClean="0"/>
            </a:br>
            <a:r>
              <a:rPr lang="en-US" dirty="0" smtClean="0"/>
              <a:t>Childhood.</a:t>
            </a:r>
            <a:r>
              <a:rPr lang="ru-RU" dirty="0" smtClean="0"/>
              <a:t/>
            </a:r>
            <a:br>
              <a:rPr lang="ru-RU" dirty="0" smtClean="0"/>
            </a:br>
            <a:r>
              <a:rPr lang="en-US" dirty="0" smtClean="0"/>
              <a:t> </a:t>
            </a:r>
            <a:endParaRPr lang="ru-RU" dirty="0"/>
          </a:p>
        </p:txBody>
      </p:sp>
      <p:sp>
        <p:nvSpPr>
          <p:cNvPr id="3" name="Содержимое 2"/>
          <p:cNvSpPr>
            <a:spLocks noGrp="1"/>
          </p:cNvSpPr>
          <p:nvPr>
            <p:ph idx="1"/>
          </p:nvPr>
        </p:nvSpPr>
        <p:spPr/>
        <p:txBody>
          <a:bodyPr/>
          <a:lstStyle/>
          <a:p>
            <a:pPr algn="just">
              <a:buNone/>
            </a:pPr>
            <a:r>
              <a:rPr lang="ru-RU" dirty="0" smtClean="0"/>
              <a:t>    </a:t>
            </a:r>
            <a:r>
              <a:rPr lang="en-US" dirty="0" smtClean="0"/>
              <a:t>Yuri Gagarin was born on 9 March 1934 in the village of </a:t>
            </a:r>
            <a:r>
              <a:rPr lang="en-US" dirty="0" err="1" smtClean="0"/>
              <a:t>Klushino</a:t>
            </a:r>
            <a:r>
              <a:rPr lang="en-US" dirty="0" smtClean="0"/>
              <a:t>.  There were four children in the family and Yuri was the third. </a:t>
            </a:r>
          </a:p>
          <a:p>
            <a:pPr algn="just">
              <a:buNone/>
            </a:pPr>
            <a:r>
              <a:rPr lang="en-US" dirty="0" smtClean="0"/>
              <a:t>                                  His father </a:t>
            </a:r>
            <a:r>
              <a:rPr lang="en-US" dirty="0" err="1" smtClean="0"/>
              <a:t>Alexey</a:t>
            </a:r>
            <a:r>
              <a:rPr lang="en-US" dirty="0" smtClean="0"/>
              <a:t> </a:t>
            </a:r>
            <a:r>
              <a:rPr lang="en-US" dirty="0" err="1" smtClean="0"/>
              <a:t>Ivanovich</a:t>
            </a:r>
            <a:endParaRPr lang="en-US" dirty="0" smtClean="0"/>
          </a:p>
          <a:p>
            <a:pPr algn="just">
              <a:buNone/>
            </a:pPr>
            <a:r>
              <a:rPr lang="en-US" dirty="0" smtClean="0"/>
              <a:t>                                  was a carpenter. His mother’s</a:t>
            </a:r>
          </a:p>
          <a:p>
            <a:pPr algn="just">
              <a:buNone/>
            </a:pPr>
            <a:r>
              <a:rPr lang="en-US" dirty="0" smtClean="0"/>
              <a:t>                                  name was Anna </a:t>
            </a:r>
            <a:r>
              <a:rPr lang="en-US" dirty="0" err="1" smtClean="0"/>
              <a:t>Timofeevna</a:t>
            </a:r>
            <a:r>
              <a:rPr lang="en-US" dirty="0" smtClean="0"/>
              <a:t>.</a:t>
            </a:r>
          </a:p>
          <a:p>
            <a:pPr algn="just">
              <a:buNone/>
            </a:pPr>
            <a:r>
              <a:rPr lang="en-US" dirty="0" smtClean="0"/>
              <a:t>                                  They both worked on the farm</a:t>
            </a:r>
          </a:p>
          <a:p>
            <a:pPr algn="just">
              <a:buNone/>
            </a:pPr>
            <a:r>
              <a:rPr lang="en-US" dirty="0" smtClean="0"/>
              <a:t>                                  His oldest sister helped the </a:t>
            </a:r>
          </a:p>
          <a:p>
            <a:pPr algn="just">
              <a:buNone/>
            </a:pPr>
            <a:r>
              <a:rPr lang="en-US" dirty="0" smtClean="0"/>
              <a:t>                                  parents to bring up Yuri. </a:t>
            </a:r>
            <a:endParaRPr lang="ru-RU" dirty="0"/>
          </a:p>
        </p:txBody>
      </p:sp>
      <p:pic>
        <p:nvPicPr>
          <p:cNvPr id="1026" name="Picture 2" descr="C:\Users\Елизавета\Desktop\фото гагарин\g19.jpg"/>
          <p:cNvPicPr>
            <a:picLocks noChangeAspect="1" noChangeArrowheads="1"/>
          </p:cNvPicPr>
          <p:nvPr/>
        </p:nvPicPr>
        <p:blipFill>
          <a:blip r:embed="rId2" cstate="print"/>
          <a:srcRect/>
          <a:stretch>
            <a:fillRect/>
          </a:stretch>
        </p:blipFill>
        <p:spPr bwMode="auto">
          <a:xfrm>
            <a:off x="1115616" y="2996952"/>
            <a:ext cx="2304256" cy="3380327"/>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During the World War II</a:t>
            </a:r>
            <a:endParaRPr lang="ru-RU" dirty="0"/>
          </a:p>
        </p:txBody>
      </p:sp>
      <p:sp>
        <p:nvSpPr>
          <p:cNvPr id="5" name="Содержимое 4"/>
          <p:cNvSpPr>
            <a:spLocks noGrp="1"/>
          </p:cNvSpPr>
          <p:nvPr>
            <p:ph idx="1"/>
          </p:nvPr>
        </p:nvSpPr>
        <p:spPr/>
        <p:txBody>
          <a:bodyPr/>
          <a:lstStyle/>
          <a:p>
            <a:pPr>
              <a:buNone/>
            </a:pPr>
            <a:r>
              <a:rPr lang="en-US" dirty="0" smtClean="0"/>
              <a:t>     In World War II the </a:t>
            </a:r>
            <a:r>
              <a:rPr lang="en-US" dirty="0" err="1" smtClean="0"/>
              <a:t>Gagarins</a:t>
            </a:r>
            <a:r>
              <a:rPr lang="en-US" dirty="0" smtClean="0"/>
              <a:t> underwent Nazi occupation and their </a:t>
            </a:r>
          </a:p>
          <a:p>
            <a:pPr>
              <a:buNone/>
            </a:pPr>
            <a:r>
              <a:rPr lang="en-US" dirty="0" smtClean="0"/>
              <a:t>     dwelling was taken</a:t>
            </a:r>
          </a:p>
          <a:p>
            <a:pPr>
              <a:buNone/>
            </a:pPr>
            <a:r>
              <a:rPr lang="en-US" dirty="0" smtClean="0"/>
              <a:t>     over. The family had </a:t>
            </a:r>
          </a:p>
          <a:p>
            <a:pPr>
              <a:buNone/>
            </a:pPr>
            <a:r>
              <a:rPr lang="en-US" dirty="0" smtClean="0"/>
              <a:t>     to build a mud hut </a:t>
            </a:r>
          </a:p>
          <a:p>
            <a:pPr>
              <a:buNone/>
            </a:pPr>
            <a:r>
              <a:rPr lang="en-US" dirty="0" smtClean="0"/>
              <a:t>     and they lived there </a:t>
            </a:r>
          </a:p>
          <a:p>
            <a:pPr>
              <a:buNone/>
            </a:pPr>
            <a:r>
              <a:rPr lang="en-US" dirty="0" smtClean="0"/>
              <a:t>     for almost two years</a:t>
            </a:r>
          </a:p>
          <a:p>
            <a:pPr>
              <a:buNone/>
            </a:pPr>
            <a:r>
              <a:rPr lang="en-US" dirty="0" smtClean="0"/>
              <a:t>     till the occupation</a:t>
            </a:r>
          </a:p>
          <a:p>
            <a:pPr>
              <a:buNone/>
            </a:pPr>
            <a:r>
              <a:rPr lang="en-US" dirty="0" smtClean="0"/>
              <a:t>     ended.</a:t>
            </a:r>
            <a:endParaRPr lang="ru-RU" dirty="0"/>
          </a:p>
        </p:txBody>
      </p:sp>
      <p:pic>
        <p:nvPicPr>
          <p:cNvPr id="2051" name="Picture 3" descr="C:\Users\Елизавета\Desktop\g20.jpg"/>
          <p:cNvPicPr>
            <a:picLocks noChangeAspect="1" noChangeArrowheads="1"/>
          </p:cNvPicPr>
          <p:nvPr/>
        </p:nvPicPr>
        <p:blipFill>
          <a:blip r:embed="rId2" cstate="print"/>
          <a:srcRect/>
          <a:stretch>
            <a:fillRect/>
          </a:stretch>
        </p:blipFill>
        <p:spPr bwMode="auto">
          <a:xfrm>
            <a:off x="4644008" y="2276872"/>
            <a:ext cx="3810000" cy="340995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beginning of his career.</a:t>
            </a:r>
            <a:endParaRPr lang="ru-RU" dirty="0"/>
          </a:p>
        </p:txBody>
      </p:sp>
      <p:sp>
        <p:nvSpPr>
          <p:cNvPr id="3" name="Содержимое 2"/>
          <p:cNvSpPr>
            <a:spLocks noGrp="1"/>
          </p:cNvSpPr>
          <p:nvPr>
            <p:ph idx="1"/>
          </p:nvPr>
        </p:nvSpPr>
        <p:spPr/>
        <p:txBody>
          <a:bodyPr/>
          <a:lstStyle/>
          <a:p>
            <a:pPr algn="just">
              <a:buNone/>
            </a:pPr>
            <a:r>
              <a:rPr lang="en-US" dirty="0" smtClean="0"/>
              <a:t>      </a:t>
            </a:r>
          </a:p>
          <a:p>
            <a:pPr algn="just">
              <a:buNone/>
            </a:pPr>
            <a:r>
              <a:rPr lang="en-US" dirty="0" smtClean="0"/>
              <a:t>     At school, Yuri Gagarin loved both mathematics and physics. He continued on to a trade school, where he learned to be a metalworker and then went on to an industrial school. It was at the industrial school in Saratov that he joined a flying club. Gagarin learned quickly and was obviously at ease in a plane. He made his first solo flight in 1955.</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Yuri’s family.</a:t>
            </a:r>
            <a:endParaRPr lang="ru-RU" dirty="0"/>
          </a:p>
        </p:txBody>
      </p:sp>
      <p:sp>
        <p:nvSpPr>
          <p:cNvPr id="3" name="Содержимое 2"/>
          <p:cNvSpPr>
            <a:spLocks noGrp="1"/>
          </p:cNvSpPr>
          <p:nvPr>
            <p:ph idx="1"/>
          </p:nvPr>
        </p:nvSpPr>
        <p:spPr/>
        <p:txBody>
          <a:bodyPr/>
          <a:lstStyle/>
          <a:p>
            <a:pPr>
              <a:buNone/>
            </a:pPr>
            <a:r>
              <a:rPr lang="en-US" dirty="0" smtClean="0"/>
              <a:t>  From 1955 Gagarin</a:t>
            </a:r>
          </a:p>
          <a:p>
            <a:pPr>
              <a:buNone/>
            </a:pPr>
            <a:r>
              <a:rPr lang="en-US" dirty="0" smtClean="0"/>
              <a:t>  studied  at the</a:t>
            </a:r>
          </a:p>
          <a:p>
            <a:pPr>
              <a:buNone/>
            </a:pPr>
            <a:r>
              <a:rPr lang="en-US" dirty="0" smtClean="0"/>
              <a:t>  Orenburg Aviation</a:t>
            </a:r>
          </a:p>
          <a:p>
            <a:pPr>
              <a:buNone/>
            </a:pPr>
            <a:r>
              <a:rPr lang="en-US" dirty="0" smtClean="0"/>
              <a:t>  School. He made the</a:t>
            </a:r>
          </a:p>
          <a:p>
            <a:pPr>
              <a:buNone/>
            </a:pPr>
            <a:r>
              <a:rPr lang="en-US" dirty="0" smtClean="0"/>
              <a:t>  acquaintance of</a:t>
            </a:r>
          </a:p>
          <a:p>
            <a:pPr>
              <a:buNone/>
            </a:pPr>
            <a:r>
              <a:rPr lang="en-US" dirty="0" smtClean="0"/>
              <a:t> </a:t>
            </a:r>
            <a:r>
              <a:rPr lang="en-US" dirty="0" err="1" smtClean="0"/>
              <a:t>Valentina</a:t>
            </a:r>
            <a:r>
              <a:rPr lang="en-US" dirty="0" smtClean="0"/>
              <a:t>  </a:t>
            </a:r>
            <a:r>
              <a:rPr lang="en-US" dirty="0" err="1" smtClean="0"/>
              <a:t>Goryacheva</a:t>
            </a:r>
            <a:r>
              <a:rPr lang="en-US" dirty="0" smtClean="0"/>
              <a:t>  </a:t>
            </a:r>
          </a:p>
          <a:p>
            <a:pPr>
              <a:buNone/>
            </a:pPr>
            <a:r>
              <a:rPr lang="en-US" dirty="0" smtClean="0"/>
              <a:t> there. Two  years</a:t>
            </a:r>
          </a:p>
          <a:p>
            <a:pPr>
              <a:buNone/>
            </a:pPr>
            <a:r>
              <a:rPr lang="en-US" dirty="0" smtClean="0"/>
              <a:t> later Yuri married  her. </a:t>
            </a:r>
            <a:endParaRPr lang="ru-RU" dirty="0"/>
          </a:p>
        </p:txBody>
      </p:sp>
      <p:pic>
        <p:nvPicPr>
          <p:cNvPr id="4098" name="Picture 2" descr="C:\Users\Елизавета\Desktop\фото гагарин\g2.jpg"/>
          <p:cNvPicPr>
            <a:picLocks noChangeAspect="1" noChangeArrowheads="1"/>
          </p:cNvPicPr>
          <p:nvPr/>
        </p:nvPicPr>
        <p:blipFill>
          <a:blip r:embed="rId2" cstate="print"/>
          <a:srcRect/>
          <a:stretch>
            <a:fillRect/>
          </a:stretch>
        </p:blipFill>
        <p:spPr bwMode="auto">
          <a:xfrm>
            <a:off x="4427984" y="1916832"/>
            <a:ext cx="4224469" cy="316835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8229600" cy="5616664"/>
          </a:xfrm>
        </p:spPr>
        <p:txBody>
          <a:bodyPr/>
          <a:lstStyle/>
          <a:p>
            <a:pPr>
              <a:buNone/>
            </a:pPr>
            <a:r>
              <a:rPr lang="en-US" dirty="0" smtClean="0"/>
              <a:t>                                             They had two daughters</a:t>
            </a:r>
          </a:p>
          <a:p>
            <a:pPr>
              <a:buNone/>
            </a:pPr>
            <a:r>
              <a:rPr lang="en-US" dirty="0" smtClean="0"/>
              <a:t>                                             Galina and Yelena. Yuri </a:t>
            </a:r>
          </a:p>
          <a:p>
            <a:pPr>
              <a:buNone/>
            </a:pPr>
            <a:r>
              <a:rPr lang="en-US" dirty="0" smtClean="0"/>
              <a:t>                                             loved them very much</a:t>
            </a:r>
          </a:p>
          <a:p>
            <a:pPr>
              <a:buNone/>
            </a:pPr>
            <a:r>
              <a:rPr lang="en-US" dirty="0" smtClean="0"/>
              <a:t>                                             and tried to spend all of</a:t>
            </a:r>
          </a:p>
          <a:p>
            <a:pPr>
              <a:buNone/>
            </a:pPr>
            <a:r>
              <a:rPr lang="en-US" dirty="0" smtClean="0"/>
              <a:t>                                             his free time with his </a:t>
            </a:r>
          </a:p>
          <a:p>
            <a:pPr>
              <a:buNone/>
            </a:pPr>
            <a:r>
              <a:rPr lang="en-US" dirty="0" smtClean="0"/>
              <a:t>                                             family.    </a:t>
            </a:r>
            <a:endParaRPr lang="ru-RU" dirty="0"/>
          </a:p>
        </p:txBody>
      </p:sp>
      <p:pic>
        <p:nvPicPr>
          <p:cNvPr id="5122" name="Picture 2" descr="C:\Users\Елизавета\Desktop\фото гагарин\g6.jpg"/>
          <p:cNvPicPr>
            <a:picLocks noChangeAspect="1" noChangeArrowheads="1"/>
          </p:cNvPicPr>
          <p:nvPr/>
        </p:nvPicPr>
        <p:blipFill>
          <a:blip r:embed="rId2" cstate="print"/>
          <a:srcRect/>
          <a:stretch>
            <a:fillRect/>
          </a:stretch>
        </p:blipFill>
        <p:spPr bwMode="auto">
          <a:xfrm>
            <a:off x="395536" y="476672"/>
            <a:ext cx="4157042" cy="5400600"/>
          </a:xfrm>
          <a:prstGeom prst="rect">
            <a:avLst/>
          </a:prstGeom>
          <a:noFill/>
        </p:spPr>
      </p:pic>
      <p:pic>
        <p:nvPicPr>
          <p:cNvPr id="5123" name="Picture 3" descr="C:\Users\Елизавета\Desktop\фото гагарин\g7.jpg"/>
          <p:cNvPicPr>
            <a:picLocks noChangeAspect="1" noChangeArrowheads="1"/>
          </p:cNvPicPr>
          <p:nvPr/>
        </p:nvPicPr>
        <p:blipFill>
          <a:blip r:embed="rId3" cstate="print"/>
          <a:srcRect/>
          <a:stretch>
            <a:fillRect/>
          </a:stretch>
        </p:blipFill>
        <p:spPr bwMode="auto">
          <a:xfrm>
            <a:off x="5796136" y="3429000"/>
            <a:ext cx="2880320" cy="265079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beginning of career.</a:t>
            </a:r>
            <a:endParaRPr lang="ru-RU" dirty="0"/>
          </a:p>
        </p:txBody>
      </p:sp>
      <p:sp>
        <p:nvSpPr>
          <p:cNvPr id="3" name="Содержимое 2"/>
          <p:cNvSpPr>
            <a:spLocks noGrp="1"/>
          </p:cNvSpPr>
          <p:nvPr>
            <p:ph idx="1"/>
          </p:nvPr>
        </p:nvSpPr>
        <p:spPr/>
        <p:txBody>
          <a:bodyPr>
            <a:normAutofit lnSpcReduction="10000"/>
          </a:bodyPr>
          <a:lstStyle/>
          <a:p>
            <a:pPr algn="just">
              <a:buNone/>
            </a:pPr>
            <a:r>
              <a:rPr lang="en-US" dirty="0" smtClean="0"/>
              <a:t>    After graduating from the Orenburg Aviation School  with top honors in November 1957, Gagarin was sent on some missions. However, while Gagarin enjoyed being a fighter pilot, what he really wanted to do was to go to space. Since he had been following the Soviet Union's progress in space flight, he was confident that soon they would be sending a man into space. He wanted to be that man; so he volunteered to be a cosmonaut. On 5 November 1957 Gagarin became a Lieutenant. In 1959 his rank was Senior Lieutenant.</a:t>
            </a:r>
            <a:endParaRPr lang="ru-RU" dirty="0" smtClean="0"/>
          </a:p>
          <a:p>
            <a:pPr algn="just">
              <a:buNone/>
            </a:pP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Dreaming of the space</a:t>
            </a:r>
            <a:endParaRPr lang="ru-RU" dirty="0"/>
          </a:p>
        </p:txBody>
      </p:sp>
      <p:sp>
        <p:nvSpPr>
          <p:cNvPr id="3" name="Содержимое 2"/>
          <p:cNvSpPr>
            <a:spLocks noGrp="1"/>
          </p:cNvSpPr>
          <p:nvPr>
            <p:ph idx="1"/>
          </p:nvPr>
        </p:nvSpPr>
        <p:spPr/>
        <p:txBody>
          <a:bodyPr>
            <a:normAutofit lnSpcReduction="10000"/>
          </a:bodyPr>
          <a:lstStyle/>
          <a:p>
            <a:pPr algn="just">
              <a:buNone/>
            </a:pPr>
            <a:r>
              <a:rPr lang="en-US" dirty="0" smtClean="0"/>
              <a:t>     In 1960 the 20 pilots </a:t>
            </a:r>
          </a:p>
          <a:p>
            <a:pPr algn="just">
              <a:buNone/>
            </a:pPr>
            <a:r>
              <a:rPr lang="en-US" dirty="0" smtClean="0"/>
              <a:t>     including Gagarin</a:t>
            </a:r>
          </a:p>
          <a:p>
            <a:pPr algn="just">
              <a:buNone/>
            </a:pPr>
            <a:r>
              <a:rPr lang="en-US" dirty="0" smtClean="0"/>
              <a:t>     were chosen for the</a:t>
            </a:r>
          </a:p>
          <a:p>
            <a:pPr algn="just">
              <a:buNone/>
            </a:pPr>
            <a:r>
              <a:rPr lang="en-US" dirty="0" smtClean="0"/>
              <a:t>     Soviet space program.</a:t>
            </a:r>
          </a:p>
          <a:p>
            <a:pPr algn="just">
              <a:buNone/>
            </a:pPr>
            <a:r>
              <a:rPr lang="en-US" dirty="0" smtClean="0"/>
              <a:t>     He was chosen for </a:t>
            </a:r>
          </a:p>
          <a:p>
            <a:pPr algn="just">
              <a:buNone/>
            </a:pPr>
            <a:r>
              <a:rPr lang="en-US" dirty="0" smtClean="0"/>
              <a:t>     an elite training</a:t>
            </a:r>
          </a:p>
          <a:p>
            <a:pPr algn="just">
              <a:buNone/>
            </a:pPr>
            <a:r>
              <a:rPr lang="en-US" dirty="0" smtClean="0"/>
              <a:t>     group. All the </a:t>
            </a:r>
          </a:p>
          <a:p>
            <a:pPr algn="just">
              <a:buNone/>
            </a:pPr>
            <a:r>
              <a:rPr lang="en-US" dirty="0" smtClean="0"/>
              <a:t>     pilots were tested for</a:t>
            </a:r>
          </a:p>
          <a:p>
            <a:pPr algn="just">
              <a:buNone/>
            </a:pPr>
            <a:r>
              <a:rPr lang="en-US" dirty="0" smtClean="0"/>
              <a:t>     both psychological and </a:t>
            </a:r>
          </a:p>
          <a:p>
            <a:pPr algn="just">
              <a:buNone/>
            </a:pPr>
            <a:r>
              <a:rPr lang="en-US" dirty="0" smtClean="0"/>
              <a:t>     physical staying power. </a:t>
            </a:r>
            <a:endParaRPr lang="ru-RU" dirty="0"/>
          </a:p>
        </p:txBody>
      </p:sp>
      <p:pic>
        <p:nvPicPr>
          <p:cNvPr id="6146" name="Picture 2" descr="C:\Users\Елизавета\Desktop\фото гагарин\g14.jpg"/>
          <p:cNvPicPr>
            <a:picLocks noChangeAspect="1" noChangeArrowheads="1"/>
          </p:cNvPicPr>
          <p:nvPr/>
        </p:nvPicPr>
        <p:blipFill>
          <a:blip r:embed="rId2" cstate="print"/>
          <a:srcRect/>
          <a:stretch>
            <a:fillRect/>
          </a:stretch>
        </p:blipFill>
        <p:spPr bwMode="auto">
          <a:xfrm>
            <a:off x="4932040" y="1412776"/>
            <a:ext cx="3888432" cy="4995822"/>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159</TotalTime>
  <Words>712</Words>
  <Application>Microsoft Office PowerPoint</Application>
  <PresentationFormat>Экран (4:3)</PresentationFormat>
  <Paragraphs>132</Paragraphs>
  <Slides>16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Апекс</vt:lpstr>
      <vt:lpstr>Слайд 1</vt:lpstr>
      <vt:lpstr>Слайд 2</vt:lpstr>
      <vt:lpstr> Yuri Gagarin. Childhood.  </vt:lpstr>
      <vt:lpstr>During the World War II</vt:lpstr>
      <vt:lpstr>The beginning of his career.</vt:lpstr>
      <vt:lpstr>Yuri’s family.</vt:lpstr>
      <vt:lpstr>Слайд 7</vt:lpstr>
      <vt:lpstr>The beginning of career.</vt:lpstr>
      <vt:lpstr>Dreaming of the space</vt:lpstr>
      <vt:lpstr>Слайд 10</vt:lpstr>
      <vt:lpstr> Launch of Vostok 1 </vt:lpstr>
      <vt:lpstr>Слайд 12</vt:lpstr>
      <vt:lpstr>Слайд 13</vt:lpstr>
      <vt:lpstr>Слайд 14</vt:lpstr>
      <vt:lpstr>His death.</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Елизавета</dc:creator>
  <cp:lastModifiedBy>user</cp:lastModifiedBy>
  <cp:revision>25</cp:revision>
  <dcterms:created xsi:type="dcterms:W3CDTF">2014-03-12T12:17:54Z</dcterms:created>
  <dcterms:modified xsi:type="dcterms:W3CDTF">2021-04-15T06:45:37Z</dcterms:modified>
</cp:coreProperties>
</file>