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32" r:id="rId6"/>
    <p:sldMasterId id="2147483756" r:id="rId7"/>
    <p:sldMasterId id="2147483768" r:id="rId8"/>
  </p:sldMasterIdLst>
  <p:notesMasterIdLst>
    <p:notesMasterId r:id="rId36"/>
  </p:notesMasterIdLst>
  <p:sldIdLst>
    <p:sldId id="257" r:id="rId9"/>
    <p:sldId id="258" r:id="rId10"/>
    <p:sldId id="259" r:id="rId11"/>
    <p:sldId id="290" r:id="rId12"/>
    <p:sldId id="260" r:id="rId13"/>
    <p:sldId id="262" r:id="rId14"/>
    <p:sldId id="264" r:id="rId15"/>
    <p:sldId id="266" r:id="rId16"/>
    <p:sldId id="268" r:id="rId17"/>
    <p:sldId id="270" r:id="rId18"/>
    <p:sldId id="271" r:id="rId19"/>
    <p:sldId id="273" r:id="rId20"/>
    <p:sldId id="274" r:id="rId21"/>
    <p:sldId id="275" r:id="rId22"/>
    <p:sldId id="277" r:id="rId23"/>
    <p:sldId id="278" r:id="rId24"/>
    <p:sldId id="279" r:id="rId25"/>
    <p:sldId id="280" r:id="rId26"/>
    <p:sldId id="282" r:id="rId27"/>
    <p:sldId id="285" r:id="rId28"/>
    <p:sldId id="299" r:id="rId29"/>
    <p:sldId id="289" r:id="rId30"/>
    <p:sldId id="297" r:id="rId31"/>
    <p:sldId id="291" r:id="rId32"/>
    <p:sldId id="293" r:id="rId33"/>
    <p:sldId id="295" r:id="rId34"/>
    <p:sldId id="298" r:id="rId3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-126" y="-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CB938-24B8-4A2E-8FDB-1CC1E9ECDA6F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5524B-C820-48C2-A8CB-C08F8BD574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1240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4341FE-AE5C-47F1-8FD8-47C4A673A80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9523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67" y="2492896"/>
            <a:ext cx="9793088" cy="1440160"/>
          </a:xfrm>
        </p:spPr>
        <p:txBody>
          <a:bodyPr/>
          <a:lstStyle>
            <a:lvl1pPr>
              <a:defRPr b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EA157A">
                    <a:lumMod val="75000"/>
                  </a:srgbClr>
                </a:solidFill>
              </a:rPr>
              <a:pPr/>
              <a:t>21.04.2021</a:t>
            </a:fld>
            <a:endParaRPr lang="ru-RU">
              <a:solidFill>
                <a:srgbClr val="EA157A">
                  <a:lumMod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 dirty="0">
              <a:solidFill>
                <a:srgbClr val="EA157A">
                  <a:lumMod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EA157A">
                    <a:lumMod val="75000"/>
                  </a:srgbClr>
                </a:solidFill>
              </a:rPr>
              <a:pPr/>
              <a:t>‹#›</a:t>
            </a:fld>
            <a:endParaRPr lang="ru-RU">
              <a:solidFill>
                <a:srgbClr val="EA157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9298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1AB39F">
                    <a:lumMod val="60000"/>
                    <a:lumOff val="40000"/>
                  </a:srgbClr>
                </a:solidFill>
              </a:rPr>
              <a:pPr/>
              <a:t>21.04.2021</a:t>
            </a:fld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1AB39F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16479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1AB39F">
                    <a:lumMod val="60000"/>
                    <a:lumOff val="40000"/>
                  </a:srgbClr>
                </a:solidFill>
              </a:rPr>
              <a:pPr/>
              <a:t>21.04.2021</a:t>
            </a:fld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1AB39F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84670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179" y="0"/>
            <a:ext cx="8689643" cy="1368152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0F6FC6">
                    <a:lumMod val="75000"/>
                  </a:srgbClr>
                </a:solidFill>
              </a:rPr>
              <a:pPr/>
              <a:t>21.04.2021</a:t>
            </a:fld>
            <a:endParaRPr lang="ru-RU">
              <a:solidFill>
                <a:srgbClr val="0F6FC6">
                  <a:lumMod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>
              <a:solidFill>
                <a:srgbClr val="0F6FC6">
                  <a:lumMod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0F6FC6">
                    <a:lumMod val="75000"/>
                  </a:srgbClr>
                </a:solidFill>
              </a:rPr>
              <a:pPr/>
              <a:t>‹#›</a:t>
            </a:fld>
            <a:endParaRPr lang="ru-RU">
              <a:solidFill>
                <a:srgbClr val="0F6FC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24418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0F6FC6">
                    <a:lumMod val="75000"/>
                  </a:srgbClr>
                </a:solidFill>
              </a:rPr>
              <a:pPr/>
              <a:t>21.04.2021</a:t>
            </a:fld>
            <a:endParaRPr lang="ru-RU">
              <a:solidFill>
                <a:srgbClr val="0F6FC6">
                  <a:lumMod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>
              <a:solidFill>
                <a:srgbClr val="0F6FC6">
                  <a:lumMod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0F6FC6">
                    <a:lumMod val="75000"/>
                  </a:srgbClr>
                </a:solidFill>
              </a:rPr>
              <a:pPr/>
              <a:t>‹#›</a:t>
            </a:fld>
            <a:endParaRPr lang="ru-RU">
              <a:solidFill>
                <a:srgbClr val="0F6FC6">
                  <a:lumMod val="75000"/>
                </a:srgbClr>
              </a:solidFill>
            </a:endParaRPr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8940800" y="65087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F6FC6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311691" y="45855"/>
            <a:ext cx="864096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335360" y="1988840"/>
            <a:ext cx="1152128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936815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5733" y="4406901"/>
            <a:ext cx="7630551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95733" y="2906713"/>
            <a:ext cx="76305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DBF5F9">
                    <a:lumMod val="50000"/>
                  </a:srgbClr>
                </a:solidFill>
              </a:rPr>
              <a:pPr/>
              <a:t>21.04.2021</a:t>
            </a:fld>
            <a:endParaRPr lang="ru-RU">
              <a:solidFill>
                <a:srgbClr val="DBF5F9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>
              <a:solidFill>
                <a:srgbClr val="DBF5F9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DBF5F9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31348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39349" y="2060848"/>
            <a:ext cx="576064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2011" y="2071390"/>
            <a:ext cx="576064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prstClr val="white">
                    <a:lumMod val="95000"/>
                  </a:prstClr>
                </a:solidFill>
              </a:rPr>
              <a:pPr/>
              <a:t>21.04.2021</a:t>
            </a:fld>
            <a:endParaRPr lang="ru-RU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prstClr val="white">
                    <a:lumMod val="9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lumMod val="9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98966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360" y="1916832"/>
            <a:ext cx="556861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35360" y="2556594"/>
            <a:ext cx="5568619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88022" y="1934294"/>
            <a:ext cx="566462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88022" y="2574056"/>
            <a:ext cx="5664629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833747" y="6410897"/>
            <a:ext cx="162065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A5C249">
                    <a:lumMod val="60000"/>
                    <a:lumOff val="40000"/>
                  </a:srgbClr>
                </a:solidFill>
              </a:rPr>
              <a:pPr/>
              <a:t>21.04.2021</a:t>
            </a:fld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5538912" y="6356351"/>
            <a:ext cx="2199456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9961747" y="6356351"/>
            <a:ext cx="162065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A5C249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16733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A5C249">
                    <a:lumMod val="60000"/>
                    <a:lumOff val="40000"/>
                  </a:srgbClr>
                </a:solidFill>
              </a:rPr>
              <a:pPr/>
              <a:t>21.04.2021</a:t>
            </a:fld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A5C249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1487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A5C249">
                    <a:lumMod val="60000"/>
                    <a:lumOff val="40000"/>
                  </a:srgbClr>
                </a:solidFill>
              </a:rPr>
              <a:pPr/>
              <a:t>21.04.2021</a:t>
            </a:fld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A5C249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49365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513622"/>
            <a:ext cx="4011084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1851" y="1916833"/>
            <a:ext cx="6815667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A5C249">
                    <a:lumMod val="60000"/>
                    <a:lumOff val="40000"/>
                  </a:srgbClr>
                </a:solidFill>
              </a:rPr>
              <a:pPr/>
              <a:t>21.04.2021</a:t>
            </a:fld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A5C249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79592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EA157A">
                    <a:lumMod val="75000"/>
                  </a:srgbClr>
                </a:solidFill>
              </a:rPr>
              <a:pPr/>
              <a:t>21.04.2021</a:t>
            </a:fld>
            <a:endParaRPr lang="ru-RU">
              <a:solidFill>
                <a:srgbClr val="EA157A">
                  <a:lumMod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>
              <a:solidFill>
                <a:srgbClr val="EA157A">
                  <a:lumMod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EA157A">
                    <a:lumMod val="75000"/>
                  </a:srgbClr>
                </a:solidFill>
              </a:rPr>
              <a:pPr/>
              <a:t>‹#›</a:t>
            </a:fld>
            <a:endParaRPr lang="ru-RU">
              <a:solidFill>
                <a:srgbClr val="EA157A">
                  <a:lumMod val="75000"/>
                </a:srgbClr>
              </a:solidFill>
            </a:endParaRPr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8940800" y="65087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EA157A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607191" y="14401"/>
            <a:ext cx="10441471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871532" y="1340768"/>
            <a:ext cx="10177129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015283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A5C249">
                    <a:lumMod val="60000"/>
                    <a:lumOff val="40000"/>
                  </a:srgbClr>
                </a:solidFill>
              </a:rPr>
              <a:pPr/>
              <a:t>21.04.2021</a:t>
            </a:fld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A5C249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23373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A5C249">
                    <a:lumMod val="60000"/>
                    <a:lumOff val="40000"/>
                  </a:srgbClr>
                </a:solidFill>
              </a:rPr>
              <a:pPr/>
              <a:t>21.04.2021</a:t>
            </a:fld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A5C249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81508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A5C249">
                    <a:lumMod val="60000"/>
                    <a:lumOff val="40000"/>
                  </a:srgbClr>
                </a:solidFill>
              </a:rPr>
              <a:pPr/>
              <a:t>21.04.2021</a:t>
            </a:fld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A5C249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>
              <a:solidFill>
                <a:srgbClr val="A5C249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29643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72285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38374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43966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22055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7334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78204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6547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5733" y="4406901"/>
            <a:ext cx="7630551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95733" y="2906713"/>
            <a:ext cx="76305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prstClr val="white">
                    <a:lumMod val="95000"/>
                  </a:prstClr>
                </a:solidFill>
              </a:rPr>
              <a:pPr/>
              <a:t>21.04.2021</a:t>
            </a:fld>
            <a:endParaRPr lang="ru-RU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prstClr val="white">
                    <a:lumMod val="9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lumMod val="9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92552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56917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75440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29324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04303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08496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19212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39774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43168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79620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4732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39349" y="2060848"/>
            <a:ext cx="576064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2011" y="2071390"/>
            <a:ext cx="576064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prstClr val="white">
                    <a:lumMod val="95000"/>
                  </a:prstClr>
                </a:solidFill>
              </a:rPr>
              <a:pPr/>
              <a:t>21.04.2021</a:t>
            </a:fld>
            <a:endParaRPr lang="ru-RU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prstClr val="white">
                    <a:lumMod val="95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lumMod val="9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1347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53092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04579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284570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03830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26317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92774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39361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055342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263951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1177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360" y="1916832"/>
            <a:ext cx="556861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35360" y="2556594"/>
            <a:ext cx="5568619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88022" y="1934294"/>
            <a:ext cx="566462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88022" y="2574056"/>
            <a:ext cx="5664629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833747" y="6410897"/>
            <a:ext cx="162065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1AB39F">
                    <a:lumMod val="60000"/>
                    <a:lumOff val="40000"/>
                  </a:srgbClr>
                </a:solidFill>
              </a:rPr>
              <a:pPr/>
              <a:t>21.04.2021</a:t>
            </a:fld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5538912" y="6356351"/>
            <a:ext cx="2199456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9961747" y="6356351"/>
            <a:ext cx="162065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1AB39F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53092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875206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21386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39457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722719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471072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948744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318781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819209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578207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9914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1AB39F">
                    <a:lumMod val="60000"/>
                    <a:lumOff val="40000"/>
                  </a:srgbClr>
                </a:solidFill>
              </a:rPr>
              <a:pPr/>
              <a:t>21.04.2021</a:t>
            </a:fld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1AB39F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83679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430972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400656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548776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268159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802675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682519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180558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725066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222435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9380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1AB39F">
                    <a:lumMod val="60000"/>
                    <a:lumOff val="40000"/>
                  </a:srgbClr>
                </a:solidFill>
              </a:rPr>
              <a:pPr/>
              <a:t>21.04.2021</a:t>
            </a:fld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1AB39F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05923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030941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728960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270876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029044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543617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987497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645146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206307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114124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6919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513622"/>
            <a:ext cx="4011084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1851" y="1916833"/>
            <a:ext cx="6815667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1AB39F">
                    <a:lumMod val="60000"/>
                    <a:lumOff val="40000"/>
                  </a:srgbClr>
                </a:solidFill>
              </a:rPr>
              <a:pPr/>
              <a:t>21.04.2021</a:t>
            </a:fld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1AB39F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74511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619685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549634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850363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764648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853953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27775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531757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232938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556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1AB39F">
                    <a:lumMod val="60000"/>
                    <a:lumOff val="40000"/>
                  </a:srgbClr>
                </a:solidFill>
              </a:rPr>
              <a:pPr/>
              <a:t>21.04.2021</a:t>
            </a:fld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1AB39F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>
              <a:solidFill>
                <a:srgbClr val="1AB39F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74259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hyperlink" Target="https://presentation-creation.ru/" TargetMode="Externa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7191" y="14401"/>
            <a:ext cx="10441471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71532" y="1340768"/>
            <a:ext cx="10177129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EA157A">
                    <a:lumMod val="75000"/>
                  </a:srgbClr>
                </a:solidFill>
              </a:rPr>
              <a:pPr/>
              <a:t>21.04.2021</a:t>
            </a:fld>
            <a:endParaRPr lang="ru-RU">
              <a:solidFill>
                <a:srgbClr val="EA157A">
                  <a:lumMod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>
              <a:solidFill>
                <a:srgbClr val="EA157A">
                  <a:lumMod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EA157A">
                    <a:lumMod val="75000"/>
                  </a:srgbClr>
                </a:solidFill>
              </a:rPr>
              <a:pPr/>
              <a:t>‹#›</a:t>
            </a:fld>
            <a:endParaRPr lang="ru-RU">
              <a:solidFill>
                <a:srgbClr val="EA157A">
                  <a:lumMod val="75000"/>
                </a:srgbClr>
              </a:solidFill>
            </a:endParaRPr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60917" y="45855"/>
            <a:ext cx="1010349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37137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1691" y="45855"/>
            <a:ext cx="864096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360" y="1988840"/>
            <a:ext cx="1152128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>
                <a:solidFill>
                  <a:srgbClr val="0F6FC6">
                    <a:lumMod val="75000"/>
                  </a:srgbClr>
                </a:solidFill>
              </a:rPr>
              <a:pPr/>
              <a:t>21.04.2021</a:t>
            </a:fld>
            <a:endParaRPr lang="ru-RU">
              <a:solidFill>
                <a:srgbClr val="0F6FC6">
                  <a:lumMod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>
              <a:solidFill>
                <a:srgbClr val="0F6FC6">
                  <a:lumMod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>
                <a:solidFill>
                  <a:srgbClr val="0F6FC6">
                    <a:lumMod val="75000"/>
                  </a:srgbClr>
                </a:solidFill>
              </a:rPr>
              <a:pPr/>
              <a:t>‹#›</a:t>
            </a:fld>
            <a:endParaRPr lang="ru-RU">
              <a:solidFill>
                <a:srgbClr val="0F6FC6">
                  <a:lumMod val="75000"/>
                </a:srgbClr>
              </a:solidFill>
            </a:endParaRPr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60917" y="45855"/>
            <a:ext cx="1010349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88024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191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5949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9817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1513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0294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47250-6992-4F7D-98D5-92BC0C802C0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D5F27-37D8-42C8-897E-2AB5A68762E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3922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9307" y="928048"/>
            <a:ext cx="11932693" cy="3384644"/>
          </a:xfrm>
        </p:spPr>
        <p:txBody>
          <a:bodyPr>
            <a:normAutofit/>
          </a:bodyPr>
          <a:lstStyle/>
          <a:p>
            <a:r>
              <a:rPr lang="ru-RU" sz="4000" dirty="0">
                <a:effectLst/>
                <a:latin typeface="Arial Black" panose="020B0A04020102020204" pitchFamily="34" charset="0"/>
                <a:cs typeface="Aharoni" panose="02010803020104030203" pitchFamily="2" charset="-79"/>
              </a:rPr>
              <a:t>И</a:t>
            </a:r>
            <a:r>
              <a:rPr lang="ru-RU" sz="4000" dirty="0" smtClean="0">
                <a:effectLst/>
                <a:latin typeface="Arial Black" panose="020B0A04020102020204" pitchFamily="34" charset="0"/>
                <a:cs typeface="Aharoni" panose="02010803020104030203" pitchFamily="2" charset="-79"/>
              </a:rPr>
              <a:t>гра «БРЕЙН-РИНГ»</a:t>
            </a:r>
            <a:br>
              <a:rPr lang="ru-RU" sz="4000" dirty="0" smtClean="0">
                <a:effectLst/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sz="4000" dirty="0" smtClean="0">
                <a:effectLst/>
                <a:latin typeface="Arial Black" panose="020B0A04020102020204" pitchFamily="34" charset="0"/>
                <a:cs typeface="Aharoni" panose="02010803020104030203" pitchFamily="2" charset="-79"/>
              </a:rPr>
              <a:t/>
            </a:r>
            <a:br>
              <a:rPr lang="ru-RU" sz="4000" dirty="0" smtClean="0">
                <a:effectLst/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Bad Script" panose="02000000000000000000" pitchFamily="2" charset="0"/>
                <a:cs typeface="Aharoni" panose="02010803020104030203" pitchFamily="2" charset="-79"/>
              </a:rPr>
              <a:t>Внеклассное мероприятие по русскому языку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9307" y="4763069"/>
            <a:ext cx="5500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cs typeface="Aharoni" panose="02010803020104030203" pitchFamily="2" charset="-79"/>
              </a:rPr>
              <a:t>Составитель: Козулина Екатерина Алексеевна,</a:t>
            </a:r>
          </a:p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cs typeface="Aharoni" panose="02010803020104030203" pitchFamily="2" charset="-79"/>
              </a:rPr>
              <a:t>у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cs typeface="Aharoni" panose="02010803020104030203" pitchFamily="2" charset="-79"/>
              </a:rPr>
              <a:t>читель русского языка и литературы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cs typeface="Aharoni" panose="02010803020104030203" pitchFamily="2" charset="-79"/>
              </a:rPr>
              <a:t>МБОУ «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cs typeface="Aharoni" panose="02010803020104030203" pitchFamily="2" charset="-79"/>
              </a:rPr>
              <a:t>Читканская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cs typeface="Aharoni" panose="02010803020104030203" pitchFamily="2" charset="-79"/>
              </a:rPr>
              <a:t> СОШ»</a:t>
            </a:r>
            <a:endParaRPr lang="ru-RU" b="1" dirty="0">
              <a:solidFill>
                <a:schemeClr val="tx2">
                  <a:lumMod val="50000"/>
                </a:schemeClr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09800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2138" y="1149699"/>
            <a:ext cx="10356339" cy="63224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В 3 раунде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«Домашнее задание» </a:t>
            </a:r>
            <a:r>
              <a:rPr lang="ru-RU" dirty="0" smtClean="0"/>
              <a:t>каждая команда задает по 3 приготовленных заранее вопроса другим командам.</a:t>
            </a:r>
          </a:p>
          <a:p>
            <a:pPr marL="0" indent="0">
              <a:buNone/>
            </a:pPr>
            <a:r>
              <a:rPr lang="ru-RU" dirty="0" smtClean="0"/>
              <a:t>    Баллы подсчитываются по принципу: кто быстро и правильно ответит на заданный вопрос, получает по 1 баллу. В случае, если никто из команд не выдает ответ, балл присуждается той команде, которая озвучивает задание.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684514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38066" y="526408"/>
            <a:ext cx="92213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В 4 раунде </a:t>
            </a:r>
            <a:r>
              <a:rPr lang="ru-RU" sz="2800" b="1" dirty="0" smtClean="0">
                <a:solidFill>
                  <a:schemeClr val="tx2"/>
                </a:solidFill>
              </a:rPr>
              <a:t>«Классика жанра»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учащиеся должны отгадать пословицу (фразеологизм) по картинкам. 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C:\Users\HP\Desktop\БРЕЙН РИНГ\1482170350_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065" y="2421800"/>
            <a:ext cx="3199663" cy="1181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HP\Desktop\БРЕЙН РИНГ\Depositphotos_53529435_m-e14819857799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955" y="1928532"/>
            <a:ext cx="2961828" cy="29190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411897" y="2162492"/>
            <a:ext cx="3405149" cy="248750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015162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9656" y="1988840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026" y="1842448"/>
            <a:ext cx="4217278" cy="33846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08697" y="2251881"/>
            <a:ext cx="3252664" cy="26317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462229" y="2342783"/>
            <a:ext cx="3420880" cy="2207898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8462229" y="2377110"/>
            <a:ext cx="3420880" cy="2139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8484246" y="2342783"/>
            <a:ext cx="3179929" cy="22078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6970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3881" y="1159577"/>
            <a:ext cx="3493311" cy="27373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00521" y="1430383"/>
            <a:ext cx="4474852" cy="29872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3146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902" y="0"/>
            <a:ext cx="8596134" cy="60186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5395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HP\Desktop\БРЕЙН РИНГ\draka_rada_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36712"/>
            <a:ext cx="4152820" cy="288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HP\Desktop\БРЕЙН РИНГ\22_m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81" y="908720"/>
            <a:ext cx="3648405" cy="27363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HP\Desktop\БРЕЙН РИНГ\images (5)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198" y="3933056"/>
            <a:ext cx="3619918" cy="27965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0603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719" y="-88712"/>
            <a:ext cx="8707272" cy="65304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3967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366" y="-78476"/>
            <a:ext cx="9457899" cy="522221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4646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146" y="23773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936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2830" y="139765"/>
            <a:ext cx="10356339" cy="63224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 5 раунде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«Угадай-ка»  </a:t>
            </a:r>
            <a:r>
              <a:rPr lang="ru-RU" dirty="0" smtClean="0"/>
              <a:t>на экран выводятся портреты писателей, а учащиеся должны </a:t>
            </a:r>
          </a:p>
          <a:p>
            <a:pPr marL="0" indent="0">
              <a:buNone/>
            </a:pPr>
            <a:r>
              <a:rPr lang="ru-RU" dirty="0" smtClean="0"/>
              <a:t>на специальных карточках </a:t>
            </a:r>
          </a:p>
          <a:p>
            <a:pPr marL="0" indent="0">
              <a:buNone/>
            </a:pPr>
            <a:r>
              <a:rPr lang="ru-RU" dirty="0" smtClean="0"/>
              <a:t>написать фамилию </a:t>
            </a:r>
          </a:p>
          <a:p>
            <a:pPr marL="0" indent="0">
              <a:buNone/>
            </a:pPr>
            <a:r>
              <a:rPr lang="ru-RU" dirty="0" smtClean="0"/>
              <a:t>писателя под каждым </a:t>
            </a:r>
          </a:p>
          <a:p>
            <a:pPr marL="0" indent="0">
              <a:buNone/>
            </a:pPr>
            <a:r>
              <a:rPr lang="ru-RU" dirty="0" smtClean="0"/>
              <a:t>соответствующим </a:t>
            </a:r>
          </a:p>
          <a:p>
            <a:pPr marL="0" indent="0">
              <a:buNone/>
            </a:pPr>
            <a:r>
              <a:rPr lang="ru-RU" dirty="0" smtClean="0"/>
              <a:t>номером.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731" y="1825388"/>
            <a:ext cx="5791200" cy="4343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676810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61" y="344481"/>
            <a:ext cx="10356339" cy="632245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Цели мероприятия: </a:t>
            </a:r>
          </a:p>
          <a:p>
            <a:r>
              <a:rPr lang="ru-RU" u="sng" dirty="0" smtClean="0">
                <a:solidFill>
                  <a:schemeClr val="bg2">
                    <a:lumMod val="10000"/>
                  </a:schemeClr>
                </a:solidFill>
              </a:rPr>
              <a:t>Образовательная: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- расширить, углубить и закрепить знания учащихся по русскому языку;</a:t>
            </a:r>
          </a:p>
          <a:p>
            <a:r>
              <a:rPr lang="ru-RU" u="sng" dirty="0" smtClean="0">
                <a:solidFill>
                  <a:schemeClr val="bg2">
                    <a:lumMod val="10000"/>
                  </a:schemeClr>
                </a:solidFill>
              </a:rPr>
              <a:t>Развивающая: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- активизировать мыслительную деятельность, развивать мышление, память, внимательность, сообразительность; развивать творческие способности; формировать навыки и умения командной игры; повысить интерес к предмету;</a:t>
            </a:r>
          </a:p>
          <a:p>
            <a:r>
              <a:rPr lang="ru-RU" u="sng" dirty="0" smtClean="0">
                <a:solidFill>
                  <a:schemeClr val="bg2">
                    <a:lumMod val="10000"/>
                  </a:schemeClr>
                </a:solidFill>
              </a:rPr>
              <a:t>Воспитательная: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- воспитывать любовь к родному языку, чувство     товарищества.</a:t>
            </a:r>
          </a:p>
          <a:p>
            <a:pPr marL="0" indent="0">
              <a:buNone/>
            </a:pP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15288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БРЕЙН РИНГ\russkie-pisateli-v-zhivopisnyh-portretah-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620688"/>
            <a:ext cx="2533650" cy="381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P\Desktop\БРЕЙН РИНГ\turgene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832" y="629594"/>
            <a:ext cx="2917068" cy="40235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P\Desktop\БРЕЙН РИНГ\Без названия (5)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169" y="692696"/>
            <a:ext cx="2795847" cy="36659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11514" y="4787860"/>
            <a:ext cx="85564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  <a:latin typeface="Calibri"/>
              </a:rPr>
              <a:t>1                                                                     2                                                               3</a:t>
            </a:r>
          </a:p>
        </p:txBody>
      </p:sp>
    </p:spTree>
    <p:extLst>
      <p:ext uri="{BB962C8B-B14F-4D97-AF65-F5344CB8AC3E}">
        <p14:creationId xmlns="" xmlns:p14="http://schemas.microsoft.com/office/powerpoint/2010/main" val="248010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15897" y="2374491"/>
            <a:ext cx="6543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Arial Black" panose="020B0A04020102020204" pitchFamily="34" charset="0"/>
              </a:rPr>
              <a:t>?</a:t>
            </a:r>
            <a:endParaRPr lang="ru-RU" sz="6000" b="1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883" y="738352"/>
            <a:ext cx="1485154" cy="14851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12323">
            <a:off x="5488535" y="440129"/>
            <a:ext cx="1866684" cy="17831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135" y="4206626"/>
            <a:ext cx="1838653" cy="24515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725" y="1239191"/>
            <a:ext cx="1728931" cy="25921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792" y="2871813"/>
            <a:ext cx="1968329" cy="26696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272" y="4206626"/>
            <a:ext cx="2289941" cy="21792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778905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2830" y="139765"/>
            <a:ext cx="10356339" cy="63224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 6 раунде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«Слепой диктант» </a:t>
            </a:r>
            <a:r>
              <a:rPr lang="ru-RU" dirty="0" smtClean="0"/>
              <a:t>представителю от каждой команды 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С ЗАВЯЗАННЫМИ ГЛАЗАМИ </a:t>
            </a:r>
            <a:r>
              <a:rPr lang="ru-RU" dirty="0" smtClean="0"/>
              <a:t>нужно написать на доске словарный диктант.</a:t>
            </a:r>
          </a:p>
          <a:p>
            <a:pPr marL="0" indent="0">
              <a:buNone/>
            </a:pPr>
            <a:r>
              <a:rPr lang="ru-RU" dirty="0" smtClean="0"/>
              <a:t>Баллы засчитываются за грамотность и аккуратность написания.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Слова: </a:t>
            </a:r>
            <a:r>
              <a:rPr lang="ru-RU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брошюра, чопорный, аккордеон, </a:t>
            </a:r>
            <a:r>
              <a:rPr lang="ru-RU" i="1" dirty="0" err="1" smtClean="0">
                <a:solidFill>
                  <a:srgbClr val="C00000"/>
                </a:solidFill>
                <a:latin typeface="Arial Narrow" panose="020B0606020202030204" pitchFamily="34" charset="0"/>
              </a:rPr>
              <a:t>путанница</a:t>
            </a:r>
            <a:r>
              <a:rPr lang="ru-RU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, тренировка, роскошный, рассчитывать, лингвистика, разъединять, миллион, ровесник</a:t>
            </a:r>
          </a:p>
        </p:txBody>
      </p:sp>
    </p:spTree>
    <p:extLst>
      <p:ext uri="{BB962C8B-B14F-4D97-AF65-F5344CB8AC3E}">
        <p14:creationId xmlns="" xmlns:p14="http://schemas.microsoft.com/office/powerpoint/2010/main" val="30675644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433" y="554876"/>
            <a:ext cx="5774698" cy="433102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969" y="3128179"/>
            <a:ext cx="5663821" cy="42478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22648" y="1364474"/>
            <a:ext cx="49677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Учащиеся проходят раунд «Слепой диктант»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84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5055" y="753914"/>
            <a:ext cx="10177129" cy="49685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Завершающий 7 раунд под названием 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«В человеке должно быть всё…» </a:t>
            </a:r>
            <a:r>
              <a:rPr lang="ru-RU" dirty="0" smtClean="0"/>
              <a:t>посвящен выразительному чтению отрывков из известных произведений русской литературы в предлагаемых ситуациях и условиях.</a:t>
            </a:r>
          </a:p>
          <a:p>
            <a:pPr marL="0" indent="0">
              <a:buNone/>
            </a:pPr>
            <a:r>
              <a:rPr lang="ru-RU" dirty="0" smtClean="0"/>
              <a:t>За данное задание начисляется от 1 до 3 баллов.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806140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82434" y="342536"/>
            <a:ext cx="684076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Предвижу всё: вас оскорбит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Печальной тайны объясненье.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Какое горькое презренье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Ваш гордый взгляд изобразит!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Чего хочу? с какою целью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Открою душу вам свою?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Какому злобному веселью,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Быть может, повод подаю!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Случайно вас когда-то </a:t>
            </a:r>
            <a:r>
              <a:rPr lang="ru-RU" dirty="0" err="1">
                <a:solidFill>
                  <a:prstClr val="black"/>
                </a:solidFill>
                <a:latin typeface="Segoe Script" panose="020B0504020000000003" pitchFamily="34" charset="0"/>
              </a:rPr>
              <a:t>встретя</a:t>
            </a:r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,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В вас искру нежности заметя,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Я ей поверить не посмел: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Привычке милой не дал ходу;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Свою постылую свободу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Я потерять не захотел.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Еще одно нас разлучило…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Несчастной жертвой Ленский пал…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Ото всего, что сердцу мило,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Тогда я сердце оторвал;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Чужой для всех, ничем не связан,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Я думал: вольность и покой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Замена счастью. Боже мой!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Как я ошибся, как наказан…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Trebuchet MS" panose="020B0603020202020204" pitchFamily="34" charset="0"/>
              </a:rPr>
              <a:t>(«Евгений Онегин» А. С. Пушкин. Письмо Онегина к Татьяне)</a:t>
            </a:r>
          </a:p>
          <a:p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48893" y="-191068"/>
            <a:ext cx="4872249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ЗАДАЧА! 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Прочитать данный фрагмент, как будто Вы…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Только что пробежали марафон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Рассказываете страшную историю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Вот-вот чихнете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У Вас внезапные вспышки гнева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Вы – самый позитивный человек!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Рассказываете стишок в детском саду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01552" y="3899635"/>
            <a:ext cx="4679186" cy="28300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2877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362036" y="136479"/>
            <a:ext cx="8352928" cy="7078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Уж сколько раз твердили миру,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Что лесть гнусна, вредна; но только все не впрок,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И в сердце льстец всегда отыщет уголок.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Вороне где-то бог послал кусочек сыру;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                На ель Ворона </a:t>
            </a:r>
            <a:r>
              <a:rPr lang="ru-RU" sz="1600" dirty="0" err="1">
                <a:solidFill>
                  <a:prstClr val="black"/>
                </a:solidFill>
                <a:latin typeface="Segoe Script" panose="020B0504020000000003" pitchFamily="34" charset="0"/>
              </a:rPr>
              <a:t>взгромоздясь</a:t>
            </a:r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,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Позавтракать было совсем уж собралась,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        Да призадумалась, а сыр во рту держала.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        На ту беду Лиса </a:t>
            </a:r>
            <a:r>
              <a:rPr lang="ru-RU" sz="1600" dirty="0" err="1">
                <a:solidFill>
                  <a:prstClr val="black"/>
                </a:solidFill>
                <a:latin typeface="Segoe Script" panose="020B0504020000000003" pitchFamily="34" charset="0"/>
              </a:rPr>
              <a:t>близехонько</a:t>
            </a:r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 бежала;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        Вдруг сырный дух Лису остановил: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Лисица видит сыр, Лисицу сыр пленил.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Плутовка к дереву на цыпочках подходит;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Вертит хвостом, с Вороны глаз не сводит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        И говорит так сладко, чуть дыша: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                "Голубушка, как хороша!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                Ну что за шейка, что за глазки!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                Рассказывать, так, право, сказки!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        Какие </a:t>
            </a:r>
            <a:r>
              <a:rPr lang="ru-RU" sz="1600" dirty="0" err="1">
                <a:solidFill>
                  <a:prstClr val="black"/>
                </a:solidFill>
                <a:latin typeface="Segoe Script" panose="020B0504020000000003" pitchFamily="34" charset="0"/>
              </a:rPr>
              <a:t>перушки</a:t>
            </a:r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! какой носок!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И, верно, ангельский быть должен голосок!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Спой, светик, не стыдись! Что, ежели, сестрица,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При красоте такой и петь ты мастерица, -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        Ведь ты б у нас была царь-птица!"</a:t>
            </a:r>
          </a:p>
          <a:p>
            <a:pPr algn="ctr"/>
            <a:r>
              <a:rPr lang="ru-RU" sz="1600" dirty="0" err="1">
                <a:solidFill>
                  <a:prstClr val="black"/>
                </a:solidFill>
                <a:latin typeface="Segoe Script" panose="020B0504020000000003" pitchFamily="34" charset="0"/>
              </a:rPr>
              <a:t>Вещуньина</a:t>
            </a:r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 с похвал вскружилась голова,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        От радости в зобу дыханье сперло, -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И на приветливы Лисицыны слова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Ворона каркнула во все воронье горло: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Segoe Script" panose="020B0504020000000003" pitchFamily="34" charset="0"/>
              </a:rPr>
              <a:t>Сыр выпал — с ним была плутовка такова</a:t>
            </a:r>
            <a:r>
              <a:rPr lang="ru-RU" dirty="0">
                <a:solidFill>
                  <a:prstClr val="black"/>
                </a:solidFill>
                <a:latin typeface="Segoe Script" panose="020B0504020000000003" pitchFamily="34" charset="0"/>
              </a:rPr>
              <a:t>.</a:t>
            </a:r>
          </a:p>
          <a:p>
            <a:pPr algn="r"/>
            <a:r>
              <a:rPr lang="ru-RU" b="1" dirty="0">
                <a:solidFill>
                  <a:prstClr val="black"/>
                </a:solidFill>
                <a:latin typeface="Calibri"/>
              </a:rPr>
              <a:t>Басня «Ворона и лисица» И. А. Крылов</a:t>
            </a:r>
          </a:p>
          <a:p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68871" y="769540"/>
            <a:ext cx="6096000" cy="461664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ЗАДАЧА! </a:t>
            </a:r>
          </a:p>
          <a:p>
            <a:endParaRPr lang="ru-RU" dirty="0" smtClean="0"/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Прочитать данный фрагмент, как будто Вы…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Смеетесь громко-громко..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Сдаете экзамен 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Засыпаете 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Вы-англичанин и пытаетесь говорить по-русски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Футбольный комментатор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Вас торопят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Объявляете посадку на рейс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Играете роль в театре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76660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5614" y="75125"/>
            <a:ext cx="115929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Интеллектуальная игра по русскому языку «</a:t>
            </a:r>
            <a:r>
              <a:rPr lang="ru-RU" b="1" dirty="0" err="1">
                <a:solidFill>
                  <a:srgbClr val="FF0000"/>
                </a:solidFill>
              </a:rPr>
              <a:t>Брейн</a:t>
            </a:r>
            <a:r>
              <a:rPr lang="ru-RU" b="1" dirty="0">
                <a:solidFill>
                  <a:srgbClr val="FF0000"/>
                </a:solidFill>
              </a:rPr>
              <a:t>-ринг»</a:t>
            </a:r>
          </a:p>
          <a:p>
            <a:r>
              <a:rPr lang="ru-RU" dirty="0"/>
              <a:t>Оценочные листы для жюри</a:t>
            </a:r>
          </a:p>
          <a:p>
            <a:r>
              <a:rPr lang="ru-RU" dirty="0"/>
              <a:t>Член жюри___________________________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22706547"/>
              </p:ext>
            </p:extLst>
          </p:nvPr>
        </p:nvGraphicFramePr>
        <p:xfrm>
          <a:off x="735726" y="1587065"/>
          <a:ext cx="9769062" cy="4992410"/>
        </p:xfrm>
        <a:graphic>
          <a:graphicData uri="http://schemas.openxmlformats.org/drawingml/2006/table">
            <a:tbl>
              <a:tblPr firstRow="1" firstCol="1" bandRow="1"/>
              <a:tblGrid>
                <a:gridCol w="1627847">
                  <a:extLst>
                    <a:ext uri="{9D8B030D-6E8A-4147-A177-3AD203B41FA5}">
                      <a16:colId xmlns="" xmlns:a16="http://schemas.microsoft.com/office/drawing/2014/main" val="3913939881"/>
                    </a:ext>
                  </a:extLst>
                </a:gridCol>
                <a:gridCol w="1627847">
                  <a:extLst>
                    <a:ext uri="{9D8B030D-6E8A-4147-A177-3AD203B41FA5}">
                      <a16:colId xmlns="" xmlns:a16="http://schemas.microsoft.com/office/drawing/2014/main" val="3660231037"/>
                    </a:ext>
                  </a:extLst>
                </a:gridCol>
                <a:gridCol w="1627847">
                  <a:extLst>
                    <a:ext uri="{9D8B030D-6E8A-4147-A177-3AD203B41FA5}">
                      <a16:colId xmlns="" xmlns:a16="http://schemas.microsoft.com/office/drawing/2014/main" val="604894225"/>
                    </a:ext>
                  </a:extLst>
                </a:gridCol>
                <a:gridCol w="1628507">
                  <a:extLst>
                    <a:ext uri="{9D8B030D-6E8A-4147-A177-3AD203B41FA5}">
                      <a16:colId xmlns="" xmlns:a16="http://schemas.microsoft.com/office/drawing/2014/main" val="2934048570"/>
                    </a:ext>
                  </a:extLst>
                </a:gridCol>
                <a:gridCol w="1628507">
                  <a:extLst>
                    <a:ext uri="{9D8B030D-6E8A-4147-A177-3AD203B41FA5}">
                      <a16:colId xmlns="" xmlns:a16="http://schemas.microsoft.com/office/drawing/2014/main" val="2386162890"/>
                    </a:ext>
                  </a:extLst>
                </a:gridCol>
                <a:gridCol w="1628507">
                  <a:extLst>
                    <a:ext uri="{9D8B030D-6E8A-4147-A177-3AD203B41FA5}">
                      <a16:colId xmlns="" xmlns:a16="http://schemas.microsoft.com/office/drawing/2014/main" val="1317312774"/>
                    </a:ext>
                  </a:extLst>
                </a:gridCol>
              </a:tblGrid>
              <a:tr h="199696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РАУНДЫ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классы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92233658"/>
                  </a:ext>
                </a:extLst>
              </a:tr>
              <a:tr h="1996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53951639"/>
                  </a:ext>
                </a:extLst>
              </a:tr>
              <a:tr h="3993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1.Блиц-турнир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(по кол-ву жетонов)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34607717"/>
                  </a:ext>
                </a:extLst>
              </a:tr>
              <a:tr h="7987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2. Слова-словечки-словеса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(по 1 баллу за каждый верный ответ команды)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177497529"/>
                  </a:ext>
                </a:extLst>
              </a:tr>
              <a:tr h="7987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.Домашнее задание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(по 1 баллу за верный ответ)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77351253"/>
                  </a:ext>
                </a:extLst>
              </a:tr>
              <a:tr h="99848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4. Классика жанра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(по 1 баллу за верный ответ от команды)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30514698"/>
                  </a:ext>
                </a:extLst>
              </a:tr>
              <a:tr h="3993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5. </a:t>
                      </a: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Угадай-ка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(по 1 баллу за верный)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90330956"/>
                  </a:ext>
                </a:extLst>
              </a:tr>
              <a:tr h="3993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6. </a:t>
                      </a: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Слепой диктант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(от 1 до 3 баллов)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58735642"/>
                  </a:ext>
                </a:extLst>
              </a:tr>
              <a:tr h="5990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7.В человеке должно быть всё…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(от 1 до 3 баллов)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7553409"/>
                  </a:ext>
                </a:extLst>
              </a:tr>
              <a:tr h="1996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1" marR="64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357760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22237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9618" y="696036"/>
            <a:ext cx="10329043" cy="5613284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>
                <a:solidFill>
                  <a:schemeClr val="bg2">
                    <a:lumMod val="10000"/>
                  </a:schemeClr>
                </a:solidFill>
              </a:rPr>
              <a:t>Форма </a:t>
            </a: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</a:rPr>
              <a:t>мероприятия: </a:t>
            </a:r>
            <a:r>
              <a:rPr lang="ru-RU" sz="4000" dirty="0" smtClean="0"/>
              <a:t>игра</a:t>
            </a:r>
            <a:r>
              <a:rPr lang="ru-RU" sz="4000" dirty="0"/>
              <a:t>, состоящая из 7 раундов</a:t>
            </a:r>
          </a:p>
          <a:p>
            <a:pPr marL="0" indent="0">
              <a:buNone/>
            </a:pPr>
            <a:r>
              <a:rPr lang="ru-RU" sz="4000" b="1" dirty="0">
                <a:solidFill>
                  <a:schemeClr val="bg2">
                    <a:lumMod val="10000"/>
                  </a:schemeClr>
                </a:solidFill>
              </a:rPr>
              <a:t>Технология: </a:t>
            </a: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</a:rPr>
              <a:t>        </a:t>
            </a:r>
            <a:r>
              <a:rPr lang="ru-RU" sz="4000" dirty="0" smtClean="0"/>
              <a:t>игровая </a:t>
            </a:r>
            <a:endParaRPr lang="ru-RU" sz="4000" dirty="0"/>
          </a:p>
          <a:p>
            <a:pPr marL="0" indent="0">
              <a:buNone/>
            </a:pPr>
            <a:r>
              <a:rPr lang="ru-RU" sz="4000" b="1" dirty="0">
                <a:solidFill>
                  <a:schemeClr val="bg2">
                    <a:lumMod val="10000"/>
                  </a:schemeClr>
                </a:solidFill>
              </a:rPr>
              <a:t>Целевая аудитория</a:t>
            </a:r>
            <a:r>
              <a:rPr lang="ru-RU" sz="4000" dirty="0">
                <a:solidFill>
                  <a:schemeClr val="bg2">
                    <a:lumMod val="10000"/>
                  </a:schemeClr>
                </a:solidFill>
              </a:rPr>
              <a:t>: </a:t>
            </a:r>
            <a:r>
              <a:rPr lang="ru-RU" sz="4000" dirty="0"/>
              <a:t>учащиеся </a:t>
            </a:r>
            <a:r>
              <a:rPr lang="ru-RU" sz="4000" dirty="0" smtClean="0"/>
              <a:t>5-9 </a:t>
            </a:r>
            <a:r>
              <a:rPr lang="ru-RU" sz="4000" dirty="0" err="1"/>
              <a:t>кл</a:t>
            </a:r>
            <a:r>
              <a:rPr lang="ru-RU" sz="4000" dirty="0"/>
              <a:t>.</a:t>
            </a:r>
          </a:p>
          <a:p>
            <a:pPr marL="0" indent="0">
              <a:buNone/>
            </a:pPr>
            <a:r>
              <a:rPr lang="ru-RU" sz="4000" b="1" dirty="0">
                <a:solidFill>
                  <a:schemeClr val="bg2">
                    <a:lumMod val="10000"/>
                  </a:schemeClr>
                </a:solidFill>
              </a:rPr>
              <a:t>Оборудование: </a:t>
            </a:r>
            <a:r>
              <a:rPr lang="ru-RU" sz="4000" dirty="0"/>
              <a:t>компьютер, проектор, жетоны, карточки с заданиями, </a:t>
            </a:r>
            <a:r>
              <a:rPr lang="ru-RU" sz="4000" dirty="0" smtClean="0"/>
              <a:t>доска.</a:t>
            </a:r>
            <a:endParaRPr lang="ru-RU" sz="40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218893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94746" y="1575549"/>
            <a:ext cx="10177129" cy="49685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Bad Script" panose="02000000000000000000" pitchFamily="2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Bad Script" panose="02000000000000000000" pitchFamily="2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ad Script" panose="02000000000000000000" pitchFamily="2" charset="0"/>
              </a:rPr>
              <a:t>В загадки слова окунись –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ad Script" panose="02000000000000000000" pitchFamily="2" charset="0"/>
              </a:rPr>
              <a:t>И миру мудрецом явись!</a:t>
            </a:r>
          </a:p>
          <a:p>
            <a:pPr marL="0" indent="0" algn="ctr">
              <a:buNone/>
            </a:pPr>
            <a:endParaRPr lang="ru-RU" dirty="0">
              <a:latin typeface="Bad Script" panose="02000000000000000000" pitchFamily="2" charset="0"/>
            </a:endParaRPr>
          </a:p>
          <a:p>
            <a:pPr marL="0" indent="0" algn="ctr">
              <a:buNone/>
            </a:pPr>
            <a:endParaRPr lang="ru-RU" dirty="0" smtClean="0">
              <a:latin typeface="Bad Script" panose="02000000000000000000" pitchFamily="2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Arial Black" panose="020B0A04020102020204" pitchFamily="34" charset="0"/>
              </a:rPr>
              <a:t>УДАЧНОЙ ИГРЫ!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391" y="917677"/>
            <a:ext cx="5815434" cy="43615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078722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1874" y="245661"/>
            <a:ext cx="9266830" cy="6848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cs typeface="Aharoni" panose="02010803020104030203" pitchFamily="2" charset="-79"/>
              </a:rPr>
              <a:t>РАУНДЫ</a:t>
            </a:r>
          </a:p>
          <a:p>
            <a:pPr algn="ctr"/>
            <a:endParaRPr lang="ru-RU" sz="3200" dirty="0" smtClean="0">
              <a:cs typeface="Aharoni" panose="02010803020104030203" pitchFamily="2" charset="-79"/>
            </a:endParaRP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Bad Script" panose="02000000000000000000" pitchFamily="2" charset="0"/>
                <a:cs typeface="Aharoni" panose="02010803020104030203" pitchFamily="2" charset="-79"/>
              </a:rPr>
              <a:t>1. «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Bad Script" panose="02000000000000000000" pitchFamily="2" charset="0"/>
                <a:cs typeface="Aharoni" panose="02010803020104030203" pitchFamily="2" charset="-79"/>
              </a:rPr>
              <a:t>Суперблиц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Bad Script" panose="02000000000000000000" pitchFamily="2" charset="0"/>
                <a:cs typeface="Aharoni" panose="02010803020104030203" pitchFamily="2" charset="-79"/>
              </a:rPr>
              <a:t>»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Bad Script" panose="02000000000000000000" pitchFamily="2" charset="0"/>
                <a:cs typeface="Aharoni" panose="02010803020104030203" pitchFamily="2" charset="-79"/>
              </a:rPr>
              <a:t>2. «Слова-словечки-словеса»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Bad Script" panose="02000000000000000000" pitchFamily="2" charset="0"/>
                <a:cs typeface="Aharoni" panose="02010803020104030203" pitchFamily="2" charset="-79"/>
              </a:rPr>
              <a:t>3. «Домашнее задание»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Bad Script" panose="02000000000000000000" pitchFamily="2" charset="0"/>
                <a:cs typeface="Aharoni" panose="02010803020104030203" pitchFamily="2" charset="-79"/>
              </a:rPr>
              <a:t>4. «Классика жанра»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Bad Script" panose="02000000000000000000" pitchFamily="2" charset="0"/>
                <a:cs typeface="Aharoni" panose="02010803020104030203" pitchFamily="2" charset="-79"/>
              </a:rPr>
              <a:t>5. «Угадай-ка»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Bad Script" panose="02000000000000000000" pitchFamily="2" charset="0"/>
                <a:cs typeface="Aharoni" panose="02010803020104030203" pitchFamily="2" charset="-79"/>
              </a:rPr>
              <a:t>6. «Слепой диктант»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Bad Script" panose="02000000000000000000" pitchFamily="2" charset="0"/>
                <a:cs typeface="Aharoni" panose="02010803020104030203" pitchFamily="2" charset="-79"/>
              </a:rPr>
              <a:t>7. «В человеке должно быть всё…»</a:t>
            </a:r>
          </a:p>
          <a:p>
            <a:pPr>
              <a:lnSpc>
                <a:spcPct val="150000"/>
              </a:lnSpc>
            </a:pPr>
            <a:endParaRPr lang="ru-RU" b="1" dirty="0">
              <a:solidFill>
                <a:schemeClr val="accent1">
                  <a:lumMod val="50000"/>
                </a:schemeClr>
              </a:solidFill>
              <a:latin typeface="Bad Script" panose="02000000000000000000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00" y="2142696"/>
            <a:ext cx="5568287" cy="41762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148014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2138" y="1149699"/>
            <a:ext cx="10356339" cy="63224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 1 раунде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«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Суперблиц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» </a:t>
            </a:r>
            <a:r>
              <a:rPr lang="ru-RU" dirty="0" smtClean="0"/>
              <a:t>задаются общие вопросы по русскому языку, в это время учащиеся от каждой команды на скорость поднимают руки и отвечают. За каждый правильный ответ вручается по жетону. В конце раунда производится подсчет жетонов и фиксируется челнами жюри в оценочные листы. Та команда, что набрала наибольшее количество жетонов, побеждает в данном раунде.</a:t>
            </a:r>
          </a:p>
          <a:p>
            <a:pPr marL="0" indent="0">
              <a:buNone/>
            </a:pP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01758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9656" y="1988840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 </a:t>
            </a:r>
            <a:endParaRPr lang="ru-RU" sz="4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3081" y="504967"/>
            <a:ext cx="11136573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Bad Script" panose="02000000000000000000" pitchFamily="2" charset="0"/>
              </a:rPr>
              <a:t>Вопросы для </a:t>
            </a:r>
            <a:r>
              <a:rPr lang="ru-RU" sz="2800" b="1" dirty="0" err="1" smtClean="0">
                <a:latin typeface="Bad Script" panose="02000000000000000000" pitchFamily="2" charset="0"/>
              </a:rPr>
              <a:t>блицопроса</a:t>
            </a:r>
            <a:r>
              <a:rPr lang="ru-RU" sz="2800" b="1" dirty="0" smtClean="0">
                <a:latin typeface="Bad Script" panose="02000000000000000000" pitchFamily="2" charset="0"/>
              </a:rPr>
              <a:t>: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Сколько букв в алфавите?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В каком слове букв столько же, как и цифр?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Какова начальная форма глагола «вылечу»?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Что такое омографы?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Когда буквы е, ё, ю, я обозначают 2 звука?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Что такое окончание?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Этимология – это наука, изучающая…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Какую роль играет в предложении глагол?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Что такое окончание?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Антоним слову молчун - …?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Что такое аббревиатура?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Сколько в русском языке падежей?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Лексика- это…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Назовите род слова «Сочи»?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Сколько звуков в слове «степь»?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Назовите жителей Перми, Москвы, Тюмени?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Какие вы знаете склонения?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Слово «окно» какого склонения?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Синоним слову «буря» - …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Сколько гласных в русском языке?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Какой части речи слово «высоко»?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0412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2138" y="1149699"/>
            <a:ext cx="10356339" cy="63224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Во 2 раунде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«Слова-словечки-словеса» </a:t>
            </a:r>
            <a:r>
              <a:rPr lang="ru-RU" dirty="0" smtClean="0"/>
              <a:t>за определенное время учащимся необходимо выполнить разные задания, связанные с лексикой русского языка. За каждый правильный ответ (или близкий к правильному) членами жюри причисляется по 1 баллу. Всё фиксируется в оценочный лист.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01261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1446" y="655092"/>
            <a:ext cx="113549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3200" dirty="0" smtClean="0">
                <a:solidFill>
                  <a:srgbClr val="FF0000"/>
                </a:solidFill>
              </a:rPr>
              <a:t>Дайте определение словам: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веретено, длань, бутик, армяк, подиум, дискуссия, рейтинг, пропаганда, ладья, маяк, универсальный, вратарь.</a:t>
            </a:r>
          </a:p>
          <a:p>
            <a:pPr marL="457200" indent="-457200">
              <a:buAutoNum type="arabicPeriod"/>
            </a:pP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ru-RU" sz="3200" dirty="0" smtClean="0">
                <a:solidFill>
                  <a:srgbClr val="FF0000"/>
                </a:solidFill>
              </a:rPr>
              <a:t> Подберите антонимы к словам: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возвышаться, настоящий, закон, заключить (договор).</a:t>
            </a:r>
          </a:p>
          <a:p>
            <a:pPr marL="457200" indent="-457200">
              <a:buAutoNum type="arabicPeriod"/>
            </a:pP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ru-RU" sz="3200" dirty="0" smtClean="0">
                <a:solidFill>
                  <a:srgbClr val="FF0000"/>
                </a:solidFill>
              </a:rPr>
              <a:t>Найдите «четвертое лишнее» с точки зрения происхождения</a:t>
            </a: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А) белка, береза, фауна, осень</a:t>
            </a: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Б) телевизор, телеграф, телефон, приемник</a:t>
            </a:r>
          </a:p>
          <a:p>
            <a:pPr marL="457200" indent="-457200">
              <a:buAutoNum type="arabicPeriod"/>
            </a:pP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906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1214</Words>
  <Application>Microsoft Office PowerPoint</Application>
  <PresentationFormat>Произвольный</PresentationFormat>
  <Paragraphs>219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27</vt:i4>
      </vt:variant>
    </vt:vector>
  </HeadingPairs>
  <TitlesOfParts>
    <vt:vector size="35" baseType="lpstr">
      <vt:lpstr>1_Тема Office</vt:lpstr>
      <vt:lpstr>Тема Office</vt:lpstr>
      <vt:lpstr>2_Тема Office</vt:lpstr>
      <vt:lpstr>3_Тема Office</vt:lpstr>
      <vt:lpstr>4_Тема Office</vt:lpstr>
      <vt:lpstr>6_Тема Office</vt:lpstr>
      <vt:lpstr>7_Тема Office</vt:lpstr>
      <vt:lpstr>8_Тема Office</vt:lpstr>
      <vt:lpstr>Игра «БРЕЙН-РИНГ»  Внеклассное мероприятие по русскому языку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Третий</cp:lastModifiedBy>
  <cp:revision>42</cp:revision>
  <dcterms:created xsi:type="dcterms:W3CDTF">2021-04-03T04:17:39Z</dcterms:created>
  <dcterms:modified xsi:type="dcterms:W3CDTF">2021-04-21T12:43:56Z</dcterms:modified>
</cp:coreProperties>
</file>