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3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pedsovet.su/load/393-1-0-3776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7772400" cy="2255843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Monotype Corsiva" pitchFamily="66" charset="0"/>
              </a:rPr>
              <a:t>Урок развития </a:t>
            </a:r>
            <a:r>
              <a:rPr lang="ru-RU" sz="5400" b="1" dirty="0" smtClean="0">
                <a:latin typeface="Monotype Corsiva" pitchFamily="66" charset="0"/>
              </a:rPr>
              <a:t>речи</a:t>
            </a:r>
            <a:r>
              <a:rPr lang="ru-RU" sz="5400" b="1" dirty="0">
                <a:latin typeface="Monotype Corsiva" pitchFamily="66" charset="0"/>
              </a:rPr>
              <a:t/>
            </a:r>
            <a:br>
              <a:rPr lang="ru-RU" sz="5400" b="1" dirty="0">
                <a:latin typeface="Monotype Corsiva" pitchFamily="66" charset="0"/>
              </a:rPr>
            </a:br>
            <a:r>
              <a:rPr lang="ru-RU" sz="5400" b="1" dirty="0" smtClean="0">
                <a:latin typeface="Monotype Corsiva" pitchFamily="66" charset="0"/>
              </a:rPr>
              <a:t>3 </a:t>
            </a:r>
            <a:r>
              <a:rPr lang="ru-RU" sz="5400" b="1" dirty="0" smtClean="0">
                <a:latin typeface="Monotype Corsiva" pitchFamily="66" charset="0"/>
              </a:rPr>
              <a:t>класс</a:t>
            </a:r>
            <a:br>
              <a:rPr lang="ru-RU" sz="5400" b="1" dirty="0" smtClean="0">
                <a:latin typeface="Monotype Corsiva" pitchFamily="66" charset="0"/>
              </a:rPr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 Обучающее  изложение </a:t>
            </a:r>
            <a:b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«Чужая пятёрка</a:t>
            </a:r>
            <a:r>
              <a:rPr lang="ru-RU" b="1" dirty="0" smtClean="0">
                <a:solidFill>
                  <a:schemeClr val="accent2"/>
                </a:solidFill>
                <a:latin typeface="Monotype Corsiva" pitchFamily="66" charset="0"/>
              </a:rPr>
              <a:t>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4714884"/>
            <a:ext cx="4714908" cy="923916"/>
          </a:xfrm>
        </p:spPr>
        <p:txBody>
          <a:bodyPr>
            <a:normAutofit/>
          </a:bodyPr>
          <a:lstStyle/>
          <a:p>
            <a:endParaRPr lang="ru-RU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3464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Запомните </a:t>
            </a:r>
            <a:b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>
                <a:solidFill>
                  <a:schemeClr val="accent2"/>
                </a:solidFill>
              </a:rPr>
              <a:t>т</a:t>
            </a:r>
            <a:r>
              <a:rPr lang="ru-RU" sz="4000" u="sng" dirty="0" smtClean="0">
                <a:solidFill>
                  <a:schemeClr val="accent2"/>
                </a:solidFill>
              </a:rPr>
              <a:t>е</a:t>
            </a:r>
            <a:r>
              <a:rPr lang="ru-RU" sz="4000" dirty="0" smtClean="0">
                <a:solidFill>
                  <a:schemeClr val="accent2"/>
                </a:solidFill>
              </a:rPr>
              <a:t>пер</a:t>
            </a:r>
            <a:r>
              <a:rPr lang="ru-RU" sz="4000" u="sng" dirty="0" smtClean="0">
                <a:solidFill>
                  <a:schemeClr val="accent2"/>
                </a:solidFill>
              </a:rPr>
              <a:t>ь</a:t>
            </a:r>
            <a:endParaRPr lang="ru-RU" sz="4000" u="sng" dirty="0" smtClean="0">
              <a:solidFill>
                <a:schemeClr val="accent2"/>
              </a:solidFill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 </a:t>
            </a:r>
            <a:r>
              <a:rPr lang="ru-RU" sz="4000" u="sng" dirty="0" smtClean="0">
                <a:solidFill>
                  <a:schemeClr val="accent2"/>
                </a:solidFill>
              </a:rPr>
              <a:t>впри</a:t>
            </a:r>
            <a:r>
              <a:rPr lang="ru-RU" sz="4000" dirty="0" smtClean="0">
                <a:solidFill>
                  <a:schemeClr val="accent2"/>
                </a:solidFill>
              </a:rPr>
              <a:t>пры</a:t>
            </a:r>
            <a:r>
              <a:rPr lang="ru-RU" sz="4000" u="sng" dirty="0" smtClean="0">
                <a:solidFill>
                  <a:schemeClr val="accent2"/>
                </a:solidFill>
              </a:rPr>
              <a:t>ж</a:t>
            </a:r>
            <a:r>
              <a:rPr lang="ru-RU" sz="4000" dirty="0" smtClean="0">
                <a:solidFill>
                  <a:schemeClr val="accent2"/>
                </a:solidFill>
              </a:rPr>
              <a:t>ку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с</a:t>
            </a:r>
            <a:r>
              <a:rPr lang="ru-RU" sz="4000" u="sng" dirty="0" smtClean="0">
                <a:solidFill>
                  <a:schemeClr val="accent2"/>
                </a:solidFill>
              </a:rPr>
              <a:t>ег</a:t>
            </a:r>
            <a:r>
              <a:rPr lang="ru-RU" sz="4000" dirty="0" smtClean="0">
                <a:solidFill>
                  <a:schemeClr val="accent2"/>
                </a:solidFill>
              </a:rPr>
              <a:t>одня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е</a:t>
            </a:r>
            <a:r>
              <a:rPr lang="ru-RU" sz="4000" u="sng" dirty="0" smtClean="0">
                <a:solidFill>
                  <a:schemeClr val="accent2"/>
                </a:solidFill>
              </a:rPr>
              <a:t>г</a:t>
            </a:r>
            <a:r>
              <a:rPr lang="ru-RU" sz="4000" dirty="0" smtClean="0">
                <a:solidFill>
                  <a:schemeClr val="accent2"/>
                </a:solidFill>
              </a:rPr>
              <a:t>о</a:t>
            </a:r>
            <a:endParaRPr lang="ru-RU" sz="4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Прочитайте текст по частям, перескажите.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600" b="1" dirty="0" smtClean="0"/>
              <a:t>Чужая пятёрка.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Счастливый Серёжка вприпрыжку сбегает по лестнице. У мальчика сегодня праздник. В его тетрадке по русскому языку стоит пятёрка за диктант. Теперь его не будут ругать за то, что получает только тройки.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Дома Серёжка сообщил папе про пятёрку. Папа радостно улыбнулся, но удивился этой пятёрке.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Мальчик рассказал, что он сидит с Ниной, а она пишет без ошибок. Папа грустно посмотрел на сына и сказал, что он принёс домой чужую пятёрку.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Перескажите текст по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плану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/>
          <a:lstStyle/>
          <a:p>
            <a:pPr indent="334963" algn="ctr">
              <a:buAutoNum type="arabicPeriod"/>
              <a:tabLst>
                <a:tab pos="906463" algn="l"/>
              </a:tabLst>
            </a:pPr>
            <a:r>
              <a:rPr lang="ru-RU" dirty="0" smtClean="0"/>
              <a:t>Праздничное настроение. </a:t>
            </a:r>
          </a:p>
          <a:p>
            <a:pPr indent="334963">
              <a:buNone/>
              <a:tabLst>
                <a:tab pos="906463" algn="l"/>
              </a:tabLst>
            </a:pPr>
            <a:r>
              <a:rPr lang="ru-RU" dirty="0" smtClean="0"/>
              <a:t>		         2. Папа рад. </a:t>
            </a:r>
          </a:p>
          <a:p>
            <a:pPr indent="334963">
              <a:buNone/>
              <a:tabLst>
                <a:tab pos="906463" algn="l"/>
              </a:tabLst>
            </a:pPr>
            <a:r>
              <a:rPr lang="ru-RU" dirty="0" smtClean="0"/>
              <a:t>            3. Чужая пятёрка.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Напишите изложение по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плану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686800" cy="55721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dirty="0" smtClean="0">
                <a:latin typeface="Monotype Corsiva" pitchFamily="66" charset="0"/>
              </a:rPr>
              <a:t>		</a:t>
            </a:r>
            <a:r>
              <a:rPr lang="ru-RU" sz="12800" dirty="0" smtClean="0">
                <a:latin typeface="Monotype Corsiva" pitchFamily="66" charset="0"/>
              </a:rPr>
              <a:t>                            План</a:t>
            </a:r>
            <a:r>
              <a:rPr lang="ru-RU" sz="12800" dirty="0" smtClean="0">
                <a:latin typeface="Monotype Corsiva" pitchFamily="66" charset="0"/>
              </a:rPr>
              <a:t>:</a:t>
            </a:r>
          </a:p>
          <a:p>
            <a:pPr>
              <a:buNone/>
            </a:pPr>
            <a:r>
              <a:rPr lang="ru-RU" sz="8000" b="1" dirty="0" smtClean="0"/>
              <a:t>1. Праздничное настроение.  	</a:t>
            </a:r>
            <a:r>
              <a:rPr lang="ru-RU" sz="8000" b="1" dirty="0" smtClean="0">
                <a:solidFill>
                  <a:schemeClr val="accent2"/>
                </a:solidFill>
              </a:rPr>
              <a:t>Вприпрыжку/ весело сбегает по 					лестнице; 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2"/>
                </a:solidFill>
              </a:rPr>
              <a:t>                                           		в его тетрадке/ получил; 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2"/>
                </a:solidFill>
              </a:rPr>
              <a:t>                                         		за то, что получает/приносит</a:t>
            </a:r>
          </a:p>
          <a:p>
            <a:pPr>
              <a:buNone/>
            </a:pPr>
            <a:endParaRPr lang="ru-RU" sz="8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8000" b="1" dirty="0" smtClean="0"/>
              <a:t>2.</a:t>
            </a:r>
            <a:r>
              <a:rPr lang="ru-RU" sz="8000" dirty="0" smtClean="0"/>
              <a:t> </a:t>
            </a:r>
            <a:r>
              <a:rPr lang="ru-RU" sz="8000" b="1" dirty="0" smtClean="0"/>
              <a:t>Папа рад.  			</a:t>
            </a:r>
            <a:r>
              <a:rPr lang="ru-RU" sz="8000" b="1" dirty="0" smtClean="0">
                <a:solidFill>
                  <a:schemeClr val="accent2"/>
                </a:solidFill>
              </a:rPr>
              <a:t>сообщил;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2"/>
                </a:solidFill>
              </a:rPr>
              <a:t>                                              	 	радостно улыбнулся/обрадовался;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2"/>
                </a:solidFill>
              </a:rPr>
              <a:t>                                             	 	удивился</a:t>
            </a:r>
          </a:p>
          <a:p>
            <a:pPr>
              <a:buNone/>
            </a:pPr>
            <a:endParaRPr lang="ru-RU" sz="8000" b="1" dirty="0" smtClean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sz="8000" b="1" dirty="0" smtClean="0"/>
              <a:t>3.</a:t>
            </a:r>
            <a:r>
              <a:rPr lang="ru-RU" sz="8000" dirty="0" smtClean="0"/>
              <a:t> </a:t>
            </a:r>
            <a:r>
              <a:rPr lang="ru-RU" sz="8000" b="1" dirty="0" smtClean="0"/>
              <a:t>Чужая пятёрка.  		</a:t>
            </a:r>
            <a:r>
              <a:rPr lang="ru-RU" sz="8000" b="1" dirty="0" smtClean="0">
                <a:solidFill>
                  <a:schemeClr val="accent2"/>
                </a:solidFill>
              </a:rPr>
              <a:t>рассказал, что… с Ниной, а она…;</a:t>
            </a:r>
          </a:p>
          <a:p>
            <a:pPr>
              <a:buNone/>
            </a:pPr>
            <a:r>
              <a:rPr lang="ru-RU" sz="8000" b="1" dirty="0" smtClean="0">
                <a:solidFill>
                  <a:schemeClr val="accent2"/>
                </a:solidFill>
              </a:rPr>
              <a:t>                                 	      	сказал, что…</a:t>
            </a:r>
            <a:endParaRPr lang="ru-RU" sz="7200" b="1" u="sng" dirty="0" smtClean="0"/>
          </a:p>
          <a:p>
            <a:pPr>
              <a:buNone/>
            </a:pPr>
            <a:r>
              <a:rPr lang="ru-RU" sz="7200" b="1" dirty="0" smtClean="0"/>
              <a:t>		</a:t>
            </a:r>
            <a:r>
              <a:rPr lang="ru-RU" sz="8000" b="1" dirty="0" smtClean="0"/>
              <a:t>                    Слова для справок: </a:t>
            </a:r>
            <a:r>
              <a:rPr lang="ru-RU" sz="8000" dirty="0" smtClean="0">
                <a:solidFill>
                  <a:schemeClr val="accent1"/>
                </a:solidFill>
              </a:rPr>
              <a:t>теперь</a:t>
            </a:r>
            <a:endParaRPr lang="ru-RU" sz="8000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ru-RU" sz="8000" dirty="0" smtClean="0"/>
              <a:t>			</a:t>
            </a:r>
            <a:r>
              <a:rPr lang="ru-RU" sz="8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счастливый</a:t>
            </a:r>
            <a:r>
              <a:rPr lang="ru-RU" sz="8000" dirty="0" smtClean="0"/>
              <a:t> – радостный, </a:t>
            </a:r>
            <a:r>
              <a:rPr lang="ru-RU" sz="8000" dirty="0" smtClean="0"/>
              <a:t>довольный        </a:t>
            </a: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			</a:t>
            </a:r>
            <a:r>
              <a:rPr lang="ru-RU" sz="8000" dirty="0" smtClean="0">
                <a:solidFill>
                  <a:schemeClr val="accent1"/>
                </a:solidFill>
              </a:rPr>
              <a:t>мальчик </a:t>
            </a:r>
            <a:r>
              <a:rPr lang="ru-RU" sz="8000" dirty="0" smtClean="0"/>
              <a:t>– мальчишка</a:t>
            </a:r>
          </a:p>
          <a:p>
            <a:pPr>
              <a:buNone/>
            </a:pPr>
            <a:r>
              <a:rPr lang="ru-RU" sz="8000" dirty="0" smtClean="0"/>
              <a:t>			</a:t>
            </a:r>
            <a:r>
              <a:rPr lang="ru-RU" sz="8000" dirty="0" smtClean="0">
                <a:solidFill>
                  <a:schemeClr val="accent1"/>
                </a:solidFill>
              </a:rPr>
              <a:t>пятёрка </a:t>
            </a:r>
            <a:r>
              <a:rPr lang="ru-RU" sz="8000" dirty="0" smtClean="0"/>
              <a:t>– отлично, отличная </a:t>
            </a:r>
            <a:r>
              <a:rPr lang="ru-RU" sz="8000" dirty="0" smtClean="0"/>
              <a:t>оценка</a:t>
            </a: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			</a:t>
            </a:r>
            <a:r>
              <a:rPr lang="ru-RU" sz="8000" dirty="0" smtClean="0">
                <a:solidFill>
                  <a:schemeClr val="accent1"/>
                </a:solidFill>
              </a:rPr>
              <a:t>сообщил</a:t>
            </a:r>
            <a:r>
              <a:rPr lang="ru-RU" sz="8000" dirty="0" smtClean="0"/>
              <a:t> – рассказал;	</a:t>
            </a:r>
            <a:r>
              <a:rPr lang="ru-RU" sz="8000" dirty="0" smtClean="0">
                <a:solidFill>
                  <a:schemeClr val="accent1"/>
                </a:solidFill>
              </a:rPr>
              <a:t>грустно </a:t>
            </a:r>
            <a:r>
              <a:rPr lang="ru-RU" sz="8000" dirty="0" smtClean="0"/>
              <a:t>– </a:t>
            </a:r>
            <a:r>
              <a:rPr lang="ru-RU" sz="8000" dirty="0" smtClean="0"/>
              <a:t>печально</a:t>
            </a:r>
            <a:endParaRPr lang="ru-RU" sz="8000" dirty="0" smtClean="0"/>
          </a:p>
          <a:p>
            <a:endParaRPr lang="ru-RU" sz="7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Проверка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Проверьте, ясно ли вы передали мысли, нет ли неоправданных повторов одного и того же  слова. </a:t>
            </a:r>
          </a:p>
          <a:p>
            <a:pPr algn="just"/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Все ли слова были употреблены удачно. </a:t>
            </a:r>
          </a:p>
          <a:p>
            <a:pPr algn="just"/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Не забудьте про грамотность.</a:t>
            </a:r>
          </a:p>
          <a:p>
            <a:pPr algn="just"/>
            <a:r>
              <a:rPr lang="ru-RU" sz="3600" dirty="0" smtClean="0">
                <a:latin typeface="Monotype Corsiva" pitchFamily="66" charset="0"/>
                <a:cs typeface="Arial" pitchFamily="34" charset="0"/>
              </a:rPr>
              <a:t>Проверьте знаки препинания.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Молодцы !</a:t>
            </a:r>
            <a:endParaRPr lang="ru-RU" sz="9600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Monotype Corsiva" pitchFamily="66" charset="0"/>
              </a:rPr>
              <a:t>Интернет - ресурсы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http://pedsovet.su/load/393-1-0-37767</a:t>
            </a:r>
            <a:endParaRPr lang="ru-RU" dirty="0" smtClean="0"/>
          </a:p>
          <a:p>
            <a:r>
              <a:rPr lang="ru-RU" dirty="0" smtClean="0">
                <a:latin typeface="Monotype Corsiva" pitchFamily="66" charset="0"/>
              </a:rPr>
              <a:t>З.И. Соловьёва «Сборник проверочных работ по русскому языку. 1-3 класс»</a:t>
            </a:r>
          </a:p>
          <a:p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Прочитайте текст.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10000"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3600" b="1" dirty="0" smtClean="0"/>
              <a:t>Чужая пятёрка.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Счастливый Серёжка вприпрыжку сбегает по лестнице. У мальчика сегодня праздник. В его тетрадке по русскому языку стоит пятёрка за диктант. Теперь его не будут ругать за то, что получает только тройки.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Дома Серёжка сообщил папе про пятёрку. Папа радостно улыбнулся, но удивился этой пятёрке.</a:t>
            </a:r>
          </a:p>
          <a:p>
            <a:pPr algn="just">
              <a:lnSpc>
                <a:spcPct val="90000"/>
              </a:lnSpc>
              <a:buNone/>
            </a:pPr>
            <a:r>
              <a:rPr lang="ru-RU" dirty="0" smtClean="0"/>
              <a:t>		Мальчик рассказал, что он сидит с Ниной, а она пишет без ошибок. Папа грустно посмотрел на сына и сказал, что он принёс домой чужую пятёрку.</a:t>
            </a:r>
          </a:p>
          <a:p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План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334963">
              <a:buNone/>
              <a:tabLst>
                <a:tab pos="906463" algn="l"/>
              </a:tabLst>
            </a:pPr>
            <a:r>
              <a:rPr lang="ru-RU" dirty="0" smtClean="0"/>
              <a:t>             1.Праздничное </a:t>
            </a:r>
            <a:r>
              <a:rPr lang="ru-RU" dirty="0" smtClean="0"/>
              <a:t>настроение. </a:t>
            </a:r>
          </a:p>
          <a:p>
            <a:pPr indent="334963">
              <a:buNone/>
              <a:tabLst>
                <a:tab pos="906463" algn="l"/>
              </a:tabLst>
            </a:pPr>
            <a:r>
              <a:rPr lang="ru-RU" dirty="0" smtClean="0"/>
              <a:t>			</a:t>
            </a:r>
            <a:r>
              <a:rPr lang="ru-RU" dirty="0" smtClean="0"/>
              <a:t>2.Папа </a:t>
            </a:r>
            <a:r>
              <a:rPr lang="ru-RU" dirty="0" smtClean="0"/>
              <a:t>рад. </a:t>
            </a:r>
          </a:p>
          <a:p>
            <a:pPr indent="334963">
              <a:buNone/>
              <a:tabLst>
                <a:tab pos="906463" algn="l"/>
              </a:tabLst>
            </a:pPr>
            <a:r>
              <a:rPr lang="ru-RU" dirty="0" smtClean="0"/>
              <a:t>			</a:t>
            </a:r>
            <a:r>
              <a:rPr lang="ru-RU" dirty="0" smtClean="0"/>
              <a:t>3.Чужая </a:t>
            </a:r>
            <a:r>
              <a:rPr lang="ru-RU" dirty="0" smtClean="0"/>
              <a:t>пятёрка.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Лексическая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9600" indent="-609600" algn="ctr">
              <a:buNone/>
            </a:pPr>
            <a:r>
              <a:rPr lang="ru-RU" sz="3600" b="1" i="1" dirty="0" smtClean="0">
                <a:latin typeface="Monotype Corsiva" pitchFamily="66" charset="0"/>
              </a:rPr>
              <a:t>Подберите синонимы и похожие по смыслу выражения:</a:t>
            </a:r>
          </a:p>
          <a:p>
            <a:pPr marL="609600" indent="-609600">
              <a:buNone/>
            </a:pPr>
            <a:r>
              <a:rPr lang="ru-RU" sz="3600" b="1" i="1" dirty="0" smtClean="0">
                <a:latin typeface="Monotype Corsiva" pitchFamily="66" charset="0"/>
              </a:rPr>
              <a:t>	  </a:t>
            </a:r>
            <a:r>
              <a:rPr lang="ru-RU" dirty="0" smtClean="0"/>
              <a:t>вприпрыжку- </a:t>
            </a:r>
            <a:r>
              <a:rPr lang="ru-RU" dirty="0" smtClean="0">
                <a:solidFill>
                  <a:schemeClr val="accent2"/>
                </a:solidFill>
              </a:rPr>
              <a:t>подпрыгивая</a:t>
            </a:r>
            <a:endParaRPr lang="ru-RU" dirty="0" smtClean="0">
              <a:solidFill>
                <a:schemeClr val="accent2"/>
              </a:solidFill>
            </a:endParaRPr>
          </a:p>
          <a:p>
            <a:pPr marL="609600" indent="-609600" algn="ctr">
              <a:buNone/>
            </a:pPr>
            <a:r>
              <a:rPr lang="ru-RU" dirty="0" smtClean="0"/>
              <a:t>счастливый –</a:t>
            </a:r>
            <a:r>
              <a:rPr lang="ru-RU" dirty="0" smtClean="0">
                <a:solidFill>
                  <a:schemeClr val="accent2"/>
                </a:solidFill>
              </a:rPr>
              <a:t>радостный, </a:t>
            </a:r>
            <a:r>
              <a:rPr lang="ru-RU" dirty="0" smtClean="0">
                <a:solidFill>
                  <a:schemeClr val="accent2"/>
                </a:solidFill>
              </a:rPr>
              <a:t>довольный</a:t>
            </a:r>
            <a:endParaRPr lang="ru-RU" dirty="0" smtClean="0">
              <a:solidFill>
                <a:schemeClr val="accent2"/>
              </a:solidFill>
            </a:endParaRPr>
          </a:p>
          <a:p>
            <a:pPr marL="609600" indent="-609600" algn="ctr">
              <a:buNone/>
            </a:pPr>
            <a:r>
              <a:rPr lang="ru-RU" dirty="0" smtClean="0"/>
              <a:t>пятёрка – </a:t>
            </a:r>
            <a:r>
              <a:rPr lang="ru-RU" dirty="0" smtClean="0">
                <a:solidFill>
                  <a:schemeClr val="accent2"/>
                </a:solidFill>
              </a:rPr>
              <a:t>отлично, отличная </a:t>
            </a:r>
            <a:r>
              <a:rPr lang="ru-RU" dirty="0" smtClean="0">
                <a:solidFill>
                  <a:schemeClr val="accent2"/>
                </a:solidFill>
              </a:rPr>
              <a:t>оценка</a:t>
            </a:r>
            <a:endParaRPr lang="ru-RU" dirty="0" smtClean="0">
              <a:solidFill>
                <a:schemeClr val="accent2"/>
              </a:solidFill>
            </a:endParaRPr>
          </a:p>
          <a:p>
            <a:pPr marL="609600" indent="-609600">
              <a:buNone/>
            </a:pPr>
            <a:r>
              <a:rPr lang="ru-RU" dirty="0" smtClean="0">
                <a:solidFill>
                  <a:schemeClr val="accent2"/>
                </a:solidFill>
              </a:rPr>
              <a:t>	  </a:t>
            </a:r>
            <a:r>
              <a:rPr lang="ru-RU" dirty="0" smtClean="0"/>
              <a:t>сообщил –</a:t>
            </a:r>
            <a:r>
              <a:rPr lang="ru-RU" dirty="0" smtClean="0">
                <a:solidFill>
                  <a:schemeClr val="accent2"/>
                </a:solidFill>
              </a:rPr>
              <a:t>рассказал</a:t>
            </a:r>
            <a:endParaRPr lang="ru-RU" dirty="0" smtClean="0"/>
          </a:p>
          <a:p>
            <a:pPr marL="609600" indent="-609600">
              <a:buNone/>
            </a:pPr>
            <a:r>
              <a:rPr lang="ru-RU" dirty="0" smtClean="0"/>
              <a:t>	  грустно – </a:t>
            </a:r>
            <a:r>
              <a:rPr lang="ru-RU" dirty="0" smtClean="0">
                <a:solidFill>
                  <a:schemeClr val="accent2"/>
                </a:solidFill>
              </a:rPr>
              <a:t>печально</a:t>
            </a: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	удивился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ru-RU" dirty="0" smtClean="0">
                <a:solidFill>
                  <a:schemeClr val="accent2"/>
                </a:solidFill>
              </a:rPr>
              <a:t>поразился, не поверил своим 		  </a:t>
            </a:r>
            <a:r>
              <a:rPr lang="ru-RU" dirty="0" smtClean="0">
                <a:solidFill>
                  <a:schemeClr val="accent2"/>
                </a:solidFill>
              </a:rPr>
              <a:t>глазам</a:t>
            </a:r>
            <a:endParaRPr lang="ru-RU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Лексическая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100" b="1" i="1" dirty="0" smtClean="0">
                <a:latin typeface="Monotype Corsiva" pitchFamily="66" charset="0"/>
              </a:rPr>
              <a:t>Как сказать по-другому:</a:t>
            </a:r>
          </a:p>
          <a:p>
            <a:pPr algn="ctr">
              <a:buNone/>
            </a:pPr>
            <a:endParaRPr lang="ru-RU" i="1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4000" dirty="0" smtClean="0"/>
              <a:t>Серёжка, </a:t>
            </a:r>
            <a:r>
              <a:rPr lang="ru-RU" sz="4000" dirty="0" smtClean="0">
                <a:solidFill>
                  <a:schemeClr val="accent2"/>
                </a:solidFill>
              </a:rPr>
              <a:t>мальчик,  мальчишка, сын, он, его</a:t>
            </a:r>
            <a:endParaRPr lang="ru-RU" sz="4000" dirty="0" smtClean="0"/>
          </a:p>
          <a:p>
            <a:pPr>
              <a:lnSpc>
                <a:spcPct val="90000"/>
              </a:lnSpc>
              <a:buNone/>
            </a:pPr>
            <a:endParaRPr lang="ru-RU" sz="4000" dirty="0" smtClean="0"/>
          </a:p>
          <a:p>
            <a:pPr>
              <a:lnSpc>
                <a:spcPct val="90000"/>
              </a:lnSpc>
            </a:pPr>
            <a:r>
              <a:rPr lang="ru-RU" sz="4000" dirty="0" smtClean="0"/>
              <a:t>…вприпрыжку сбегает по лестнице…</a:t>
            </a:r>
            <a:r>
              <a:rPr lang="ru-RU" sz="4000" dirty="0" smtClean="0">
                <a:solidFill>
                  <a:schemeClr val="accent2"/>
                </a:solidFill>
              </a:rPr>
              <a:t> весело(подпрыгивая, радостно) сбегает по </a:t>
            </a:r>
            <a:r>
              <a:rPr lang="ru-RU" sz="4000" dirty="0" smtClean="0">
                <a:solidFill>
                  <a:schemeClr val="accent2"/>
                </a:solidFill>
              </a:rPr>
              <a:t>лестнице</a:t>
            </a:r>
            <a:endParaRPr lang="ru-RU" sz="4000" dirty="0" smtClean="0"/>
          </a:p>
          <a:p>
            <a:pPr>
              <a:lnSpc>
                <a:spcPct val="90000"/>
              </a:lnSpc>
              <a:buNone/>
            </a:pPr>
            <a:r>
              <a:rPr lang="ru-RU" sz="40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sz="4000" dirty="0" smtClean="0"/>
              <a:t>В его тетрадке по русскому языку стоит пятёрка за диктант.</a:t>
            </a:r>
          </a:p>
          <a:p>
            <a:pPr>
              <a:lnSpc>
                <a:spcPct val="90000"/>
              </a:lnSpc>
              <a:buNone/>
            </a:pPr>
            <a:r>
              <a:rPr lang="ru-RU" sz="4000" dirty="0" smtClean="0">
                <a:solidFill>
                  <a:schemeClr val="accent2"/>
                </a:solidFill>
              </a:rPr>
              <a:t>      Он получил пятёрку(отличную оценку) за </a:t>
            </a:r>
            <a:r>
              <a:rPr lang="ru-RU" sz="4000" dirty="0" smtClean="0">
                <a:solidFill>
                  <a:schemeClr val="accent2"/>
                </a:solidFill>
              </a:rPr>
              <a:t>диктант</a:t>
            </a:r>
            <a:r>
              <a:rPr lang="ru-RU" sz="4000" dirty="0">
                <a:solidFill>
                  <a:schemeClr val="accent2"/>
                </a:solidFill>
              </a:rPr>
              <a:t>.</a:t>
            </a:r>
            <a:endParaRPr lang="ru-RU" sz="4000" dirty="0" smtClean="0"/>
          </a:p>
          <a:p>
            <a:pPr>
              <a:lnSpc>
                <a:spcPct val="90000"/>
              </a:lnSpc>
            </a:pPr>
            <a:endParaRPr lang="ru-RU" sz="4000" dirty="0" smtClean="0"/>
          </a:p>
          <a:p>
            <a:pPr>
              <a:lnSpc>
                <a:spcPct val="90000"/>
              </a:lnSpc>
            </a:pPr>
            <a:r>
              <a:rPr lang="ru-RU" sz="4000" dirty="0" smtClean="0"/>
              <a:t>… за то, что получает… за то, что </a:t>
            </a:r>
            <a:r>
              <a:rPr lang="ru-RU" sz="4000" dirty="0" smtClean="0">
                <a:solidFill>
                  <a:schemeClr val="accent2"/>
                </a:solidFill>
              </a:rPr>
              <a:t>приносит…</a:t>
            </a:r>
          </a:p>
          <a:p>
            <a:pPr>
              <a:lnSpc>
                <a:spcPct val="90000"/>
              </a:lnSpc>
            </a:pPr>
            <a:endParaRPr lang="ru-RU" sz="4000" dirty="0" smtClean="0"/>
          </a:p>
          <a:p>
            <a:pPr>
              <a:lnSpc>
                <a:spcPct val="90000"/>
              </a:lnSpc>
            </a:pPr>
            <a:r>
              <a:rPr lang="ru-RU" sz="4000" dirty="0" smtClean="0"/>
              <a:t>Папа радостно улыбнулся... </a:t>
            </a:r>
            <a:r>
              <a:rPr lang="ru-RU" sz="4000" dirty="0" smtClean="0">
                <a:solidFill>
                  <a:schemeClr val="accent2"/>
                </a:solidFill>
              </a:rPr>
              <a:t>Папа улыбнулся… 					         	   Папа обрадовался... 					                  Папа был рад…</a:t>
            </a:r>
          </a:p>
          <a:p>
            <a:pPr>
              <a:lnSpc>
                <a:spcPct val="90000"/>
              </a:lnSpc>
              <a:buNone/>
            </a:pPr>
            <a:endParaRPr lang="ru-RU" dirty="0" smtClean="0"/>
          </a:p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accent2"/>
                </a:solidFill>
              </a:rPr>
              <a:t>					</a:t>
            </a: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Пунктуационная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Прочитайте предложения.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Объясните постановку запятых.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ru-RU" dirty="0" smtClean="0"/>
              <a:t>Теперь его не будут ругать за то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что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/>
              <a:t>получает только тройки.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ru-RU" dirty="0" smtClean="0"/>
              <a:t> Папа радостно улыбнулся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но</a:t>
            </a:r>
            <a:r>
              <a:rPr lang="ru-RU" dirty="0" smtClean="0"/>
              <a:t> удивился этой пятёрке.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ru-RU" dirty="0" smtClean="0"/>
              <a:t> Мальчик рассказал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что </a:t>
            </a:r>
            <a:r>
              <a:rPr lang="ru-RU" dirty="0" smtClean="0"/>
              <a:t>он сидит с Ниной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а </a:t>
            </a:r>
            <a:r>
              <a:rPr lang="ru-RU" dirty="0" smtClean="0"/>
              <a:t>она пишет без ошибок. </a:t>
            </a:r>
          </a:p>
          <a:p>
            <a:pPr>
              <a:lnSpc>
                <a:spcPct val="120000"/>
              </a:lnSpc>
              <a:buFontTx/>
              <a:buChar char="•"/>
            </a:pPr>
            <a:r>
              <a:rPr lang="ru-RU" dirty="0" smtClean="0"/>
              <a:t> Папа грустно посмотрел на сына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</a:t>
            </a:r>
            <a:r>
              <a:rPr lang="ru-RU" dirty="0" smtClean="0"/>
              <a:t> сказал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, 	что </a:t>
            </a:r>
            <a:r>
              <a:rPr lang="ru-RU" dirty="0" smtClean="0"/>
              <a:t>он принёс домой чужую пятёрку.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Орфографическая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Найдите в тексте слова с орфограммами: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 Имена собственные: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С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ерёжка,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Н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ина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жи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-ши, чу–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щу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: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без о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ши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бок, </a:t>
            </a:r>
            <a:r>
              <a:rPr lang="ru-RU" u="sng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чу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жую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Непроизносимая согласная в корне слова: </a:t>
            </a:r>
            <a:r>
              <a:rPr lang="ru-RU" dirty="0" smtClean="0">
                <a:latin typeface="+mj-lt"/>
              </a:rPr>
              <a:t>счас</a:t>
            </a:r>
            <a:r>
              <a:rPr lang="ru-RU" u="sng" dirty="0" smtClean="0">
                <a:latin typeface="+mj-lt"/>
              </a:rPr>
              <a:t>т</a:t>
            </a:r>
            <a:r>
              <a:rPr lang="ru-RU" dirty="0" smtClean="0">
                <a:latin typeface="+mj-lt"/>
              </a:rPr>
              <a:t>ливый, лес</a:t>
            </a:r>
            <a:r>
              <a:rPr lang="ru-RU" u="sng" dirty="0" smtClean="0">
                <a:latin typeface="+mj-lt"/>
              </a:rPr>
              <a:t>т</a:t>
            </a:r>
            <a:r>
              <a:rPr lang="ru-RU" dirty="0" smtClean="0">
                <a:latin typeface="+mj-lt"/>
              </a:rPr>
              <a:t>ница, праз</a:t>
            </a:r>
            <a:r>
              <a:rPr lang="ru-RU" u="sng" dirty="0" smtClean="0">
                <a:latin typeface="+mj-lt"/>
              </a:rPr>
              <a:t>д</a:t>
            </a:r>
            <a:r>
              <a:rPr lang="ru-RU" dirty="0" smtClean="0">
                <a:latin typeface="+mj-lt"/>
              </a:rPr>
              <a:t>ник, радос</a:t>
            </a:r>
            <a:r>
              <a:rPr lang="ru-RU" u="sng" dirty="0" smtClean="0">
                <a:latin typeface="+mj-lt"/>
              </a:rPr>
              <a:t>т</a:t>
            </a:r>
            <a:r>
              <a:rPr lang="ru-RU" dirty="0" smtClean="0">
                <a:latin typeface="+mj-lt"/>
              </a:rPr>
              <a:t>но, </a:t>
            </a:r>
            <a:r>
              <a:rPr lang="ru-RU" dirty="0" smtClean="0">
                <a:latin typeface="+mj-lt"/>
              </a:rPr>
              <a:t>грус</a:t>
            </a:r>
            <a:r>
              <a:rPr lang="ru-RU" u="sng" dirty="0" smtClean="0">
                <a:latin typeface="+mj-lt"/>
              </a:rPr>
              <a:t>т</a:t>
            </a:r>
            <a:r>
              <a:rPr lang="ru-RU" dirty="0" smtClean="0">
                <a:latin typeface="+mj-lt"/>
              </a:rPr>
              <a:t>но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Удвоенные согласные: </a:t>
            </a:r>
            <a:r>
              <a:rPr lang="ru-RU" dirty="0" smtClean="0">
                <a:latin typeface="+mj-lt"/>
              </a:rPr>
              <a:t>ра</a:t>
            </a:r>
            <a:r>
              <a:rPr lang="ru-RU" u="sng" dirty="0" smtClean="0">
                <a:latin typeface="+mj-lt"/>
              </a:rPr>
              <a:t>сс</a:t>
            </a:r>
            <a:r>
              <a:rPr lang="ru-RU" dirty="0" smtClean="0">
                <a:latin typeface="+mj-lt"/>
              </a:rPr>
              <a:t>казал, по ру</a:t>
            </a:r>
            <a:r>
              <a:rPr lang="ru-RU" u="sng" dirty="0" smtClean="0">
                <a:latin typeface="+mj-lt"/>
              </a:rPr>
              <a:t>сс</a:t>
            </a:r>
            <a:r>
              <a:rPr lang="ru-RU" dirty="0" smtClean="0">
                <a:latin typeface="+mj-lt"/>
              </a:rPr>
              <a:t>кому (языку</a:t>
            </a:r>
            <a:r>
              <a:rPr lang="ru-RU" dirty="0" smtClean="0">
                <a:latin typeface="+mj-lt"/>
              </a:rPr>
              <a:t>)</a:t>
            </a:r>
            <a:endParaRPr lang="ru-RU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Орфографическая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Безударная гласная в корне слова, проверяемая ударением: </a:t>
            </a:r>
            <a:r>
              <a:rPr lang="ru-RU" dirty="0" smtClean="0">
                <a:latin typeface="+mj-lt"/>
              </a:rPr>
              <a:t>сб</a:t>
            </a:r>
            <a:r>
              <a:rPr lang="ru-RU" u="sng" dirty="0" smtClean="0">
                <a:latin typeface="+mj-lt"/>
              </a:rPr>
              <a:t>е</a:t>
            </a:r>
            <a:r>
              <a:rPr lang="ru-RU" dirty="0" smtClean="0">
                <a:latin typeface="+mj-lt"/>
              </a:rPr>
              <a:t>гает, ст</a:t>
            </a:r>
            <a:r>
              <a:rPr lang="ru-RU" u="sng" dirty="0" smtClean="0">
                <a:latin typeface="+mj-lt"/>
              </a:rPr>
              <a:t>о</a:t>
            </a:r>
            <a:r>
              <a:rPr lang="ru-RU" dirty="0" smtClean="0">
                <a:latin typeface="+mj-lt"/>
              </a:rPr>
              <a:t>ит, п</a:t>
            </a:r>
            <a:r>
              <a:rPr lang="ru-RU" u="sng" dirty="0" smtClean="0">
                <a:latin typeface="+mj-lt"/>
              </a:rPr>
              <a:t>я</a:t>
            </a:r>
            <a:r>
              <a:rPr lang="ru-RU" dirty="0" smtClean="0">
                <a:latin typeface="+mj-lt"/>
              </a:rPr>
              <a:t>тёрка, уд</a:t>
            </a:r>
            <a:r>
              <a:rPr lang="ru-RU" u="sng" dirty="0" smtClean="0">
                <a:latin typeface="+mj-lt"/>
              </a:rPr>
              <a:t>и</a:t>
            </a:r>
            <a:r>
              <a:rPr lang="ru-RU" dirty="0" smtClean="0">
                <a:latin typeface="+mj-lt"/>
              </a:rPr>
              <a:t>вился, посм</a:t>
            </a:r>
            <a:r>
              <a:rPr lang="ru-RU" u="sng" dirty="0" smtClean="0">
                <a:latin typeface="+mj-lt"/>
              </a:rPr>
              <a:t>о</a:t>
            </a:r>
            <a:r>
              <a:rPr lang="ru-RU" dirty="0" smtClean="0">
                <a:latin typeface="+mj-lt"/>
              </a:rPr>
              <a:t>трел, д</a:t>
            </a:r>
            <a:r>
              <a:rPr lang="ru-RU" u="sng" dirty="0" smtClean="0">
                <a:latin typeface="+mj-lt"/>
              </a:rPr>
              <a:t>о</a:t>
            </a:r>
            <a:r>
              <a:rPr lang="ru-RU" dirty="0" smtClean="0">
                <a:latin typeface="+mj-lt"/>
              </a:rPr>
              <a:t>мой.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Безударная гласная в корне слова, непроверяемая ударением: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 smtClean="0">
                <a:latin typeface="+mj-lt"/>
              </a:rPr>
              <a:t>в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 </a:t>
            </a:r>
            <a:r>
              <a:rPr lang="ru-RU" dirty="0" smtClean="0">
                <a:latin typeface="+mj-lt"/>
              </a:rPr>
              <a:t>т</a:t>
            </a:r>
            <a:r>
              <a:rPr lang="ru-RU" u="sng" dirty="0" smtClean="0">
                <a:latin typeface="+mj-lt"/>
              </a:rPr>
              <a:t>е</a:t>
            </a:r>
            <a:r>
              <a:rPr lang="ru-RU" dirty="0" smtClean="0">
                <a:latin typeface="+mj-lt"/>
              </a:rPr>
              <a:t>традке, (русский)</a:t>
            </a:r>
            <a:r>
              <a:rPr lang="ru-RU" u="sng" dirty="0" smtClean="0">
                <a:latin typeface="+mj-lt"/>
              </a:rPr>
              <a:t>я</a:t>
            </a:r>
            <a:r>
              <a:rPr lang="ru-RU" dirty="0" smtClean="0">
                <a:latin typeface="+mj-lt"/>
              </a:rPr>
              <a:t>зык, мальч</a:t>
            </a:r>
            <a:r>
              <a:rPr lang="ru-RU" u="sng" dirty="0" smtClean="0">
                <a:latin typeface="+mj-lt"/>
              </a:rPr>
              <a:t>и</a:t>
            </a:r>
            <a:r>
              <a:rPr lang="ru-RU" dirty="0" smtClean="0">
                <a:latin typeface="+mj-lt"/>
              </a:rPr>
              <a:t>к, без </a:t>
            </a:r>
            <a:r>
              <a:rPr lang="ru-RU" u="sng" dirty="0" smtClean="0">
                <a:latin typeface="+mj-lt"/>
              </a:rPr>
              <a:t>о</a:t>
            </a:r>
            <a:r>
              <a:rPr lang="ru-RU" dirty="0" smtClean="0">
                <a:latin typeface="+mj-lt"/>
              </a:rPr>
              <a:t>шибок.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Парная согласная в корне слова: </a:t>
            </a:r>
            <a:r>
              <a:rPr lang="ru-RU" dirty="0" smtClean="0">
                <a:latin typeface="+mj-lt"/>
              </a:rPr>
              <a:t>в тетра</a:t>
            </a:r>
            <a:r>
              <a:rPr lang="ru-RU" u="sng" dirty="0" smtClean="0">
                <a:latin typeface="+mj-lt"/>
              </a:rPr>
              <a:t>д</a:t>
            </a:r>
            <a:r>
              <a:rPr lang="ru-RU" dirty="0" smtClean="0">
                <a:latin typeface="+mj-lt"/>
              </a:rPr>
              <a:t>ке, Серё</a:t>
            </a:r>
            <a:r>
              <a:rPr lang="ru-RU" u="sng" dirty="0" smtClean="0">
                <a:latin typeface="+mj-lt"/>
              </a:rPr>
              <a:t>ж</a:t>
            </a:r>
            <a:r>
              <a:rPr lang="ru-RU" dirty="0" smtClean="0">
                <a:latin typeface="+mj-lt"/>
              </a:rPr>
              <a:t>ка.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Орфографическая </a:t>
            </a:r>
            <a:r>
              <a:rPr lang="ru-RU" dirty="0" smtClean="0">
                <a:solidFill>
                  <a:schemeClr val="accent2"/>
                </a:solidFill>
                <a:latin typeface="Monotype Corsiva" pitchFamily="66" charset="0"/>
              </a:rPr>
              <a:t>подготовка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spcBef>
                <a:spcPct val="0"/>
              </a:spcBef>
              <a:buNone/>
            </a:pP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Раскройте скобки.</a:t>
            </a:r>
          </a:p>
          <a:p>
            <a:pPr algn="ctr">
              <a:buNone/>
            </a:pPr>
            <a:r>
              <a:rPr lang="ru-RU" sz="3600" dirty="0" smtClean="0"/>
              <a:t>(</a:t>
            </a:r>
            <a:r>
              <a:rPr lang="ru-RU" dirty="0"/>
              <a:t>с</a:t>
            </a:r>
            <a:r>
              <a:rPr lang="ru-RU" dirty="0" smtClean="0"/>
              <a:t>)бегает- </a:t>
            </a:r>
            <a:r>
              <a:rPr lang="ru-RU" u="sng" dirty="0" smtClean="0">
                <a:solidFill>
                  <a:schemeClr val="accent2"/>
                </a:solidFill>
              </a:rPr>
              <a:t>с</a:t>
            </a:r>
            <a:r>
              <a:rPr lang="ru-RU" u="sng" dirty="0" smtClean="0"/>
              <a:t>б</a:t>
            </a:r>
            <a:r>
              <a:rPr lang="ru-RU" dirty="0" smtClean="0"/>
              <a:t>егает</a:t>
            </a:r>
          </a:p>
          <a:p>
            <a:pPr algn="ctr">
              <a:buNone/>
            </a:pPr>
            <a:r>
              <a:rPr lang="ru-RU" dirty="0" smtClean="0"/>
              <a:t>(по)лестнице – </a:t>
            </a:r>
            <a:r>
              <a:rPr lang="ru-RU" dirty="0" smtClean="0">
                <a:solidFill>
                  <a:schemeClr val="accent2"/>
                </a:solidFill>
              </a:rPr>
              <a:t>по</a:t>
            </a:r>
            <a:r>
              <a:rPr lang="ru-RU" u="sng" dirty="0" smtClean="0"/>
              <a:t> </a:t>
            </a:r>
            <a:r>
              <a:rPr lang="ru-RU" dirty="0" smtClean="0"/>
              <a:t>лестнице</a:t>
            </a:r>
          </a:p>
          <a:p>
            <a:pPr algn="ctr">
              <a:buNone/>
            </a:pPr>
            <a:r>
              <a:rPr lang="ru-RU" dirty="0" smtClean="0"/>
              <a:t>(при)нес - </a:t>
            </a:r>
            <a:r>
              <a:rPr lang="ru-RU" dirty="0" smtClean="0">
                <a:solidFill>
                  <a:schemeClr val="accent2"/>
                </a:solidFill>
              </a:rPr>
              <a:t>пр</a:t>
            </a:r>
            <a:r>
              <a:rPr lang="ru-RU" u="sng" dirty="0" smtClean="0">
                <a:solidFill>
                  <a:schemeClr val="accent2"/>
                </a:solidFill>
              </a:rPr>
              <a:t>и</a:t>
            </a:r>
            <a:r>
              <a:rPr lang="ru-RU" u="sng" dirty="0" smtClean="0"/>
              <a:t>н</a:t>
            </a:r>
            <a:r>
              <a:rPr lang="ru-RU" dirty="0" smtClean="0"/>
              <a:t>ес</a:t>
            </a:r>
          </a:p>
          <a:p>
            <a:pPr algn="ctr">
              <a:buNone/>
            </a:pPr>
            <a:r>
              <a:rPr lang="ru-RU" dirty="0" smtClean="0"/>
              <a:t>(по)русскому – </a:t>
            </a:r>
            <a:r>
              <a:rPr lang="ru-RU" dirty="0" smtClean="0">
                <a:solidFill>
                  <a:schemeClr val="accent2"/>
                </a:solidFill>
              </a:rPr>
              <a:t>по</a:t>
            </a:r>
            <a:r>
              <a:rPr lang="ru-RU" u="sng" dirty="0" smtClean="0"/>
              <a:t> </a:t>
            </a:r>
            <a:r>
              <a:rPr lang="ru-RU" dirty="0" smtClean="0"/>
              <a:t>ру</a:t>
            </a:r>
            <a:r>
              <a:rPr lang="ru-RU" u="sng" dirty="0" smtClean="0"/>
              <a:t>сс</a:t>
            </a:r>
            <a:r>
              <a:rPr lang="ru-RU" dirty="0" smtClean="0"/>
              <a:t>кому</a:t>
            </a:r>
          </a:p>
          <a:p>
            <a:pPr algn="ctr">
              <a:buNone/>
            </a:pPr>
            <a:r>
              <a:rPr lang="ru-RU" dirty="0" smtClean="0"/>
              <a:t>(за)диктант - </a:t>
            </a:r>
            <a:r>
              <a:rPr lang="ru-RU" dirty="0" smtClean="0">
                <a:solidFill>
                  <a:schemeClr val="accent2"/>
                </a:solidFill>
              </a:rPr>
              <a:t>за</a:t>
            </a:r>
            <a:r>
              <a:rPr lang="ru-RU" u="sng" dirty="0" smtClean="0"/>
              <a:t> </a:t>
            </a:r>
            <a:r>
              <a:rPr lang="ru-RU" dirty="0" smtClean="0"/>
              <a:t>диктант</a:t>
            </a:r>
          </a:p>
          <a:p>
            <a:pPr algn="ctr">
              <a:buNone/>
            </a:pPr>
            <a:r>
              <a:rPr lang="ru-RU" dirty="0" smtClean="0"/>
              <a:t>(не)будут - </a:t>
            </a:r>
            <a:r>
              <a:rPr lang="ru-RU" dirty="0" smtClean="0">
                <a:solidFill>
                  <a:schemeClr val="accent2"/>
                </a:solidFill>
              </a:rPr>
              <a:t>не</a:t>
            </a:r>
            <a:r>
              <a:rPr lang="ru-RU" u="sng" dirty="0" smtClean="0"/>
              <a:t> </a:t>
            </a:r>
            <a:r>
              <a:rPr lang="ru-RU" dirty="0" smtClean="0"/>
              <a:t>будут</a:t>
            </a:r>
          </a:p>
          <a:p>
            <a:pPr algn="ctr">
              <a:buNone/>
            </a:pPr>
            <a:r>
              <a:rPr lang="ru-RU" dirty="0" smtClean="0"/>
              <a:t>(по)смотрел - </a:t>
            </a:r>
            <a:r>
              <a:rPr lang="ru-RU" dirty="0" smtClean="0">
                <a:solidFill>
                  <a:schemeClr val="accent2"/>
                </a:solidFill>
              </a:rPr>
              <a:t>п</a:t>
            </a:r>
            <a:r>
              <a:rPr lang="ru-RU" u="sng" dirty="0" smtClean="0">
                <a:solidFill>
                  <a:schemeClr val="accent2"/>
                </a:solidFill>
              </a:rPr>
              <a:t>о</a:t>
            </a:r>
            <a:r>
              <a:rPr lang="ru-RU" u="sng" dirty="0" smtClean="0"/>
              <a:t>с</a:t>
            </a:r>
            <a:r>
              <a:rPr lang="ru-RU" dirty="0" smtClean="0"/>
              <a:t>мотрел</a:t>
            </a:r>
          </a:p>
          <a:p>
            <a:pPr algn="ctr">
              <a:buNone/>
            </a:pPr>
            <a:r>
              <a:rPr lang="ru-RU" dirty="0" smtClean="0"/>
              <a:t>(без)ошибок - </a:t>
            </a:r>
            <a:r>
              <a:rPr lang="ru-RU" dirty="0" smtClean="0">
                <a:solidFill>
                  <a:schemeClr val="accent2"/>
                </a:solidFill>
              </a:rPr>
              <a:t>без</a:t>
            </a:r>
            <a:r>
              <a:rPr lang="ru-RU" u="sng" dirty="0" smtClean="0"/>
              <a:t> </a:t>
            </a:r>
            <a:r>
              <a:rPr lang="ru-RU" dirty="0" smtClean="0"/>
              <a:t>ошибок</a:t>
            </a:r>
          </a:p>
          <a:p>
            <a:pPr algn="ctr">
              <a:buNone/>
            </a:pPr>
            <a:r>
              <a:rPr lang="ru-RU" dirty="0" smtClean="0"/>
              <a:t>(на)писать - </a:t>
            </a:r>
            <a:r>
              <a:rPr lang="ru-RU" dirty="0" smtClean="0">
                <a:solidFill>
                  <a:schemeClr val="accent2"/>
                </a:solidFill>
              </a:rPr>
              <a:t>н</a:t>
            </a:r>
            <a:r>
              <a:rPr lang="ru-RU" u="sng" dirty="0" smtClean="0">
                <a:solidFill>
                  <a:schemeClr val="accent2"/>
                </a:solidFill>
              </a:rPr>
              <a:t>а</a:t>
            </a:r>
            <a:r>
              <a:rPr lang="ru-RU" u="sng" dirty="0" smtClean="0"/>
              <a:t>п</a:t>
            </a:r>
            <a:r>
              <a:rPr lang="ru-RU" dirty="0" smtClean="0"/>
              <a:t>исать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pero3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pero3</Template>
  <TotalTime>281</TotalTime>
  <Words>384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</vt:lpstr>
      <vt:lpstr>Monotype Corsiva</vt:lpstr>
      <vt:lpstr>pero3</vt:lpstr>
      <vt:lpstr>Урок развития речи 3 класс   Обучающее  изложение  «Чужая пятёрка»</vt:lpstr>
      <vt:lpstr>Прочитайте текст.</vt:lpstr>
      <vt:lpstr>План </vt:lpstr>
      <vt:lpstr>Лексическая подготовка</vt:lpstr>
      <vt:lpstr>Лексическая подготовка</vt:lpstr>
      <vt:lpstr>Пунктуационная подготовка</vt:lpstr>
      <vt:lpstr>Орфографическая подготовка</vt:lpstr>
      <vt:lpstr>Орфографическая подготовка</vt:lpstr>
      <vt:lpstr>Орфографическая подготовка</vt:lpstr>
      <vt:lpstr>Запомните  </vt:lpstr>
      <vt:lpstr>Прочитайте текст по частям, перескажите.</vt:lpstr>
      <vt:lpstr>Перескажите текст по плану</vt:lpstr>
      <vt:lpstr>Напишите изложение по плану</vt:lpstr>
      <vt:lpstr>Проверка</vt:lpstr>
      <vt:lpstr>Презентация PowerPoint</vt:lpstr>
      <vt:lpstr>Интернет - 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речи. 3 класс  Изложение с творческим заданием.  «Чужая пятёрка».</dc:title>
  <cp:lastModifiedBy>User</cp:lastModifiedBy>
  <cp:revision>27</cp:revision>
  <dcterms:modified xsi:type="dcterms:W3CDTF">2021-04-21T16:17:16Z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251647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