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83" r:id="rId11"/>
    <p:sldId id="282" r:id="rId12"/>
    <p:sldId id="281" r:id="rId13"/>
    <p:sldId id="267" r:id="rId14"/>
    <p:sldId id="285" r:id="rId15"/>
    <p:sldId id="286" r:id="rId16"/>
    <p:sldId id="284" r:id="rId17"/>
    <p:sldId id="276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31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1" autoAdjust="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4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сформировано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50</c:v>
                </c:pt>
                <c:pt idx="2">
                  <c:v>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70</c:v>
                </c:pt>
                <c:pt idx="1">
                  <c:v>50</c:v>
                </c:pt>
                <c:pt idx="2">
                  <c:v>43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точка роста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135623424"/>
        <c:axId val="135624960"/>
        <c:axId val="0"/>
      </c:bar3DChart>
      <c:catAx>
        <c:axId val="135623424"/>
        <c:scaling>
          <c:orientation val="minMax"/>
        </c:scaling>
        <c:axPos val="b"/>
        <c:tickLblPos val="nextTo"/>
        <c:crossAx val="135624960"/>
        <c:crosses val="autoZero"/>
        <c:auto val="1"/>
        <c:lblAlgn val="ctr"/>
        <c:lblOffset val="100"/>
      </c:catAx>
      <c:valAx>
        <c:axId val="135624960"/>
        <c:scaling>
          <c:orientation val="minMax"/>
        </c:scaling>
        <c:axPos val="l"/>
        <c:majorGridlines/>
        <c:numFmt formatCode="General" sourceLinked="1"/>
        <c:tickLblPos val="nextTo"/>
        <c:crossAx val="13562342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20</c:v>
                </c:pt>
                <c:pt idx="2">
                  <c:v>53</c:v>
                </c:pt>
              </c:numCache>
            </c:numRef>
          </c:val>
        </c:ser>
        <c:axId val="93161728"/>
        <c:axId val="95951104"/>
      </c:barChart>
      <c:catAx>
        <c:axId val="93161728"/>
        <c:scaling>
          <c:orientation val="minMax"/>
        </c:scaling>
        <c:axPos val="b"/>
        <c:majorGridlines/>
        <c:tickLblPos val="nextTo"/>
        <c:crossAx val="95951104"/>
        <c:crosses val="autoZero"/>
        <c:auto val="1"/>
        <c:lblAlgn val="ctr"/>
        <c:lblOffset val="100"/>
      </c:catAx>
      <c:valAx>
        <c:axId val="95951104"/>
        <c:scaling>
          <c:orientation val="minMax"/>
        </c:scaling>
        <c:axPos val="l"/>
        <c:majorGridlines/>
        <c:numFmt formatCode="General" sourceLinked="0"/>
        <c:tickLblPos val="nextTo"/>
        <c:crossAx val="931617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Профессиональная компетентность  по Л.И. Атмаховой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знаний и умений педагогов в обеспечении эмоц. благополучия детей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</c:v>
                </c:pt>
                <c:pt idx="1">
                  <c:v>35</c:v>
                </c:pt>
                <c:pt idx="2">
                  <c:v>35</c:v>
                </c:pt>
              </c:numCache>
            </c:numRef>
          </c:val>
        </c:ser>
        <c:axId val="135632768"/>
        <c:axId val="135634304"/>
      </c:barChart>
      <c:catAx>
        <c:axId val="135632768"/>
        <c:scaling>
          <c:orientation val="minMax"/>
        </c:scaling>
        <c:axPos val="b"/>
        <c:majorGridlines/>
        <c:tickLblPos val="nextTo"/>
        <c:crossAx val="135634304"/>
        <c:crosses val="autoZero"/>
        <c:auto val="1"/>
        <c:lblAlgn val="ctr"/>
        <c:lblOffset val="100"/>
      </c:catAx>
      <c:valAx>
        <c:axId val="135634304"/>
        <c:scaling>
          <c:orientation val="minMax"/>
        </c:scaling>
        <c:axPos val="l"/>
        <c:majorGridlines/>
        <c:numFmt formatCode="General" sourceLinked="0"/>
        <c:tickLblPos val="nextTo"/>
        <c:crossAx val="1356327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21036551494278413"/>
          <c:y val="9.752048826726116E-2"/>
          <c:w val="0.50503816074308239"/>
          <c:h val="0.4842170314409510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сформировано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50</c:v>
                </c:pt>
                <c:pt idx="2">
                  <c:v>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70</c:v>
                </c:pt>
                <c:pt idx="1">
                  <c:v>50</c:v>
                </c:pt>
                <c:pt idx="2">
                  <c:v>43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точка роста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136198784"/>
        <c:axId val="136204672"/>
        <c:axId val="0"/>
      </c:bar3DChart>
      <c:catAx>
        <c:axId val="1361987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6204672"/>
        <c:crosses val="autoZero"/>
        <c:auto val="1"/>
        <c:lblAlgn val="ctr"/>
        <c:lblOffset val="100"/>
      </c:catAx>
      <c:valAx>
        <c:axId val="1362046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1987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сформировано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 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</c:v>
                </c:pt>
                <c:pt idx="1">
                  <c:v>75</c:v>
                </c:pt>
                <c:pt idx="2">
                  <c:v>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сформироварно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 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35</c:v>
                </c:pt>
                <c:pt idx="1">
                  <c:v>25</c:v>
                </c:pt>
                <c:pt idx="2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точка роста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познавательное </c:v>
                </c:pt>
                <c:pt idx="1">
                  <c:v>эмоциональное</c:v>
                </c:pt>
                <c:pt idx="2">
                  <c:v>развитие личности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136238592"/>
        <c:axId val="136240128"/>
        <c:axId val="0"/>
      </c:bar3DChart>
      <c:catAx>
        <c:axId val="13623859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240128"/>
        <c:crosses val="autoZero"/>
        <c:auto val="1"/>
        <c:lblAlgn val="ctr"/>
        <c:lblOffset val="100"/>
      </c:catAx>
      <c:valAx>
        <c:axId val="1362401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2385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20</c:v>
                </c:pt>
                <c:pt idx="2">
                  <c:v>53</c:v>
                </c:pt>
              </c:numCache>
            </c:numRef>
          </c:val>
        </c:ser>
        <c:axId val="136288896"/>
        <c:axId val="136446336"/>
      </c:barChart>
      <c:catAx>
        <c:axId val="136288896"/>
        <c:scaling>
          <c:orientation val="minMax"/>
        </c:scaling>
        <c:axPos val="b"/>
        <c:majorGridlines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446336"/>
        <c:crosses val="autoZero"/>
        <c:auto val="1"/>
        <c:lblAlgn val="ctr"/>
        <c:lblOffset val="100"/>
      </c:catAx>
      <c:valAx>
        <c:axId val="136446336"/>
        <c:scaling>
          <c:orientation val="minMax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2888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Профессиональная компетентность  по Л.И. Атмаховой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знаний и умений педагогов в обеспечении эмоц. благополучия детей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</c:v>
                </c:pt>
                <c:pt idx="1">
                  <c:v>35</c:v>
                </c:pt>
                <c:pt idx="2">
                  <c:v>35</c:v>
                </c:pt>
              </c:numCache>
            </c:numRef>
          </c:val>
        </c:ser>
        <c:axId val="136478720"/>
        <c:axId val="136480256"/>
      </c:barChart>
      <c:catAx>
        <c:axId val="136478720"/>
        <c:scaling>
          <c:orientation val="minMax"/>
        </c:scaling>
        <c:axPos val="b"/>
        <c:majorGridlines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480256"/>
        <c:crosses val="autoZero"/>
        <c:auto val="1"/>
        <c:lblAlgn val="ctr"/>
        <c:lblOffset val="100"/>
      </c:catAx>
      <c:valAx>
        <c:axId val="136480256"/>
        <c:scaling>
          <c:orientation val="minMax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1364787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axId val="136388992"/>
        <c:axId val="136390528"/>
      </c:barChart>
      <c:catAx>
        <c:axId val="136388992"/>
        <c:scaling>
          <c:orientation val="minMax"/>
        </c:scaling>
        <c:axPos val="b"/>
        <c:tickLblPos val="nextTo"/>
        <c:txPr>
          <a:bodyPr/>
          <a:lstStyle/>
          <a:p>
            <a:pPr>
              <a:defRPr b="1" i="0" baseline="0"/>
            </a:pPr>
            <a:endParaRPr lang="ru-RU"/>
          </a:p>
        </c:txPr>
        <c:crossAx val="136390528"/>
        <c:crosses val="autoZero"/>
        <c:auto val="1"/>
        <c:lblAlgn val="ctr"/>
        <c:lblOffset val="100"/>
      </c:catAx>
      <c:valAx>
        <c:axId val="1363905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 i="0" baseline="0"/>
            </a:pPr>
            <a:endParaRPr lang="ru-RU"/>
          </a:p>
        </c:txPr>
        <c:crossAx val="136388992"/>
        <c:crosses val="autoZero"/>
        <c:crossBetween val="between"/>
      </c:valAx>
    </c:plotArea>
    <c:plotVisOnly val="1"/>
  </c:chart>
  <c:txPr>
    <a:bodyPr/>
    <a:lstStyle/>
    <a:p>
      <a:pPr>
        <a:defRPr sz="1400" baseline="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</c:v>
                </c:pt>
                <c:pt idx="1">
                  <c:v>50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3</c:v>
                </c:pt>
              </c:strCache>
            </c:strRef>
          </c:tx>
          <c:spPr>
            <a:solidFill>
              <a:srgbClr val="C00000"/>
            </a:solidFill>
            <a:scene3d>
              <a:camera prst="orthographicFront"/>
              <a:lightRig rig="threePt" dir="t"/>
            </a:scene3d>
            <a:sp3d>
              <a:bevelT w="190500" h="38100"/>
            </a:sp3d>
          </c:spPr>
          <c:cat>
            <c:strRef>
              <c:f>Лист1!$A$2:$A$4</c:f>
              <c:strCache>
                <c:ptCount val="3"/>
                <c:pt idx="0">
                  <c:v>Оптимальный</c:v>
                </c:pt>
                <c:pt idx="1">
                  <c:v>Допустимый</c:v>
                </c:pt>
                <c:pt idx="2">
                  <c:v>Критичный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40</c:v>
                </c:pt>
                <c:pt idx="1">
                  <c:v>45</c:v>
                </c:pt>
                <c:pt idx="2">
                  <c:v>50</c:v>
                </c:pt>
              </c:numCache>
            </c:numRef>
          </c:val>
        </c:ser>
        <c:axId val="136410624"/>
        <c:axId val="136412160"/>
      </c:barChart>
      <c:catAx>
        <c:axId val="136410624"/>
        <c:scaling>
          <c:orientation val="minMax"/>
        </c:scaling>
        <c:axPos val="b"/>
        <c:tickLblPos val="nextTo"/>
        <c:crossAx val="136412160"/>
        <c:crosses val="autoZero"/>
        <c:auto val="1"/>
        <c:lblAlgn val="ctr"/>
        <c:lblOffset val="100"/>
      </c:catAx>
      <c:valAx>
        <c:axId val="136412160"/>
        <c:scaling>
          <c:orientation val="minMax"/>
        </c:scaling>
        <c:axPos val="l"/>
        <c:majorGridlines/>
        <c:numFmt formatCode="General" sourceLinked="1"/>
        <c:tickLblPos val="nextTo"/>
        <c:crossAx val="136410624"/>
        <c:crosses val="autoZero"/>
        <c:crossBetween val="between"/>
      </c:valAx>
    </c:plotArea>
    <c:plotVisOnly val="1"/>
  </c:chart>
  <c:txPr>
    <a:bodyPr/>
    <a:lstStyle/>
    <a:p>
      <a:pPr>
        <a:defRPr sz="1400" b="1" i="0" baseline="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51A65D-9EC0-4FD9-9AE1-944CFFFD2B5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E5F5D3-B678-4154-AAB1-5D57DF605A2C}" type="pres">
      <dgm:prSet presAssocID="{2E51A65D-9EC0-4FD9-9AE1-944CFFFD2B5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91F580-1D35-4900-AA68-2760F5AD31A4}" type="pres">
      <dgm:prSet presAssocID="{2E51A65D-9EC0-4FD9-9AE1-944CFFFD2B50}" presName="radial" presStyleCnt="0">
        <dgm:presLayoutVars>
          <dgm:animLvl val="ctr"/>
        </dgm:presLayoutVars>
      </dgm:prSet>
      <dgm:spPr/>
    </dgm:pt>
  </dgm:ptLst>
  <dgm:cxnLst>
    <dgm:cxn modelId="{27185B6E-4FAB-40DE-AE49-F0137DE212D7}" type="presOf" srcId="{2E51A65D-9EC0-4FD9-9AE1-944CFFFD2B50}" destId="{FCE5F5D3-B678-4154-AAB1-5D57DF605A2C}" srcOrd="0" destOrd="0" presId="urn:microsoft.com/office/officeart/2005/8/layout/radial3"/>
    <dgm:cxn modelId="{AE2CE128-1DD6-40DA-A43D-B9E1623FF4EE}" type="presParOf" srcId="{FCE5F5D3-B678-4154-AAB1-5D57DF605A2C}" destId="{6E91F580-1D35-4900-AA68-2760F5AD31A4}" srcOrd="0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D6A87-FD32-4E85-9A18-4BBBD6E54A3C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BD164-BAAD-4831-8194-97BB2CE14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39E69-22CD-439A-9D76-851EDC3DDC1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F3A93-8FF1-4A35-843F-5956FB9109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F3A93-8FF1-4A35-843F-5956FB91098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714511"/>
          </a:xfrm>
        </p:spPr>
        <p:txBody>
          <a:bodyPr>
            <a:noAutofit/>
          </a:bodyPr>
          <a:lstStyle/>
          <a:p>
            <a:pPr lvl="0" algn="ctr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педагогического опыта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Тюрина Татьяна Михайловна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педагог-психолог </a:t>
            </a:r>
            <a:r>
              <a:rPr lang="ru-RU" sz="2000" b="1" i="1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157192"/>
            <a:ext cx="4214842" cy="936104"/>
          </a:xfrm>
        </p:spPr>
        <p:txBody>
          <a:bodyPr>
            <a:normAutofit/>
          </a:bodyPr>
          <a:lstStyle/>
          <a:p>
            <a:pPr marL="27432" lvl="0" algn="l">
              <a:spcBef>
                <a:spcPts val="600"/>
              </a:spcBef>
              <a:buClr>
                <a:srgbClr val="3891A7"/>
              </a:buClr>
              <a:buSzPct val="80000"/>
            </a:pPr>
            <a:endParaRPr lang="en-US" sz="2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" lvl="0" algn="l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22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949280"/>
            <a:ext cx="30355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р.п. Сосновское 20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276872"/>
            <a:ext cx="352839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«Услышать от ребёнка правильное объяснение важнее, чем получить от него правильный ответ»</a:t>
            </a:r>
          </a:p>
          <a:p>
            <a:pPr marL="27432" lvl="0" algn="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педагогики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64896" cy="577552"/>
          </a:xfrm>
        </p:spPr>
        <p:txBody>
          <a:bodyPr>
            <a:normAutofit fontScale="90000"/>
          </a:bodyPr>
          <a:lstStyle/>
          <a:p>
            <a:pPr marL="38494" lvl="0" indent="-503926" algn="ctr" defTabSz="1007852">
              <a:spcBef>
                <a:spcPts val="0"/>
              </a:spcBef>
            </a:pPr>
            <a:r>
              <a:rPr lang="ru-RU" sz="2800" dirty="0" smtClean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Подготовительно-диагностический этап</a:t>
            </a:r>
            <a:endParaRPr lang="ru-RU" sz="31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5715000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1007852"/>
            <a:r>
              <a:rPr lang="ru-RU" sz="2000" b="1" i="1" dirty="0" smtClean="0">
                <a:solidFill>
                  <a:srgbClr val="8F318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i="1" dirty="0">
              <a:solidFill>
                <a:srgbClr val="8F318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908720"/>
            <a:ext cx="65527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94" lvl="0" indent="-503926" algn="ctr" defTabSz="1007852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уровня состояния психологического развития</a:t>
            </a:r>
          </a:p>
          <a:p>
            <a:pPr marL="38494" lvl="0" indent="-503926" algn="ctr" defTabSz="1007852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старшего дошкольного возраста.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39552" y="1700808"/>
          <a:ext cx="77768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83568" y="5157192"/>
            <a:ext cx="65527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000" defTabSz="1007852">
              <a:lnSpc>
                <a:spcPct val="150000"/>
              </a:lnSpc>
            </a:pPr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Эмоциональное развитие - Цветовой тест «</a:t>
            </a:r>
            <a:r>
              <a:rPr lang="ru-RU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Люшера</a:t>
            </a:r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indent="450000" defTabSz="1007852">
              <a:lnSpc>
                <a:spcPct val="150000"/>
              </a:lnSpc>
            </a:pPr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- </a:t>
            </a:r>
            <a:r>
              <a:rPr lang="ru-RU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Е.А.Стределева</a:t>
            </a:r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450000" defTabSz="1007852">
              <a:lnSpc>
                <a:spcPct val="150000"/>
              </a:lnSpc>
            </a:pPr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Развитие личности «Лесенка» - В.Г. Щур</a:t>
            </a:r>
          </a:p>
        </p:txBody>
      </p:sp>
    </p:spTree>
    <p:extLst>
      <p:ext uri="{BB962C8B-B14F-4D97-AF65-F5344CB8AC3E}">
        <p14:creationId xmlns:p14="http://schemas.microsoft.com/office/powerpoint/2010/main" xmlns="" val="16127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768752" cy="720080"/>
          </a:xfrm>
        </p:spPr>
        <p:txBody>
          <a:bodyPr>
            <a:noAutofit/>
          </a:bodyPr>
          <a:lstStyle/>
          <a:p>
            <a:pPr marL="38494" lvl="0" indent="-503926" algn="ctr" defTabSz="1007852">
              <a:spcBef>
                <a:spcPts val="0"/>
              </a:spcBef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Подготовительный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этап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006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23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3400" b="1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3400" b="1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3400" b="1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3400" b="1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3400" b="1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r>
              <a:rPr lang="ru-RU" sz="4000" b="1" kern="1800" dirty="0" err="1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Анкета-опросник</a:t>
            </a:r>
            <a:r>
              <a:rPr lang="ru-RU" sz="4000" b="1" kern="1800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 «Представления </a:t>
            </a:r>
          </a:p>
          <a:p>
            <a:pPr marL="0" lvl="0" indent="0" algn="just" defTabSz="1007852">
              <a:spcBef>
                <a:spcPts val="0"/>
              </a:spcBef>
              <a:buNone/>
            </a:pPr>
            <a:r>
              <a:rPr lang="ru-RU" sz="4000" b="1" kern="1800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родителей об эмоциональных </a:t>
            </a:r>
          </a:p>
          <a:p>
            <a:pPr marL="0" lvl="0" indent="0" algn="just" defTabSz="1007852">
              <a:spcBef>
                <a:spcPts val="0"/>
              </a:spcBef>
              <a:buNone/>
            </a:pPr>
            <a:r>
              <a:rPr lang="ru-RU" sz="4000" b="1" kern="1800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особенностях ребенка». </a:t>
            </a:r>
          </a:p>
          <a:p>
            <a:pPr marL="0" lvl="0" indent="0" algn="just" defTabSz="1007852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Е. И. Изотовой </a:t>
            </a:r>
            <a:endParaRPr lang="ru-RU" sz="4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 smtClean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>
              <a:solidFill>
                <a:srgbClr val="8F318F"/>
              </a:solidFill>
              <a:ea typeface="Times New Roman"/>
            </a:endParaRPr>
          </a:p>
          <a:p>
            <a:pPr marL="0" lvl="0" indent="0" algn="just" defTabSz="1007852">
              <a:spcBef>
                <a:spcPts val="0"/>
              </a:spcBef>
              <a:buNone/>
            </a:pPr>
            <a:endParaRPr lang="ru-RU" sz="1600" kern="1800" dirty="0">
              <a:solidFill>
                <a:srgbClr val="8F318F"/>
              </a:solidFill>
              <a:ea typeface="Times New Roman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lvl="0" indent="0" algn="r" defTabSz="1007852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8F318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2411206420"/>
              </p:ext>
            </p:extLst>
          </p:nvPr>
        </p:nvGraphicFramePr>
        <p:xfrm>
          <a:off x="611560" y="1124744"/>
          <a:ext cx="3375398" cy="3874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91673970"/>
              </p:ext>
            </p:extLst>
          </p:nvPr>
        </p:nvGraphicFramePr>
        <p:xfrm>
          <a:off x="4734198" y="1124744"/>
          <a:ext cx="3949058" cy="3650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83968" y="5445224"/>
            <a:ext cx="22942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Уровень профессиональной компетентности </a:t>
            </a:r>
          </a:p>
          <a:p>
            <a:pPr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по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Л.Н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Атмаховой</a:t>
            </a:r>
            <a:endParaRPr lang="ru-RU" sz="1600" b="1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6660232" y="4581128"/>
            <a:ext cx="216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Уровень ЗУН педагогов </a:t>
            </a:r>
          </a:p>
          <a:p>
            <a:pPr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по поддержанию психологического здоровья детей.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Анкета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79912" y="5877272"/>
            <a:ext cx="288032" cy="288032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078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28184" y="5229200"/>
            <a:ext cx="288032" cy="288032"/>
          </a:xfrm>
          <a:prstGeom prst="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078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67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13" grpId="0"/>
      <p:bldP spid="14" grpId="0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Самообразование</a:t>
            </a:r>
            <a:endParaRPr lang="ru-RU" sz="2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5439548" cy="1204756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000" b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Сертификат участника </a:t>
            </a:r>
            <a:r>
              <a:rPr lang="ru-RU" sz="2000" b="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вебинара</a:t>
            </a:r>
            <a:r>
              <a:rPr lang="ru-RU" sz="2000" b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2000" b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С. В. </a:t>
            </a:r>
            <a:r>
              <a:rPr lang="ru-RU" sz="2000" b="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Макушкиной</a:t>
            </a:r>
            <a:r>
              <a:rPr lang="ru-RU" sz="2000" b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«Умные игры в сказках для мам»</a:t>
            </a:r>
          </a:p>
          <a:p>
            <a:pPr algn="l">
              <a:spcBef>
                <a:spcPts val="0"/>
              </a:spcBef>
            </a:pPr>
            <a:endParaRPr lang="ru-RU" sz="20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юрина март 2021.pn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7544" y="3501008"/>
            <a:ext cx="1800200" cy="25536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55776" y="3501008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Диплом  участника образовательного курса «Формирование зрительно-пространственных операций и социально-коммуникативных основ у детей среднего дошкольного возраста посредствам метода </a:t>
            </a:r>
          </a:p>
          <a:p>
            <a:pPr>
              <a:buFontTx/>
              <a:buChar char="-"/>
            </a:pP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с помощью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развивающих игр»</a:t>
            </a:r>
            <a:endParaRPr lang="ru-RU" sz="20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06084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Сертификат участника всероссийского </a:t>
            </a: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вебинара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«Приемы развития базовых психических функций у детей с ОВЗ во время подготовки детей к школе»</a:t>
            </a:r>
          </a:p>
        </p:txBody>
      </p:sp>
      <p:pic>
        <p:nvPicPr>
          <p:cNvPr id="1026" name="Picture 2" descr="D:\ВСЕ ДЛЯ АТТЕСТАЦИИ\сертификат самообр\SCAN_20210318_083233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242559" y="534305"/>
            <a:ext cx="2160241" cy="3053087"/>
          </a:xfrm>
          <a:prstGeom prst="rect">
            <a:avLst/>
          </a:prstGeom>
          <a:noFill/>
        </p:spPr>
      </p:pic>
      <p:pic>
        <p:nvPicPr>
          <p:cNvPr id="1027" name="Picture 3" descr="D:\ВСЕ ДЛЯ АТТЕСТАЦИИ\сертификат самообр\Тюрина 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797152"/>
            <a:ext cx="2485325" cy="1756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8F318F"/>
                </a:solidFill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8F318F"/>
                </a:solidFill>
                <a:cs typeface="Times New Roman" pitchFamily="18" charset="0"/>
              </a:rPr>
            </a:br>
            <a: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</a:br>
            <a: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</a:br>
            <a: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</a:br>
            <a: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</a:br>
            <a: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8F318F"/>
                </a:solidFill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</a:t>
            </a:r>
            <a:br>
              <a:rPr lang="ru-RU" sz="31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401080" cy="5072098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</a:t>
            </a:r>
            <a:r>
              <a:rPr lang="ru-RU" sz="2200" b="1" kern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сихолого-педагогическое сопровождение </a:t>
            </a:r>
            <a:r>
              <a:rPr lang="ru-RU" sz="2200" b="1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это</a:t>
            </a:r>
            <a:r>
              <a:rPr lang="ru-RU" sz="2200" b="1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система взаимодействия в едином  комплексе, цикл занятий и игровых сеансов с детьми</a:t>
            </a:r>
            <a:r>
              <a:rPr lang="ru-RU" sz="2200" b="1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цикл встреч для родителей и педагогов</a:t>
            </a:r>
            <a:r>
              <a:rPr lang="ru-RU" sz="2200" b="1" dirty="0" smtClean="0">
                <a:solidFill>
                  <a:schemeClr val="accent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altLang="ru-RU" sz="2200" b="1" dirty="0" smtClean="0">
              <a:solidFill>
                <a:schemeClr val="accent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27305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accent3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marR="27305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Основными педагогическими формами и методами взаимодействия педагога-психолога и детей являются:</a:t>
            </a:r>
            <a:endParaRPr lang="ru-RU" sz="2200" b="1" dirty="0" smtClean="0">
              <a:solidFill>
                <a:schemeClr val="accent3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проведение специально разработанных психологических игр-занятий;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упражнения;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психологические игры;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игры-этюды;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решение проблемно-игровых ситуаций;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игры с песком;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6. игры-драматизации;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7. подвижные игры;</a:t>
            </a:r>
          </a:p>
          <a:p>
            <a:pPr marL="0" lvl="1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8. использование дидактической игры с камешками </a:t>
            </a:r>
            <a:r>
              <a:rPr lang="ru-RU" sz="22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22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64896" cy="577552"/>
          </a:xfrm>
        </p:spPr>
        <p:txBody>
          <a:bodyPr>
            <a:normAutofit fontScale="90000"/>
          </a:bodyPr>
          <a:lstStyle/>
          <a:p>
            <a:pPr marL="38494" lvl="0" indent="-503926" algn="ctr" defTabSz="1007852">
              <a:spcBef>
                <a:spcPts val="0"/>
              </a:spcBef>
            </a:pPr>
            <a:r>
              <a:rPr lang="ru-RU" sz="2800" dirty="0" smtClean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rgbClr val="9432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Рефлексивно – аналитический этап</a:t>
            </a:r>
            <a:endParaRPr lang="ru-RU" sz="31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5715000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1007852"/>
            <a:r>
              <a:rPr lang="ru-RU" sz="2000" b="1" i="1" dirty="0" smtClean="0">
                <a:solidFill>
                  <a:srgbClr val="8F318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i="1" dirty="0">
              <a:solidFill>
                <a:srgbClr val="8F318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96752"/>
            <a:ext cx="3672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94" lvl="0" indent="-503926" algn="ctr"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уровня состояния психологического развития</a:t>
            </a:r>
          </a:p>
          <a:p>
            <a:pPr marL="38494" lvl="0" indent="-503926" algn="ctr"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старшего дошкольного возраста начало </a:t>
            </a:r>
            <a:r>
              <a:rPr lang="ru-RU" sz="16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года.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203848" y="764704"/>
          <a:ext cx="540060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395536" y="3501008"/>
          <a:ext cx="518457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580112" y="4221088"/>
            <a:ext cx="3203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94" lvl="0" indent="-503926" algn="ctr"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уровня состояния психологического развития</a:t>
            </a:r>
          </a:p>
          <a:p>
            <a:pPr marL="38494" lvl="0" indent="-503926" algn="ctr"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старшего дошкольного возраста конец </a:t>
            </a:r>
            <a:r>
              <a:rPr lang="ru-RU" sz="16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года.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27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768752" cy="504056"/>
          </a:xfrm>
        </p:spPr>
        <p:txBody>
          <a:bodyPr>
            <a:noAutofit/>
          </a:bodyPr>
          <a:lstStyle/>
          <a:p>
            <a:pPr marL="38494" lvl="0" indent="-503926" algn="ctr" defTabSz="1007852">
              <a:spcBef>
                <a:spcPts val="0"/>
              </a:spcBef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Рефлексивно - аналитический этап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5949280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профессиональной компетентности по Л.Н</a:t>
            </a:r>
            <a:r>
              <a:rPr lang="ru-RU" sz="1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Атмаховой</a:t>
            </a:r>
            <a:endParaRPr lang="ru-RU" sz="16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755576" y="6273225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defTabSz="1007852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Уровень ЗУН педагогов по поддержанию психологического здоровья детей.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Анкета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395536" y="5949280"/>
            <a:ext cx="360040" cy="288032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078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xmlns="" val="2411206420"/>
              </p:ext>
            </p:extLst>
          </p:nvPr>
        </p:nvGraphicFramePr>
        <p:xfrm>
          <a:off x="323528" y="1052736"/>
          <a:ext cx="410445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xmlns="" val="91673970"/>
              </p:ext>
            </p:extLst>
          </p:nvPr>
        </p:nvGraphicFramePr>
        <p:xfrm>
          <a:off x="323528" y="3789040"/>
          <a:ext cx="417646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Диаграмма 17"/>
          <p:cNvGraphicFramePr/>
          <p:nvPr/>
        </p:nvGraphicFramePr>
        <p:xfrm>
          <a:off x="4427984" y="1196752"/>
          <a:ext cx="424847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755576" y="692696"/>
            <a:ext cx="75243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007852"/>
            <a:r>
              <a:rPr lang="ru-RU" sz="1600" b="1" kern="1800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Анкета - </a:t>
            </a:r>
            <a:r>
              <a:rPr lang="ru-RU" sz="1600" b="1" kern="1800" dirty="0" err="1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опросник</a:t>
            </a:r>
            <a:r>
              <a:rPr lang="ru-RU" sz="1600" b="1" kern="1800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 «Представления родителей </a:t>
            </a:r>
          </a:p>
          <a:p>
            <a:pPr lvl="0" algn="ctr" defTabSz="1007852"/>
            <a:r>
              <a:rPr lang="ru-RU" sz="1600" b="1" kern="1800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об эмоциональных особенностях ребенка».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ea typeface="Times New Roman"/>
              </a:rPr>
              <a:t>Е. И. Изотовой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24128" y="3573016"/>
            <a:ext cx="14606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Конец </a:t>
            </a:r>
            <a:r>
              <a:rPr lang="ru-RU" sz="1600" b="1" dirty="0" err="1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уч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. г.</a:t>
            </a:r>
            <a:endParaRPr lang="ru-RU" sz="1600" dirty="0"/>
          </a:p>
        </p:txBody>
      </p:sp>
      <p:graphicFrame>
        <p:nvGraphicFramePr>
          <p:cNvPr id="22" name="Диаграмма 21"/>
          <p:cNvGraphicFramePr/>
          <p:nvPr/>
        </p:nvGraphicFramePr>
        <p:xfrm>
          <a:off x="4716016" y="4005064"/>
          <a:ext cx="374441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95536" y="6381328"/>
            <a:ext cx="288032" cy="288032"/>
          </a:xfrm>
          <a:prstGeom prst="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00785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31640" y="3573016"/>
            <a:ext cx="2016224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rgbClr val="B32C16">
                    <a:lumMod val="75000"/>
                  </a:srgbClr>
                </a:solidFill>
                <a:cs typeface="Times New Roman" pitchFamily="18" charset="0"/>
              </a:rPr>
              <a:t>Начало </a:t>
            </a:r>
            <a:r>
              <a:rPr lang="ru-RU" sz="1600" b="1" dirty="0" err="1" smtClean="0">
                <a:solidFill>
                  <a:srgbClr val="B32C16">
                    <a:lumMod val="75000"/>
                  </a:srgbClr>
                </a:solidFill>
                <a:cs typeface="Times New Roman" pitchFamily="18" charset="0"/>
              </a:rPr>
              <a:t>уч</a:t>
            </a:r>
            <a:r>
              <a:rPr lang="ru-RU" sz="1600" b="1" dirty="0" smtClean="0">
                <a:solidFill>
                  <a:srgbClr val="B32C16">
                    <a:lumMod val="75000"/>
                  </a:srgbClr>
                </a:solidFill>
                <a:cs typeface="Times New Roman" pitchFamily="18" charset="0"/>
              </a:rPr>
              <a:t>. 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89267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Graphic spid="10" grpId="0">
        <p:bldAsOne/>
      </p:bldGraphic>
      <p:bldGraphic spid="11" grpId="0">
        <p:bldAsOne/>
      </p:bldGraphic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 descr="Схема развития ребен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88" t="22185" r="29295" b="22710"/>
          <a:stretch>
            <a:fillRect/>
          </a:stretch>
        </p:blipFill>
        <p:spPr bwMode="auto">
          <a:xfrm>
            <a:off x="2915816" y="2492896"/>
            <a:ext cx="3071812" cy="3071813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412776"/>
            <a:ext cx="2071688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Бесконфликтное общение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268760"/>
            <a:ext cx="2071687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Управление собственными эмоциями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4413" y="1469355"/>
            <a:ext cx="2055812" cy="785813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Открытость  в проявлении и описании чувств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32074" y="2514600"/>
            <a:ext cx="2027237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Понимание и уважение чувства других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32074" y="3593306"/>
            <a:ext cx="2303660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Снижение негативных реакций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56177" y="4869160"/>
            <a:ext cx="2520280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Управляемость при воспитании и обучении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5733256"/>
            <a:ext cx="2714625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Способность помогать и сочувствовать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4869160"/>
            <a:ext cx="2304256" cy="91440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Контактность,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адаптированность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группе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645024"/>
            <a:ext cx="1838325" cy="769937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Умение сотрудничать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2492896"/>
            <a:ext cx="2416175" cy="857250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solidFill>
              <a:srgbClr val="C00000"/>
            </a:solidFill>
            <a:prstDash val="solid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Позитивное эмоциональное состояние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74716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96nFHijesC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572264" y="1214422"/>
            <a:ext cx="1857388" cy="265341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64294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конкурсах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SCAN_20210318_0831332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142984"/>
            <a:ext cx="1857388" cy="2625498"/>
          </a:xfrm>
          <a:prstGeom prst="rect">
            <a:avLst/>
          </a:prstGeom>
        </p:spPr>
      </p:pic>
      <p:pic>
        <p:nvPicPr>
          <p:cNvPr id="7" name="Рисунок 6" descr="SCAN_20210318_083615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134318" y="3723674"/>
            <a:ext cx="2375298" cy="3357586"/>
          </a:xfrm>
          <a:prstGeom prst="rect">
            <a:avLst/>
          </a:prstGeom>
        </p:spPr>
      </p:pic>
      <p:pic>
        <p:nvPicPr>
          <p:cNvPr id="8" name="Рисунок 7" descr="SCAN_20210318_1317546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1500174"/>
            <a:ext cx="3357554" cy="2375275"/>
          </a:xfrm>
          <a:prstGeom prst="rect">
            <a:avLst/>
          </a:prstGeom>
        </p:spPr>
      </p:pic>
      <p:pic>
        <p:nvPicPr>
          <p:cNvPr id="9" name="Рисунок 8" descr="Тюрин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6" y="4042286"/>
            <a:ext cx="1785950" cy="2527346"/>
          </a:xfrm>
          <a:prstGeom prst="rect">
            <a:avLst/>
          </a:prstGeom>
        </p:spPr>
      </p:pic>
      <p:pic>
        <p:nvPicPr>
          <p:cNvPr id="11" name="Рисунок 10" descr="fc690dbeb3ff9915b89cbb2beda9fcb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72264" y="4000504"/>
            <a:ext cx="1785950" cy="252451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txBody>
          <a:bodyPr>
            <a:noAutofit/>
          </a:bodyPr>
          <a:lstStyle/>
          <a:p>
            <a:pPr lvl="0" algn="ctr"/>
            <a:r>
              <a:rPr lang="ru-RU" altLang="ru-RU" sz="2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Перспективы</a:t>
            </a:r>
            <a:r>
              <a:rPr lang="ru-RU" altLang="ru-RU" sz="2800" b="1" dirty="0" smtClean="0">
                <a:solidFill>
                  <a:srgbClr val="8F31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8F31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3701008"/>
          </a:xfrm>
        </p:spPr>
        <p:txBody>
          <a:bodyPr>
            <a:normAutofit/>
          </a:bodyPr>
          <a:lstStyle/>
          <a:p>
            <a:pPr marL="0" lvl="0" indent="45000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Разработка картотеки игр для детей среднего и младшего возраста </a:t>
            </a:r>
            <a:r>
              <a:rPr lang="ru-RU" altLang="ru-RU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(использование дидактической игры камешки </a:t>
            </a:r>
            <a:r>
              <a:rPr lang="ru-RU" altLang="ru-RU" i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altLang="ru-RU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00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Обобщение и тиражирование нового опыта через средства массовой коммуникации: публикации, выступление на конференциях, методических объединениях.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8388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Распространение опыта</a:t>
            </a:r>
            <a:r>
              <a:rPr lang="ru-RU" dirty="0" smtClean="0">
                <a:solidFill>
                  <a:srgbClr val="8F318F"/>
                </a:solidFill>
              </a:rPr>
              <a:t/>
            </a:r>
            <a:br>
              <a:rPr lang="ru-RU" dirty="0" smtClean="0">
                <a:solidFill>
                  <a:srgbClr val="8F318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857232"/>
            <a:ext cx="8358246" cy="35004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-Уровне ДОУ: презентация дидактической многофункциональной игры камешки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Марблс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-На уровне района: выступление на РМО специалистов ДОУ на тему: «Использование нетрадиционных подходов в психолого-педагогическом сопровождении дошкольников»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-На федеральном уровне: публикация материалов по теме на порталах педагогических сообществ в сети Интернет</a:t>
            </a:r>
          </a:p>
          <a:p>
            <a:endParaRPr lang="ru-RU" dirty="0"/>
          </a:p>
        </p:txBody>
      </p:sp>
      <p:pic>
        <p:nvPicPr>
          <p:cNvPr id="4" name="Рисунок 3" descr="dca184b1d73e5048a744a03be98ade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4214818"/>
            <a:ext cx="2928958" cy="2070102"/>
          </a:xfrm>
          <a:prstGeom prst="rect">
            <a:avLst/>
          </a:prstGeom>
        </p:spPr>
      </p:pic>
      <p:pic>
        <p:nvPicPr>
          <p:cNvPr id="5" name="Рисунок 4" descr="1133457-149-150-se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3929066"/>
            <a:ext cx="1924080" cy="2721648"/>
          </a:xfrm>
          <a:prstGeom prst="rect">
            <a:avLst/>
          </a:prstGeom>
        </p:spPr>
      </p:pic>
      <p:pic>
        <p:nvPicPr>
          <p:cNvPr id="6" name="Рисунок 5" descr="SCAN_20210323_1219334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4071942"/>
            <a:ext cx="1857388" cy="26254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Психолого-педагогическая технология </a:t>
            </a:r>
            <a:r>
              <a:rPr lang="ru-RU" altLang="ru-RU" sz="32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1500174"/>
            <a:ext cx="8183880" cy="457203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Опыт использования игровых технологий педагогом-психологом с целью психического и личностного развития детей дошкольного возраста </a:t>
            </a:r>
          </a:p>
          <a:p>
            <a:pPr marL="0" indent="0" algn="r">
              <a:lnSpc>
                <a:spcPct val="150000"/>
              </a:lnSpc>
              <a:spcAft>
                <a:spcPts val="300"/>
              </a:spcAft>
              <a:buNone/>
            </a:pPr>
            <a:endParaRPr lang="ru-RU" sz="26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r">
              <a:buNone/>
            </a:pP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«Игра – это огромное светлое нежное, через которое в духовный мир ребенка вливается живительный поток представлений и понятий об окружающем мире. Игра – это искра, зажигающая огонек пытливости и любознательности»</a:t>
            </a:r>
          </a:p>
          <a:p>
            <a:pPr algn="r">
              <a:buNone/>
            </a:pPr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256584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28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064896" cy="4392488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8F318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</a:t>
            </a:r>
          </a:p>
          <a:p>
            <a:pPr lvl="0">
              <a:buNone/>
            </a:pP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 Костина Л.М. Игровая терапия с тревожными детьми,- СПб.: Речь, 2003.</a:t>
            </a:r>
          </a:p>
          <a:p>
            <a:pPr lvl="0">
              <a:buNone/>
            </a:pP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 Крюкова СВ., </a:t>
            </a:r>
            <a:r>
              <a:rPr lang="ru-RU" sz="3200" dirty="0" err="1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Слободяник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Н.П. Программа эмоционального развития детей дошкольного и младшего школьного возраста «Удивляюсь, злюсь, боюсь, хвастаюсь и радуюсь» М., «Генезис», 2007</a:t>
            </a:r>
          </a:p>
          <a:p>
            <a:pPr lvl="0">
              <a:buNone/>
            </a:pP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Лютова Е.К. Монина Г.Б. Шпаргалка для взрослых: </a:t>
            </a:r>
            <a:r>
              <a:rPr lang="ru-RU" sz="3200" dirty="0" err="1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Психокоррекционная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работа с </a:t>
            </a:r>
            <a:r>
              <a:rPr lang="ru-RU" sz="3200" dirty="0" err="1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гиперактивными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агрессивными, тревожными, </a:t>
            </a:r>
            <a:r>
              <a:rPr lang="ru-RU" sz="3200" dirty="0" err="1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аутичными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детьми. М.: Генезис,</a:t>
            </a:r>
          </a:p>
          <a:p>
            <a:pPr lvl="0">
              <a:buNone/>
            </a:pP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Романов А.А. Коррекция расстройств поведения и эмоций у детей: альбом игровых коррекционных задач. Пособие для детских психологов, педагогов, дефектологов, родителей. М.: «</a:t>
            </a:r>
            <a:r>
              <a:rPr lang="ru-RU" sz="3200" dirty="0" err="1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Плейт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 2004.</a:t>
            </a:r>
          </a:p>
          <a:p>
            <a:pPr lvl="0">
              <a:buNone/>
            </a:pP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 Малюткина Н.В. «Я хороший, или Советы по коррекции поведения ребенка» С-П. «</a:t>
            </a:r>
            <a:r>
              <a:rPr lang="ru-RU" sz="3200" dirty="0" err="1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Каро</a:t>
            </a: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 2003.</a:t>
            </a:r>
          </a:p>
          <a:p>
            <a:pPr lvl="0">
              <a:buNone/>
            </a:pPr>
            <a:r>
              <a:rPr lang="ru-RU" sz="32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6. Черняева С.А. «Психотерапевтические сказки и игры» С-П. «Речь» 2004. </a:t>
            </a:r>
          </a:p>
          <a:p>
            <a:pPr marL="0" lvl="0" indent="0" algn="ctr" fontAlgn="base">
              <a:spcAft>
                <a:spcPct val="0"/>
              </a:spcAft>
              <a:buNone/>
            </a:pPr>
            <a:endParaRPr lang="ru-RU" altLang="ru-RU" b="1" i="1" dirty="0" smtClean="0">
              <a:solidFill>
                <a:srgbClr val="8F318F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589240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Aft>
                <a:spcPct val="0"/>
              </a:spcAft>
            </a:pPr>
            <a:r>
              <a:rPr lang="ru-RU" altLang="ru-RU" sz="1400" b="1" i="1" dirty="0" smtClean="0">
                <a:solidFill>
                  <a:schemeClr val="accent3"/>
                </a:solidFill>
                <a:latin typeface="Times New Roman" pitchFamily="18" charset="0"/>
              </a:rPr>
              <a:t>Фотографии использованы из рабочего архива педагога-психолога МБДОУ </a:t>
            </a:r>
            <a:r>
              <a:rPr lang="ru-RU" altLang="ru-RU" sz="1400" b="1" i="1" dirty="0" err="1" smtClean="0">
                <a:solidFill>
                  <a:schemeClr val="accent3"/>
                </a:solidFill>
                <a:latin typeface="Times New Roman" pitchFamily="18" charset="0"/>
              </a:rPr>
              <a:t>д</a:t>
            </a:r>
            <a:r>
              <a:rPr lang="ru-RU" altLang="ru-RU" sz="1400" b="1" i="1" dirty="0" smtClean="0">
                <a:solidFill>
                  <a:schemeClr val="accent3"/>
                </a:solidFill>
                <a:latin typeface="Times New Roman" pitchFamily="18" charset="0"/>
              </a:rPr>
              <a:t>/с «Тополёк» Тюриной Т.М.</a:t>
            </a:r>
          </a:p>
          <a:p>
            <a:pPr lvl="0" algn="just" fontAlgn="base">
              <a:spcAft>
                <a:spcPct val="0"/>
              </a:spcAft>
            </a:pPr>
            <a:r>
              <a:rPr lang="ru-RU" altLang="ru-RU" sz="1400" b="1" i="1" dirty="0" smtClean="0">
                <a:solidFill>
                  <a:schemeClr val="accent3"/>
                </a:solidFill>
                <a:latin typeface="Times New Roman" pitchFamily="18" charset="0"/>
              </a:rPr>
              <a:t>Фотографии несовершеннолетних размещены с согласия родителей (законных представителей)</a:t>
            </a:r>
            <a:endParaRPr lang="ru-RU" sz="1400" dirty="0" smtClean="0">
              <a:solidFill>
                <a:schemeClr val="accent3"/>
              </a:solidFill>
              <a:ea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5715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F318F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Основные концептуальные положения 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183880" cy="514353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Известные ученые занимались проблемами изучения игры: Л.С.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А.Н.Леонтьев, А.П.Усова,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Д.Б.Эльконин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 Р.И.Жуковская, С.Л.Новосёлова, Е.В.Зворыгина, Н.А.Короткова, С.И.Щербакова, В.Я.Воронцова и другие.</a:t>
            </a:r>
          </a:p>
          <a:p>
            <a:pPr lvl="0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(Б.Т.Лихачёв).</a:t>
            </a:r>
            <a:endParaRPr lang="ru-RU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занятий людей в далеком прошлом была игра в "камешки". Тогда камешки делались из глины или использовались обыкновенные камни. Игра в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признана детскими психологами одной из самых полезных для подрастающего поколения. Камешки – интересный, доступный, природный, и к тому же многогранный материал для множества маленьких затей. 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643998" cy="76643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личного вклада педагога в развитие образования</a:t>
            </a:r>
            <a:endParaRPr lang="ru-RU" sz="24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79512" y="908720"/>
            <a:ext cx="8784976" cy="3456384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ru-RU" b="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технологии - совокупность методов и приемов организации психолого-педагогического процесса в форме различных игр. </a:t>
            </a:r>
          </a:p>
          <a:p>
            <a:pPr lvl="0" algn="l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ФГОС   ДО п. 1.2   Стандарт разработан на основе следующих принципов</a:t>
            </a:r>
          </a:p>
          <a:p>
            <a:pPr lvl="0" algn="l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4) Реализация Программы в формах, специфических для детей данной возрастной группы, прежде всего в форме игры, познавательной  и исследовательской деятельности, в форме творческой активности обеспечивающей художественно - эстетическое развитие ребенка.        </a:t>
            </a:r>
          </a:p>
          <a:p>
            <a:pPr lvl="0" algn="l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1.6 Стандарт направлен на решение следующих задач:</a:t>
            </a:r>
          </a:p>
          <a:p>
            <a:pPr lvl="0" algn="l">
              <a:spcBef>
                <a:spcPts val="0"/>
              </a:spcBef>
              <a:buNone/>
            </a:pP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6) 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ответственности ребенка, формирование предпосылок учебной деятельности.</a:t>
            </a:r>
            <a:endParaRPr lang="ru-RU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437112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8F318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8F318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365104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Выявлены основные трудности, с которыми сталкиваются педагоги в своей работе с детьми дошкольного возраста:</a:t>
            </a:r>
          </a:p>
          <a:p>
            <a:pPr algn="just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поведение детей –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гипперактивность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тревожность, застенчивость; 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эмоциональное развитие – неуверенность в себе, своих возможностях;</a:t>
            </a:r>
          </a:p>
          <a:p>
            <a:pPr algn="just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познавательное развитие – низкий уровень развития мышления и речи; памяти, внимания, воображения, восприятия;</a:t>
            </a:r>
          </a:p>
          <a:p>
            <a:pPr lvl="0" algn="just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личностное развитие – неумение общаться со сверстниками и взрослыми, агрессивность, страхи.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183880" cy="9824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Теоретическое обоснование  личного вклада педагога развитие образования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928802"/>
            <a:ext cx="8229600" cy="4500594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342900" algn="just"/>
            <a:endParaRPr lang="ru-RU" sz="2000" dirty="0" smtClean="0">
              <a:solidFill>
                <a:srgbClr val="8F318F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14282" y="1285860"/>
          <a:ext cx="8462174" cy="4175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323528" y="1556792"/>
            <a:ext cx="2304256" cy="28803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Направления работы педагога-психолога с детьми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1920" y="1340768"/>
            <a:ext cx="4680520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2132856"/>
            <a:ext cx="4680520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Познавательная деятельность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1920" y="3068960"/>
            <a:ext cx="4680520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Поведения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51920" y="3933056"/>
            <a:ext cx="4680520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Эмоциональная сфера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915816" y="2348880"/>
            <a:ext cx="792088" cy="48463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987824" y="1556792"/>
            <a:ext cx="770768" cy="48463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915816" y="3140968"/>
            <a:ext cx="762384" cy="48463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2915816" y="4077072"/>
            <a:ext cx="762384" cy="48463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4869160"/>
            <a:ext cx="77768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С.Л. Рубинштейн писал: "Игра - первая деятельность, которой принадлежит особенно значительная роль в развитии личности, в формировании её свойств и обогащении её внутреннего содержания".</a:t>
            </a:r>
          </a:p>
          <a:p>
            <a:pPr indent="457200" algn="just">
              <a:buNone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"...в игре, как в фокусе, собираются, в ней проявляются и через нее формируются все стороны психической жизни личности..."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643938" cy="1847106"/>
          </a:xfrm>
        </p:spPr>
        <p:txBody>
          <a:bodyPr>
            <a:normAutofit/>
          </a:bodyPr>
          <a:lstStyle/>
          <a:p>
            <a:pPr indent="11113" algn="just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–  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обеспечения полноценного психического и личностного развития детей дошкольного возраста, 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применяя игровые технологии.</a:t>
            </a:r>
            <a:endParaRPr lang="ru-RU" sz="28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92075" indent="100013">
              <a:buNone/>
            </a:pPr>
            <a:endParaRPr lang="ru-RU" dirty="0" smtClean="0">
              <a:solidFill>
                <a:srgbClr val="8F318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924944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060848"/>
            <a:ext cx="83529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: </a:t>
            </a:r>
          </a:p>
          <a:p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развитие эмоционально-личностной сферы и коррекция ее недостатков; </a:t>
            </a:r>
          </a:p>
          <a:p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развитие познавательной деятельности и целенаправленное </a:t>
            </a:r>
          </a:p>
          <a:p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формирование высших психических функций;</a:t>
            </a:r>
          </a:p>
          <a:p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формирование произвольной регуляции деятельности и поведения; </a:t>
            </a:r>
          </a:p>
          <a:p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- формирование социальных навыков и социализации;</a:t>
            </a:r>
          </a:p>
          <a:p>
            <a:pPr lvl="0"/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повышение уровня психолого-педагогической компетенции педагогов и родителей о возможностях игровых технологий в </a:t>
            </a:r>
            <a:r>
              <a:rPr lang="ru-RU" sz="24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психическом и личностном развитии детей дошкольного возраста.</a:t>
            </a:r>
            <a:endParaRPr lang="ru-RU" sz="2400" dirty="0" smtClean="0">
              <a:solidFill>
                <a:schemeClr val="accent3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18388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8F318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  <a:endParaRPr lang="ru-RU" sz="2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1857364"/>
            <a:ext cx="8183880" cy="392909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Разработка и использование 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800" kern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картотеки</a:t>
            </a:r>
            <a:r>
              <a:rPr lang="ru-RU" sz="2800" b="1" kern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kern="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во взаимодействии с родителями воспитанников и педагогами ДОУ будет способствовать полноценному психическому и личностному развитию детей старшего дошкольного возраста.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312368" cy="654032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работы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31840" y="260648"/>
            <a:ext cx="5400600" cy="2520280"/>
          </a:xfrm>
          <a:prstGeom prst="roundRect">
            <a:avLst>
              <a:gd name="adj" fmla="val 31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ru-RU" alt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Психодиагностические обследования воспитанников ДОУ. Выявление состояния отдельных компонентов психологического развития (первичная диагностика),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Анкетирование, опрос родителей воспитанников, педагогов. 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Индивидуальные собеседования по итогам диагностики с родителями и  педагогами с учетом социального статуса семей воспитанников</a:t>
            </a:r>
          </a:p>
          <a:p>
            <a:pPr marL="0" lvl="1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71800" y="3068960"/>
            <a:ext cx="3960440" cy="2016224"/>
          </a:xfrm>
          <a:prstGeom prst="roundRect">
            <a:avLst>
              <a:gd name="adj" fmla="val 647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 работа с детьми с использованием игр из картотеки;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 работа  с детьми, нуждающимися в коррекции;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и индивидуальные занятия с педагогами, родителями.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71800" y="5229200"/>
            <a:ext cx="3960440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Повторные психодиагностические исследования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Подведение итогов работы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задач на перспективу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76256" y="3573016"/>
            <a:ext cx="1872208" cy="24482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Разработка: картотеки игр,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тематического планирования, подбор заданий, пособий.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51520" y="692696"/>
            <a:ext cx="2664296" cy="22322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Подготовительно-диагностический этап 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179512" y="3284984"/>
            <a:ext cx="2448272" cy="151216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251520" y="4941168"/>
            <a:ext cx="2376264" cy="165618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Рефлексивно-аналитический этап</a:t>
            </a:r>
          </a:p>
        </p:txBody>
      </p:sp>
      <p:sp>
        <p:nvSpPr>
          <p:cNvPr id="15" name="Стрелка вниз 14"/>
          <p:cNvSpPr/>
          <p:nvPr/>
        </p:nvSpPr>
        <p:spPr>
          <a:xfrm>
            <a:off x="7668344" y="2924944"/>
            <a:ext cx="484632" cy="50405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1045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аспект </a:t>
            </a:r>
            <a:r>
              <a:rPr lang="ru-RU" sz="2400" b="1" dirty="0" smtClean="0">
                <a:ln w="1905"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личного вклада педагога </a:t>
            </a:r>
            <a:br>
              <a:rPr lang="ru-RU" sz="2400" b="1" dirty="0" smtClean="0">
                <a:ln w="1905"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905"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развитие образования</a:t>
            </a:r>
            <a:endParaRPr lang="ru-RU" sz="2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8471912" cy="5733256"/>
          </a:xfrm>
        </p:spPr>
        <p:txBody>
          <a:bodyPr>
            <a:noAutofit/>
          </a:bodyPr>
          <a:lstStyle/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Подготовительно-диагностический этап</a:t>
            </a:r>
            <a:endParaRPr lang="ru-RU" sz="20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Цель этапа: 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проведение диагностического исследования состояния компонентов психологического развития детей старшего дошкольного возраста; определение уровня педагогической грамотности родителей и педагогов в вопросах обеспечения психологического и личностного развития детей, самообразование.</a:t>
            </a:r>
            <a:endParaRPr lang="ru-RU" sz="20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Диагностический инструментарий: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1. Дети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Цветовой тест «</a:t>
            </a: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Люшера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», Эмоциональное развитие.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Е.А.Стределева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, Познавательное развитие.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В.Г. Щур, Развитие личности «Лесенка».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2. Родители</a:t>
            </a:r>
            <a:endParaRPr lang="ru-RU" sz="2000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А.И. Баркан, </a:t>
            </a: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«Типы воспитания детей».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Е.И. Захарова, «</a:t>
            </a: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детско-родительского эмоционального взаимодействия».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3. Педагоги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Анкета «Формирование эмоционального благополучия детей».</a:t>
            </a:r>
          </a:p>
          <a:p>
            <a:pPr marL="0" lvl="0" indent="450000" defTabSz="1007852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- Л.Н. </a:t>
            </a:r>
            <a:r>
              <a:rPr lang="ru-RU" sz="2000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Атмахова</a:t>
            </a:r>
            <a:r>
              <a:rPr lang="ru-RU" sz="20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, «Профессиональная компетентность»</a:t>
            </a:r>
            <a:endParaRPr lang="ru-RU" sz="20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1234</TotalTime>
  <Words>1316</Words>
  <Application>Microsoft Office PowerPoint</Application>
  <PresentationFormat>Экран (4:3)</PresentationFormat>
  <Paragraphs>209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Презентация педагогического опыта  Тюрина Татьяна Михайловна педагог-психолог  </vt:lpstr>
      <vt:lpstr>Психолого-педагогическая технология  </vt:lpstr>
      <vt:lpstr>      Основные концептуальные положения </vt:lpstr>
      <vt:lpstr>Актуальность личного вклада педагога в развитие образования</vt:lpstr>
      <vt:lpstr>Теоретическое обоснование  личного вклада педагога развитие образования</vt:lpstr>
      <vt:lpstr>Слайд 6</vt:lpstr>
      <vt:lpstr>          Ведущая педагогическая идея</vt:lpstr>
      <vt:lpstr>Этапы работы</vt:lpstr>
      <vt:lpstr>Деятельностный аспект личного вклада педагога  в развитие образования</vt:lpstr>
      <vt:lpstr>  Подготовительно-диагностический этап</vt:lpstr>
      <vt:lpstr>Подготовительный этап</vt:lpstr>
      <vt:lpstr>Самообразование</vt:lpstr>
      <vt:lpstr>      Основной этап </vt:lpstr>
      <vt:lpstr>  Рефлексивно – аналитический этап</vt:lpstr>
      <vt:lpstr>Рефлексивно - аналитический этап</vt:lpstr>
      <vt:lpstr>Результативность</vt:lpstr>
      <vt:lpstr>Участие в конкурсах</vt:lpstr>
      <vt:lpstr>Перспективы </vt:lpstr>
      <vt:lpstr>Распространение опыта </vt:lpstr>
      <vt:lpstr>Источники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педагогического опыта  Тюрина Татьяна Михайловна педагог-психолог Муниципального бюджетного дошкольного образовательного учреждения детский сад «Тополёк» </dc:title>
  <dc:creator>татьяна</dc:creator>
  <cp:lastModifiedBy>татьяна</cp:lastModifiedBy>
  <cp:revision>92</cp:revision>
  <dcterms:created xsi:type="dcterms:W3CDTF">2021-03-14T17:26:11Z</dcterms:created>
  <dcterms:modified xsi:type="dcterms:W3CDTF">2021-04-21T19:04:18Z</dcterms:modified>
</cp:coreProperties>
</file>