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7"/>
  </p:notesMasterIdLst>
  <p:sldIdLst>
    <p:sldId id="256" r:id="rId2"/>
    <p:sldId id="257" r:id="rId3"/>
    <p:sldId id="259" r:id="rId4"/>
    <p:sldId id="260" r:id="rId5"/>
    <p:sldId id="276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4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F20B8A-6390-4E48-85ED-5572ECFC815B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42418E-0F7B-4972-897D-E224A15E291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18235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gif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1.png"/><Relationship Id="rId3" Type="http://schemas.openxmlformats.org/officeDocument/2006/relationships/image" Target="../media/image11.gif"/><Relationship Id="rId7" Type="http://schemas.openxmlformats.org/officeDocument/2006/relationships/image" Target="../media/image15.jpeg"/><Relationship Id="rId12" Type="http://schemas.openxmlformats.org/officeDocument/2006/relationships/image" Target="../media/image20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13.jpeg"/><Relationship Id="rId10" Type="http://schemas.openxmlformats.org/officeDocument/2006/relationships/image" Target="../media/image18.jpeg"/><Relationship Id="rId4" Type="http://schemas.openxmlformats.org/officeDocument/2006/relationships/image" Target="../media/image12.jpeg"/><Relationship Id="rId9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285728"/>
            <a:ext cx="7851648" cy="2914672"/>
          </a:xfrm>
        </p:spPr>
        <p:txBody>
          <a:bodyPr>
            <a:noAutofit/>
          </a:bodyPr>
          <a:lstStyle/>
          <a:p>
            <a:pPr algn="ctr"/>
            <a:r>
              <a:rPr lang="ru-RU" sz="4000" dirty="0">
                <a:solidFill>
                  <a:srgbClr val="FF0000"/>
                </a:solidFill>
              </a:rPr>
              <a:t>«Пальчиковые игры как средство развития речи у детей</a:t>
            </a:r>
            <a:br>
              <a:rPr lang="ru-RU" sz="4000" dirty="0">
                <a:solidFill>
                  <a:srgbClr val="FF0000"/>
                </a:solidFill>
              </a:rPr>
            </a:br>
            <a:r>
              <a:rPr lang="ru-RU" sz="4000" dirty="0">
                <a:solidFill>
                  <a:srgbClr val="FF0000"/>
                </a:solidFill>
              </a:rPr>
              <a:t> раннего возраста»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00298" y="4000504"/>
            <a:ext cx="6392182" cy="1714512"/>
          </a:xfrm>
        </p:spPr>
        <p:txBody>
          <a:bodyPr/>
          <a:lstStyle/>
          <a:p>
            <a:r>
              <a:rPr lang="ru-RU" u="sng" dirty="0"/>
              <a:t>Подготовила: </a:t>
            </a:r>
          </a:p>
          <a:p>
            <a:r>
              <a:rPr lang="ru-RU" u="sng" dirty="0"/>
              <a:t>воспитатель  </a:t>
            </a:r>
            <a:r>
              <a:rPr lang="ru-RU" dirty="0"/>
              <a:t>Степина И.Ю.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8860" y="642918"/>
            <a:ext cx="6257940" cy="1428760"/>
          </a:xfrm>
        </p:spPr>
        <p:txBody>
          <a:bodyPr>
            <a:noAutofit/>
          </a:bodyPr>
          <a:lstStyle/>
          <a:p>
            <a:pPr algn="r"/>
            <a:r>
              <a:rPr lang="ru-RU" sz="2400" b="1" i="1" dirty="0"/>
              <a:t>«Ум ребенка находится на кончиках его пальцев».</a:t>
            </a:r>
            <a:r>
              <a:rPr lang="ru-RU" sz="2400" i="1" dirty="0"/>
              <a:t/>
            </a:r>
            <a:br>
              <a:rPr lang="ru-RU" sz="2400" i="1" dirty="0"/>
            </a:br>
            <a:r>
              <a:rPr lang="ru-RU" sz="2000" i="1" dirty="0"/>
              <a:t> В.А. Сухомлинский </a:t>
            </a:r>
            <a:r>
              <a:rPr lang="ru-RU" sz="2400" i="1" dirty="0"/>
              <a:t/>
            </a:r>
            <a:br>
              <a:rPr lang="ru-RU" sz="2400" i="1" dirty="0"/>
            </a:br>
            <a:endParaRPr lang="ru-RU" sz="2400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43182"/>
            <a:ext cx="8229600" cy="3681418"/>
          </a:xfrm>
        </p:spPr>
        <p:txBody>
          <a:bodyPr>
            <a:normAutofit/>
          </a:bodyPr>
          <a:lstStyle/>
          <a:p>
            <a:r>
              <a:rPr lang="ru-RU" sz="2000" b="1" dirty="0"/>
              <a:t>Пальчиковые игры</a:t>
            </a:r>
            <a:r>
              <a:rPr lang="ru-RU" sz="2000" dirty="0"/>
              <a:t> — это общепринятое название занятий на развитие </a:t>
            </a:r>
          </a:p>
          <a:p>
            <a:pPr>
              <a:buNone/>
            </a:pPr>
            <a:r>
              <a:rPr lang="ru-RU" sz="2000" dirty="0"/>
              <a:t>      мелкой моторики у детей.</a:t>
            </a:r>
          </a:p>
          <a:p>
            <a:endParaRPr lang="ru-RU" sz="2000" dirty="0"/>
          </a:p>
          <a:p>
            <a:r>
              <a:rPr lang="ru-RU" sz="2000" dirty="0"/>
              <a:t>Как правило, пальчиковые игры сопровождаются рифмованными историями или сказками, чтобы занятие было интересно ребёнку.</a:t>
            </a:r>
          </a:p>
          <a:p>
            <a:endParaRPr lang="ru-RU" sz="2000" dirty="0"/>
          </a:p>
          <a:p>
            <a:r>
              <a:rPr lang="ru-RU" sz="2000" dirty="0"/>
              <a:t>Связь пальцевой моторики и речевой функции была подтверждена исследователями Института физиологии детей и подростков.</a:t>
            </a:r>
          </a:p>
        </p:txBody>
      </p:sp>
      <p:pic>
        <p:nvPicPr>
          <p:cNvPr id="4" name="Рисунок 3" descr="359fc01387a9dbaf77121811e2f674d0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348" y="142852"/>
            <a:ext cx="1928826" cy="2455702"/>
          </a:xfrm>
          <a:prstGeom prst="rect">
            <a:avLst/>
          </a:prstGeom>
        </p:spPr>
      </p:pic>
      <p:pic>
        <p:nvPicPr>
          <p:cNvPr id="5" name="Рисунок 4" descr="bratiki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643702" y="2143116"/>
            <a:ext cx="2143140" cy="1847850"/>
          </a:xfrm>
          <a:prstGeom prst="rect">
            <a:avLst/>
          </a:prstGeom>
        </p:spPr>
      </p:pic>
      <p:pic>
        <p:nvPicPr>
          <p:cNvPr id="6" name="Рисунок 5" descr="0_62033_3e110352_X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33881" y="1381970"/>
            <a:ext cx="1352565" cy="147552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285884"/>
          </a:xfrm>
        </p:spPr>
        <p:txBody>
          <a:bodyPr>
            <a:normAutofit fontScale="90000"/>
          </a:bodyPr>
          <a:lstStyle/>
          <a:p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: Развитие тонких движений пальцев рук, развитие речи детей раннего возраста.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110178"/>
          </a:xfrm>
        </p:spPr>
        <p:txBody>
          <a:bodyPr>
            <a:normAutofit/>
          </a:bodyPr>
          <a:lstStyle/>
          <a:p>
            <a:pPr marL="514350" indent="-514350" fontAlgn="base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514350" indent="-514350" fontAlgn="base"/>
            <a:r>
              <a:rPr lang="ru-RU" dirty="0">
                <a:latin typeface="Times New Roman" pitchFamily="18" charset="0"/>
                <a:cs typeface="Times New Roman" pitchFamily="18" charset="0"/>
              </a:rPr>
              <a:t>Развивать мелкую мускулатуру пальцев руки, точную координацию движений.</a:t>
            </a:r>
          </a:p>
          <a:p>
            <a:pPr marL="514350" indent="-514350" fontAlgn="base"/>
            <a:r>
              <a:rPr lang="ru-RU" dirty="0">
                <a:latin typeface="Times New Roman" pitchFamily="18" charset="0"/>
                <a:cs typeface="Times New Roman" pitchFamily="18" charset="0"/>
              </a:rPr>
              <a:t>Совершенствовать зрительно–двигательную координацию и ориентировку в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микропространстве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514350" indent="-514350" fontAlgn="base"/>
            <a:r>
              <a:rPr lang="ru-RU" dirty="0">
                <a:latin typeface="Times New Roman" pitchFamily="18" charset="0"/>
                <a:cs typeface="Times New Roman" pitchFamily="18" charset="0"/>
              </a:rPr>
              <a:t>Совершенствовать умение детей учитывать сенсорные свойства предметов в различных видах деятельности: пальчиковые игры с предметами, изобразительной, конструктивной.</a:t>
            </a:r>
          </a:p>
          <a:p>
            <a:endParaRPr lang="ru-RU" dirty="0"/>
          </a:p>
        </p:txBody>
      </p:sp>
      <p:pic>
        <p:nvPicPr>
          <p:cNvPr id="5" name="Рисунок 4" descr="553664187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57950" y="5786454"/>
            <a:ext cx="2628918" cy="85725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image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928926" y="4643446"/>
            <a:ext cx="1000132" cy="163179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4614866" cy="571504"/>
          </a:xfrm>
        </p:spPr>
        <p:txBody>
          <a:bodyPr>
            <a:no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Виды пальчиковых игр: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214282" y="857250"/>
            <a:ext cx="3824318" cy="5786438"/>
          </a:xfrm>
        </p:spPr>
        <p:txBody>
          <a:bodyPr>
            <a:normAutofit fontScale="70000" lnSpcReduction="20000"/>
          </a:bodyPr>
          <a:lstStyle/>
          <a:p>
            <a:r>
              <a:rPr lang="ru-RU" sz="3200" b="1" i="1" dirty="0"/>
              <a:t>И</a:t>
            </a: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гры-манипуляции</a:t>
            </a:r>
          </a:p>
          <a:p>
            <a:pPr>
              <a:buNone/>
            </a:pPr>
            <a:r>
              <a:rPr lang="ru-RU" dirty="0"/>
              <a:t>развивают воображение, </a:t>
            </a:r>
          </a:p>
          <a:p>
            <a:pPr>
              <a:buNone/>
            </a:pPr>
            <a:r>
              <a:rPr lang="ru-RU" dirty="0"/>
              <a:t>когда ребенок в каждом</a:t>
            </a:r>
          </a:p>
          <a:p>
            <a:pPr>
              <a:buNone/>
            </a:pPr>
            <a:r>
              <a:rPr lang="ru-RU" dirty="0"/>
              <a:t> пальчике видит </a:t>
            </a:r>
          </a:p>
          <a:p>
            <a:pPr>
              <a:buNone/>
            </a:pPr>
            <a:r>
              <a:rPr lang="ru-RU" dirty="0"/>
              <a:t>определенный образ.</a:t>
            </a:r>
          </a:p>
          <a:p>
            <a:pPr>
              <a:buNone/>
            </a:pPr>
            <a:r>
              <a:rPr lang="ru-RU" dirty="0"/>
              <a:t> </a:t>
            </a:r>
          </a:p>
          <a:p>
            <a:r>
              <a:rPr lang="ru-RU" sz="2900" b="1" i="1" dirty="0"/>
              <a:t>Сюжетные пальчиковые упражнения</a:t>
            </a:r>
            <a:endParaRPr lang="ru-RU" sz="2900" b="1" dirty="0"/>
          </a:p>
          <a:p>
            <a:pPr>
              <a:buNone/>
            </a:pPr>
            <a:r>
              <a:rPr lang="ru-RU" dirty="0"/>
              <a:t>Позволяют детям изображать предметы мебели</a:t>
            </a:r>
          </a:p>
          <a:p>
            <a:pPr>
              <a:buNone/>
            </a:pPr>
            <a:r>
              <a:rPr lang="ru-RU" dirty="0"/>
              <a:t> и транспорта,</a:t>
            </a:r>
          </a:p>
          <a:p>
            <a:pPr>
              <a:buNone/>
            </a:pPr>
            <a:r>
              <a:rPr lang="ru-RU" dirty="0"/>
              <a:t> птиц, домашних и диких </a:t>
            </a:r>
          </a:p>
          <a:p>
            <a:pPr>
              <a:buNone/>
            </a:pPr>
            <a:r>
              <a:rPr lang="ru-RU" dirty="0"/>
              <a:t>животных,</a:t>
            </a:r>
          </a:p>
          <a:p>
            <a:pPr>
              <a:buNone/>
            </a:pPr>
            <a:r>
              <a:rPr lang="ru-RU" dirty="0"/>
              <a:t> деревья, насекомых.</a:t>
            </a:r>
          </a:p>
          <a:p>
            <a:pPr>
              <a:buNone/>
            </a:pPr>
            <a:endParaRPr lang="ru-RU" dirty="0"/>
          </a:p>
          <a:p>
            <a:pPr marL="273050" indent="-273050"/>
            <a:r>
              <a:rPr lang="ru-RU" b="1" i="1" dirty="0"/>
              <a:t>Пальчиковые </a:t>
            </a:r>
          </a:p>
          <a:p>
            <a:pPr marL="273050" indent="-273050"/>
            <a:r>
              <a:rPr lang="ru-RU" b="1" i="1" dirty="0"/>
              <a:t>упражнения </a:t>
            </a:r>
            <a:r>
              <a:rPr lang="ru-RU" b="1" i="1" dirty="0" err="1"/>
              <a:t>кинезиологические</a:t>
            </a:r>
            <a:r>
              <a:rPr lang="ru-RU" b="1" i="1" dirty="0"/>
              <a:t> </a:t>
            </a:r>
            <a:r>
              <a:rPr lang="ru-RU" dirty="0"/>
              <a:t>(гимнастика мозга)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half" idx="4294967295"/>
          </p:nvPr>
        </p:nvSpPr>
        <p:spPr>
          <a:xfrm>
            <a:off x="5105400" y="357188"/>
            <a:ext cx="4038600" cy="5997575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ru-RU" sz="2200" b="1" i="1" dirty="0"/>
              <a:t>Пальчиковые игры, включающие </a:t>
            </a:r>
            <a:r>
              <a:rPr lang="ru-RU" sz="2200" b="1" i="1" dirty="0" err="1"/>
              <a:t>самомассаж</a:t>
            </a:r>
            <a:r>
              <a:rPr lang="ru-RU" sz="2200" b="1" i="1" dirty="0"/>
              <a:t> пальцев и кистей рук</a:t>
            </a:r>
          </a:p>
          <a:p>
            <a:pPr>
              <a:spcBef>
                <a:spcPts val="0"/>
              </a:spcBef>
              <a:buNone/>
            </a:pPr>
            <a:r>
              <a:rPr lang="ru-RU" sz="1900" dirty="0"/>
              <a:t>Здесь применяются традиционные массажные движения - растирание, </a:t>
            </a:r>
          </a:p>
          <a:p>
            <a:pPr>
              <a:spcBef>
                <a:spcPts val="0"/>
              </a:spcBef>
              <a:buNone/>
            </a:pPr>
            <a:r>
              <a:rPr lang="ru-RU" sz="1900" dirty="0"/>
              <a:t>разминание, </a:t>
            </a:r>
          </a:p>
          <a:p>
            <a:pPr>
              <a:spcBef>
                <a:spcPts val="0"/>
              </a:spcBef>
              <a:buNone/>
            </a:pPr>
            <a:r>
              <a:rPr lang="ru-RU" sz="1900" dirty="0"/>
              <a:t>пощипывание,</a:t>
            </a:r>
          </a:p>
          <a:p>
            <a:pPr>
              <a:spcBef>
                <a:spcPts val="0"/>
              </a:spcBef>
              <a:buNone/>
            </a:pPr>
            <a:r>
              <a:rPr lang="ru-RU" sz="1900" dirty="0"/>
              <a:t> надавливание.</a:t>
            </a:r>
          </a:p>
          <a:p>
            <a:pPr>
              <a:buNone/>
            </a:pPr>
            <a:endParaRPr lang="ru-RU" sz="2200" b="1" dirty="0"/>
          </a:p>
          <a:p>
            <a:r>
              <a:rPr lang="ru-RU" b="1" i="1" dirty="0"/>
              <a:t>Театр в руке</a:t>
            </a:r>
            <a:endParaRPr lang="ru-RU" b="1" dirty="0"/>
          </a:p>
          <a:p>
            <a:pPr marL="895350" indent="-895350">
              <a:buNone/>
            </a:pPr>
            <a:r>
              <a:rPr lang="ru-RU" dirty="0"/>
              <a:t> </a:t>
            </a:r>
            <a:r>
              <a:rPr lang="ru-RU" sz="1800" dirty="0"/>
              <a:t>Развивают память и внимание, повышают общий тонус, снимают эмоциональное напряжение.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6" name="Рисунок 5" descr="f8a66cf991ce7ad347ef692e355f9f5d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86050" y="3214686"/>
            <a:ext cx="1541222" cy="1037756"/>
          </a:xfrm>
          <a:prstGeom prst="rect">
            <a:avLst/>
          </a:prstGeom>
        </p:spPr>
      </p:pic>
      <p:pic>
        <p:nvPicPr>
          <p:cNvPr id="10" name="Рисунок 9" descr="DSC_0036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72000" y="4929198"/>
            <a:ext cx="1357322" cy="1357322"/>
          </a:xfrm>
          <a:prstGeom prst="rect">
            <a:avLst/>
          </a:prstGeom>
        </p:spPr>
      </p:pic>
      <p:pic>
        <p:nvPicPr>
          <p:cNvPr id="11" name="Рисунок 10" descr="1419855.gif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9454" y="5262425"/>
            <a:ext cx="1952627" cy="159557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Админ\Desktop\кукла из перчатки\Osminog-iz-perchatki-1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28605" y="1031136"/>
            <a:ext cx="3210257" cy="2771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712968" cy="7200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Мастер класс по изготовлению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кукл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 для развития мелкой моторики пальцев рук у детей раннего возраста</a:t>
            </a:r>
          </a:p>
        </p:txBody>
      </p:sp>
      <p:pic>
        <p:nvPicPr>
          <p:cNvPr id="11" name="Рисунок 10" descr="other (2078)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00496" y="5643578"/>
            <a:ext cx="1085850" cy="1028700"/>
          </a:xfrm>
          <a:prstGeom prst="rect">
            <a:avLst/>
          </a:prstGeom>
        </p:spPr>
      </p:pic>
      <p:pic>
        <p:nvPicPr>
          <p:cNvPr id="16" name="Объект 15"/>
          <p:cNvPicPr>
            <a:picLocks noGrp="1" noChangeAspect="1"/>
          </p:cNvPicPr>
          <p:nvPr>
            <p:ph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33664" y="392117"/>
            <a:ext cx="2765119" cy="4032448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177" y="3802192"/>
            <a:ext cx="3129136" cy="26174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25959" y="1031136"/>
            <a:ext cx="3174233" cy="2771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 descr="C:\Users\Админ\Desktop\кукла из перчатки\76751_7122_9_1492024796 — копия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03433" y="3802193"/>
            <a:ext cx="3988141" cy="2723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611318" y="3793266"/>
            <a:ext cx="3317287" cy="28700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0718"/>
            <a:ext cx="9191574" cy="6804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Объект 15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902133" y="1417199"/>
            <a:ext cx="2299173" cy="3352946"/>
          </a:xfrm>
          <a:prstGeom prst="rect">
            <a:avLst/>
          </a:prstGeom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5246" y="4243258"/>
            <a:ext cx="2721777" cy="2176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56485" y="1950918"/>
            <a:ext cx="2639348" cy="23041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5" descr="C:\Users\Админ\Desktop\кукла из перчатки\76751_7122_9_1492024796 — копия.jpg"/>
          <p:cNvPicPr>
            <a:picLocks noChangeAspect="1" noChangeArrowheads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6159" y="4255027"/>
            <a:ext cx="3044880" cy="2261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267744" y="430971"/>
            <a:ext cx="655272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Примерные  куклы для развития мелкой моторики пальцев рук у детей раннего возраста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25959" y="4255027"/>
            <a:ext cx="2802646" cy="2386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1955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1398</TotalTime>
  <Words>187</Words>
  <Application>Microsoft Office PowerPoint</Application>
  <PresentationFormat>Экран (4:3)</PresentationFormat>
  <Paragraphs>41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Поток</vt:lpstr>
      <vt:lpstr>«Пальчиковые игры как средство развития речи у детей  раннего возраста»</vt:lpstr>
      <vt:lpstr>«Ум ребенка находится на кончиках его пальцев».  В.А. Сухомлинский  </vt:lpstr>
      <vt:lpstr>Цель: Развитие тонких движений пальцев рук, развитие речи детей раннего возраста. </vt:lpstr>
      <vt:lpstr>Виды пальчиковых игр:</vt:lpstr>
      <vt:lpstr>Мастер класс по изготовлению кукл  для развития мелкой моторики пальцев рук у детей раннего возраста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«Пальчиковые игры как средство развития речи у детей раннего и младшего дошкольного возраста»</dc:title>
  <dc:creator>Volodya</dc:creator>
  <cp:lastModifiedBy>Sadic</cp:lastModifiedBy>
  <cp:revision>152</cp:revision>
  <dcterms:created xsi:type="dcterms:W3CDTF">2018-04-04T15:51:09Z</dcterms:created>
  <dcterms:modified xsi:type="dcterms:W3CDTF">2021-04-21T10:09:38Z</dcterms:modified>
</cp:coreProperties>
</file>