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73" r:id="rId5"/>
    <p:sldId id="274" r:id="rId6"/>
    <p:sldId id="276" r:id="rId7"/>
    <p:sldId id="277" r:id="rId8"/>
    <p:sldId id="265" r:id="rId9"/>
    <p:sldId id="264" r:id="rId10"/>
    <p:sldId id="270" r:id="rId11"/>
    <p:sldId id="268" r:id="rId12"/>
    <p:sldId id="267" r:id="rId13"/>
    <p:sldId id="263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14" d="100"/>
          <a:sy n="114" d="100"/>
        </p:scale>
        <p:origin x="-186" y="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microsoft.com/office/2007/relationships/hdphoto" Target="../media/hdphoto4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0" Type="http://schemas.microsoft.com/office/2007/relationships/hdphoto" Target="../media/hdphoto3.wdp"/><Relationship Id="rId4" Type="http://schemas.openxmlformats.org/officeDocument/2006/relationships/image" Target="../media/image4.png"/><Relationship Id="rId9" Type="http://schemas.openxmlformats.org/officeDocument/2006/relationships/image" Target="../media/image7.png"/><Relationship Id="rId14" Type="http://schemas.microsoft.com/office/2007/relationships/hdphoto" Target="../media/hdphoto5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6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9" y="35719"/>
            <a:ext cx="9144000" cy="6822281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914921" y="1300699"/>
            <a:ext cx="7324175" cy="437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43434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43434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Семинар-практикум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43434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тема: «Чтение художественной литературы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43434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свете ФГОС ДО»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4343400" algn="l"/>
              </a:tabLst>
            </a:pPr>
            <a:endParaRPr lang="ru-RU" sz="2400" b="1" dirty="0" smtClean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434340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4343400" algn="l"/>
              </a:tabLst>
            </a:pPr>
            <a:endParaRPr lang="ru-RU" sz="2400" b="1" dirty="0" smtClean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4343400" algn="l"/>
              </a:tabLst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ровела: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4343400" algn="l"/>
              </a:tabLst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4343400" algn="l"/>
              </a:tabLst>
            </a:pPr>
            <a:r>
              <a:rPr kumimoji="0" lang="ru-RU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Сумрина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Олеся Николаевна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  <a:tab pos="4343400" algn="l"/>
              </a:tabLst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317250" y="5229200"/>
            <a:ext cx="793970" cy="1140020"/>
          </a:xfrm>
          <a:prstGeom prst="rect">
            <a:avLst/>
          </a:prstGeom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437" y="35719"/>
            <a:ext cx="9144000" cy="6822281"/>
          </a:xfrm>
          <a:prstGeom prst="rect">
            <a:avLst/>
          </a:prstGeom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899592" y="473248"/>
            <a:ext cx="61926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При ответах указывается  название и авторство произведений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15816" y="154456"/>
            <a:ext cx="26102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«Шуточная реклама»</a:t>
            </a:r>
            <a:endParaRPr lang="ru-RU" sz="800" dirty="0">
              <a:solidFill>
                <a:srgbClr val="002060"/>
              </a:solidFill>
              <a:latin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217118" y="5301208"/>
            <a:ext cx="793970" cy="114002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9951" y="1375118"/>
            <a:ext cx="82056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1.  Предлагаю новое корыто, избу, столбовое дворянство в обмен на стиральную машину. 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98644" y="1655972"/>
            <a:ext cx="5814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( А.С. Пушкин «Сказка о рыбаке и рыбке»)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2118" y="2256510"/>
            <a:ext cx="26428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2. Несу золотые яйца. Дорого. 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2223468"/>
            <a:ext cx="42123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( Курочка Ряба, р.н.с. «Курочка Ряба»)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953667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3. Нашедшему ключ из драгоценного металла гарантирую вознаграждение. 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421777" y="2969842"/>
            <a:ext cx="4237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(Буратино, А.Толстой «Золотой ключик или приключение Буратино»)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3763129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4. 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Ветеринарные услуги с выездом в любую часть света. </a:t>
            </a:r>
            <a:endParaRPr lang="ru-RU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317620" y="3818591"/>
            <a:ext cx="38994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(Доктор Айболит К.Чуковский «Доктор Айболит»)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92118" y="4588967"/>
            <a:ext cx="40581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5.Туристическая 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фирма организует путешествия по молочной реке с кисельными берегами. </a:t>
            </a:r>
            <a:endParaRPr lang="ru-RU" sz="1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439088" y="4847099"/>
            <a:ext cx="2459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( Р.н.с. «Гуси-лебеди»)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92118" y="5731413"/>
            <a:ext cx="36753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6. Организую 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зимнюю рыбалку. Недорого. </a:t>
            </a:r>
            <a:endParaRPr lang="ru-RU" sz="1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048650" y="5686552"/>
            <a:ext cx="30775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(Лиса, р.н.с. «Лиса и волк»)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22281"/>
          </a:xfrm>
          <a:prstGeom prst="rect">
            <a:avLst/>
          </a:prstGeom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18686" y="1110924"/>
            <a:ext cx="70965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111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Назвать сказки, где эти предметы и герои упоминаются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244408" y="5301208"/>
            <a:ext cx="793970" cy="114002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915816" y="229231"/>
            <a:ext cx="24127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«Сундучок сказок»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1868" y="2103782"/>
            <a:ext cx="2373236" cy="17799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3704" b="89926" l="4138" r="98966">
                        <a14:foregroundMark x1="59655" y1="3704" x2="59655" y2="3704"/>
                        <a14:foregroundMark x1="99080" y1="25926" x2="99080" y2="25926"/>
                        <a14:foregroundMark x1="4138" y1="39111" x2="4138" y2="3911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4454" y="1910851"/>
            <a:ext cx="1141464" cy="8856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2500" b="94231" l="4134" r="96654">
                        <a14:foregroundMark x1="31299" y1="2692" x2="31299" y2="2692"/>
                        <a14:foregroundMark x1="4134" y1="43654" x2="4134" y2="43654"/>
                        <a14:foregroundMark x1="48819" y1="94231" x2="48819" y2="94231"/>
                        <a14:foregroundMark x1="93701" y1="57885" x2="93701" y2="57885"/>
                        <a14:foregroundMark x1="96654" y1="54038" x2="96654" y2="5403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447970" y="4544193"/>
            <a:ext cx="1623699" cy="15158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backgroundRemoval t="3600" b="91400" l="7400" r="98600">
                        <a14:foregroundMark x1="67400" y1="3600" x2="67400" y2="3600"/>
                        <a14:foregroundMark x1="98600" y1="35000" x2="98600" y2="35000"/>
                        <a14:foregroundMark x1="12600" y1="38400" x2="12600" y2="38400"/>
                        <a14:foregroundMark x1="7400" y1="36600" x2="7400" y2="36600"/>
                        <a14:foregroundMark x1="47400" y1="85200" x2="47400" y2="85200"/>
                        <a14:foregroundMark x1="46400" y1="89600" x2="46400" y2="89600"/>
                        <a14:foregroundMark x1="48200" y1="91400" x2="48200" y2="91400"/>
                        <a14:foregroundMark x1="61200" y1="87800" x2="61200" y2="87800"/>
                        <a14:foregroundMark x1="58600" y1="91400" x2="58600" y2="91400"/>
                        <a14:foregroundMark x1="8400" y1="38400" x2="8400" y2="38400"/>
                        <a14:foregroundMark x1="12600" y1="48000" x2="12600" y2="480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55635" y="3735747"/>
            <a:ext cx="1122014" cy="112201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 xmlns="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86182" y="4857760"/>
            <a:ext cx="1322855" cy="136915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backgroundRemoval t="6366" b="96920" l="10000" r="90000">
                        <a14:foregroundMark x1="60923" y1="6366" x2="60923" y2="6366"/>
                        <a14:foregroundMark x1="22769" y1="96920" x2="22769" y2="9692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706676" y="1364481"/>
            <a:ext cx="1897383" cy="1421578"/>
          </a:xfrm>
          <a:prstGeom prst="rect">
            <a:avLst/>
          </a:prstGeom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59236" y="17857"/>
            <a:ext cx="9144000" cy="6822281"/>
          </a:xfrm>
          <a:prstGeom prst="rect">
            <a:avLst/>
          </a:prstGeom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57698" y="1384684"/>
            <a:ext cx="7786710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04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3048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Систематически отображать в уголке книги тематику занятий по художественной литературе.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3048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Ежедневно планировать индивидуальную работу с детьми по данному направлению.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3048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На старших и подготовительных группах организовать и  провести  проекты   по знакомству с писателями, поэтами и художниками-иллюстраторами, с обязательным  включением родителей в работу по проектам.</a:t>
            </a:r>
          </a:p>
          <a:p>
            <a:pPr marL="0" marR="0" lvl="0" indent="3048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3048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Разработать перспективный план по ознакомлению детей с писателями и художниками-иллюстраторами.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3048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3048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Использовать положительный опыт педагогов по привитию интереса к чтению </a:t>
            </a:r>
          </a:p>
          <a:p>
            <a:pPr marR="0" lvl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 в последующей работе с детьми. (срок - постоянно)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1918" b="95982" l="6192" r="95916">
                        <a14:foregroundMark x1="96179" y1="79178" x2="96179" y2="79178"/>
                        <a14:foregroundMark x1="49012" y1="95982" x2="49012" y2="95982"/>
                        <a14:foregroundMark x1="53360" y1="1918" x2="53360" y2="1918"/>
                        <a14:foregroundMark x1="14756" y1="28676" x2="14756" y2="28676"/>
                        <a14:foregroundMark x1="9091" y1="31598" x2="9091" y2="31598"/>
                        <a14:foregroundMark x1="6192" y1="26667" x2="6192" y2="2666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8244408" y="5301208"/>
            <a:ext cx="793970" cy="114002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7158" y="1071546"/>
            <a:ext cx="76528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Примерная разработка рекомендаций по воспитанию любви и </a:t>
            </a:r>
            <a:r>
              <a:rPr lang="ru-RU" sz="1600" b="1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интереса </a:t>
            </a:r>
            <a:endParaRPr lang="ru-RU" sz="1600" b="1" dirty="0" smtClean="0">
              <a:solidFill>
                <a:srgbClr val="002060"/>
              </a:solidFill>
              <a:latin typeface="Arial" pitchFamily="34" charset="0"/>
              <a:ea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к </a:t>
            </a:r>
            <a:r>
              <a:rPr lang="ru-RU" sz="1600" b="1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художественной </a:t>
            </a: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литературе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</a:rPr>
              <a:t>  у  </a:t>
            </a: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детей дошкольного возраста</a:t>
            </a:r>
            <a:endParaRPr lang="ru-RU" sz="1600" dirty="0">
              <a:solidFill>
                <a:srgbClr val="00206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5484" y="0"/>
            <a:ext cx="9132826" cy="6840452"/>
          </a:xfrm>
          <a:prstGeom prst="rect">
            <a:avLst/>
          </a:prstGeom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071538" y="1785926"/>
            <a:ext cx="641892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одним из всех чудес, созданным человеком,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наиболее сложным и великим является книга.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Книгу называют единственной машиной  времени,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 помощью которой можно совершать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путешествия в прошлое</a:t>
            </a:r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настоящее и будущее.</a:t>
            </a:r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М.Горький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29256" y="1928802"/>
            <a:ext cx="2247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i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04279" y="5589240"/>
            <a:ext cx="798645" cy="1140051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67910" y="4856441"/>
            <a:ext cx="85055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/>
              <a:t>http://images.yandex.ru/yandsearch?text=%D0%BA%D0%B0%D1%80%D1%82%D0%B8%D0%BD%D0%BA%D0%B8%20%D1%8F%D0%B9%D1%86%D0%BE%2C%20&amp;uinfo=ww-1263-wh-807-fw-1038-fh-598-pd-1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202296"/>
            <a:ext cx="83260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/>
              <a:t>http://images.yandex.ru/yandsearch?text=%D0%BA%D0%B0%D1%80%D1%82%D0%B8%D0%BD%D0%BA%D0%B8%20%D0%BF%D0%B5%D1%82%D1%83%D1%85&amp;uinfo=ww-1263-wh-807-fw-1038-fh-598-pd-1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55776" y="2551391"/>
            <a:ext cx="3841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Использованы материалы, картинки: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8436" y="5302957"/>
            <a:ext cx="83260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/>
              <a:t>http://images.yandex.ru/yandsearch?text=%D0%BA%D0%B0%D1%80%D1%82%D0%B8%D0%BD%D0%BA%D0%B8%20%D1%8F%D0%B1%D0%BB%D0%BE%D0%BA%D0%BE&amp;uinfo=ww-1263-wh-807-fw-1038-fh-598-pd-1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1215" y="3659780"/>
            <a:ext cx="83260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/>
              <a:t>http://images.yandex.ru/yandsearch?text=%D0%BA%D0%B0%D1%80%D1%82%D0%B8%D0%BD%D0%BA%D0%B8%20%D1%81%D1%83%D0%BD%D0%B4%D1%83%D1%87%D0%BA%D0%B8&amp;uinfo=ww-1263-wh-807-fw-1038-fh-598-pd-1</a:t>
            </a:r>
          </a:p>
        </p:txBody>
      </p:sp>
    </p:spTree>
    <p:extLst>
      <p:ext uri="{BB962C8B-B14F-4D97-AF65-F5344CB8AC3E}">
        <p14:creationId xmlns:p14="http://schemas.microsoft.com/office/powerpoint/2010/main" xmlns="" val="51445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7859"/>
            <a:ext cx="9144000" cy="6822281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1243786"/>
            <a:ext cx="86574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631825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631825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 ФГОС ДО основная образовательная программа предполагает комплексность подхода, обеспечивая развитие детей во всех 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пяти взаимодополняющих образовательных областях:</a:t>
            </a:r>
          </a:p>
          <a:p>
            <a:pPr marL="631825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631825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социально-коммуникативное развитие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631825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познавательное развитие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631825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речевое развитие </a:t>
            </a:r>
            <a:endParaRPr kumimoji="0" lang="ru-RU" sz="1600" b="1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631825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художественно-эстетическое развитие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631825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физическое развитие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631825"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Речевое развитие</a:t>
            </a:r>
            <a:endParaRPr kumimoji="0" lang="ru-RU" sz="1600" b="1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631825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Одним из направлений работы по развитию речи детей дошкольного возраста является ВОСПИТАНИЕ ЛЮБВИ И ИНТЕРЕСА К ХУДОЖЕСТВЕННОМУ СЛОВУ ЗНАКОМСТВО ДЕТЕЙ С ХУДОЖЕСТВЕННОЙ ЛИТЕРАТУРОЙ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631825"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Цель:</a:t>
            </a:r>
            <a:endParaRPr kumimoji="0" lang="ru-RU" sz="1600" b="1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631825"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Формирование интереса и потребности в чтении (восприятии книг)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249516" y="5301208"/>
            <a:ext cx="865978" cy="114002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1520" y="17859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1825"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Актуальность знакомства детей дошкольного возраста с художественной литературой в свете ФГОС ДО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522" y="0"/>
            <a:ext cx="9144000" cy="6822281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000232" y="1007259"/>
            <a:ext cx="6814556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-Ежедневное чтение детям вслух является обязательным и рассматривается как традиция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solidFill>
                <a:srgbClr val="C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-В отборе художественных текстов учитываются предпочтения педагогов и особенности детей, а также способность книги конкурировать с видеотехникой не только на уровне содержания, но и на уровне зрительного ряда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-Создание по поводу художественной литературы детско-родительских проектов с включением различных видов деятельности: игровой, продуктивной, коммуникативной, познавательно-исследовательской, в ходе чего создаются целостные продукты в виде книг самоделок, выставок изобразительного творчества, макетов, плакатов, карт и схем, сценариев викторин,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досугов, детско-родительских праздников и др.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-Отказ от обучающих занятий по ознакомлению с 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художественной литературой в пользу свободного </a:t>
            </a: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непринудительного чтения.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350030" y="5310347"/>
            <a:ext cx="793970" cy="114002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55576" y="-11490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Основные принципы организации работы по воспитанию у детей интереса к художественному слову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522" y="142852"/>
            <a:ext cx="9144000" cy="6822281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95536" y="408813"/>
            <a:ext cx="8419253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lvl="0"/>
            <a:endParaRPr lang="en-US" sz="2000" b="1" u="sng" dirty="0" smtClean="0"/>
          </a:p>
          <a:p>
            <a:pPr lvl="0"/>
            <a:endParaRPr lang="en-US" sz="2000" b="1" u="sng" dirty="0"/>
          </a:p>
          <a:p>
            <a:pPr lvl="0"/>
            <a:endParaRPr lang="ru-RU" sz="1400" b="1" u="sng" dirty="0" smtClean="0"/>
          </a:p>
          <a:p>
            <a:pPr lvl="0"/>
            <a:endParaRPr lang="ru-RU" sz="1400" b="1" u="sng" dirty="0" smtClean="0"/>
          </a:p>
          <a:p>
            <a:pPr lvl="0"/>
            <a:r>
              <a:rPr lang="ru-RU" sz="1400" u="sng" dirty="0" smtClean="0"/>
              <a:t>1мл.гр.</a:t>
            </a:r>
            <a:r>
              <a:rPr lang="ru-RU" sz="1400" u="sng" dirty="0" smtClean="0">
                <a:solidFill>
                  <a:srgbClr val="C00000"/>
                </a:solidFill>
              </a:rPr>
              <a:t> </a:t>
            </a:r>
            <a:r>
              <a:rPr lang="ru-RU" sz="1400" dirty="0" smtClean="0">
                <a:solidFill>
                  <a:srgbClr val="C00000"/>
                </a:solidFill>
              </a:rPr>
              <a:t>- </a:t>
            </a:r>
            <a:r>
              <a:rPr lang="ru-RU" sz="1400" dirty="0">
                <a:solidFill>
                  <a:srgbClr val="C00000"/>
                </a:solidFill>
              </a:rPr>
              <a:t>Продолжать приучать детей слушать народные песенки, сказки, авторские произведения. Сопровождать чтение показом игрушек, картинок, персонажей настольного театра и других средств наглядности, а также учить слушать художественное произведение без наглядного сопровождения. Помогать детям замечать красоту природы в разное время </a:t>
            </a:r>
            <a:r>
              <a:rPr lang="ru-RU" sz="1400" dirty="0" smtClean="0">
                <a:solidFill>
                  <a:srgbClr val="C00000"/>
                </a:solidFill>
              </a:rPr>
              <a:t>года</a:t>
            </a:r>
            <a:r>
              <a:rPr lang="en-US" sz="1400" dirty="0" smtClean="0">
                <a:solidFill>
                  <a:srgbClr val="C00000"/>
                </a:solidFill>
              </a:rPr>
              <a:t>.</a:t>
            </a:r>
            <a:r>
              <a:rPr lang="ru-RU" sz="1400" dirty="0" smtClean="0">
                <a:solidFill>
                  <a:srgbClr val="C00000"/>
                </a:solidFill>
              </a:rPr>
              <a:t> Предоставлять </a:t>
            </a:r>
            <a:r>
              <a:rPr lang="ru-RU" sz="1400" dirty="0">
                <a:solidFill>
                  <a:srgbClr val="C00000"/>
                </a:solidFill>
              </a:rPr>
              <a:t>детям возможность договаривать слова, фразы при чтении воспитателем знакомых стихотворений. Поощрять попытки прочесть стихотворный текст целиком с помощью взрослого. Продолжать приобщать детей к рассматриванию рисунков в книгах</a:t>
            </a:r>
            <a:r>
              <a:rPr lang="ru-RU" sz="1400" dirty="0" smtClean="0">
                <a:solidFill>
                  <a:srgbClr val="C00000"/>
                </a:solidFill>
              </a:rPr>
              <a:t>.</a:t>
            </a:r>
          </a:p>
          <a:p>
            <a:pPr lvl="0"/>
            <a:endParaRPr lang="ru-RU" sz="1400" dirty="0" smtClean="0">
              <a:solidFill>
                <a:srgbClr val="C00000"/>
              </a:solidFill>
            </a:endParaRPr>
          </a:p>
          <a:p>
            <a:pPr lvl="0"/>
            <a:r>
              <a:rPr lang="ru-RU" sz="1400" dirty="0" smtClean="0">
                <a:solidFill>
                  <a:srgbClr val="C00000"/>
                </a:solidFill>
              </a:rPr>
              <a:t> </a:t>
            </a:r>
            <a:endParaRPr lang="en-US" sz="1400" dirty="0" smtClean="0">
              <a:solidFill>
                <a:srgbClr val="C00000"/>
              </a:solidFill>
            </a:endParaRPr>
          </a:p>
          <a:p>
            <a:r>
              <a:rPr lang="ru-RU" sz="14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2мл гр. 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400" dirty="0" smtClean="0">
                <a:solidFill>
                  <a:srgbClr val="C00000"/>
                </a:solidFill>
              </a:rPr>
              <a:t>Воспитывать </a:t>
            </a:r>
            <a:r>
              <a:rPr lang="ru-RU" sz="1400" dirty="0">
                <a:solidFill>
                  <a:srgbClr val="C00000"/>
                </a:solidFill>
              </a:rPr>
              <a:t>умение слушать новые сказки, рассказы, стихи, следить за развитием действия, сопереживать героям произведения. Объяснять детям поступки персонажей и последствия этих поступков. </a:t>
            </a:r>
            <a:r>
              <a:rPr lang="ru-RU" sz="1400" dirty="0" smtClean="0">
                <a:solidFill>
                  <a:srgbClr val="C00000"/>
                </a:solidFill>
              </a:rPr>
              <a:t>Учить </a:t>
            </a:r>
            <a:r>
              <a:rPr lang="ru-RU" sz="1400" dirty="0">
                <a:solidFill>
                  <a:srgbClr val="C00000"/>
                </a:solidFill>
              </a:rPr>
              <a:t>с помощью воспитателя инсценировать и драматизировать </a:t>
            </a:r>
            <a:r>
              <a:rPr lang="ru-RU" sz="1400" dirty="0" err="1">
                <a:solidFill>
                  <a:srgbClr val="C00000"/>
                </a:solidFill>
              </a:rPr>
              <a:t>не-</a:t>
            </a:r>
            <a:r>
              <a:rPr lang="ru-RU" sz="1400" dirty="0">
                <a:solidFill>
                  <a:srgbClr val="C00000"/>
                </a:solidFill>
              </a:rPr>
              <a:t> большие отрывки из народных сказок</a:t>
            </a:r>
            <a:r>
              <a:rPr lang="ru-RU" sz="1400" dirty="0" smtClean="0">
                <a:solidFill>
                  <a:srgbClr val="C00000"/>
                </a:solidFill>
              </a:rPr>
              <a:t>.</a:t>
            </a:r>
            <a:r>
              <a:rPr lang="ru-RU" sz="1400" dirty="0"/>
              <a:t> </a:t>
            </a:r>
            <a:r>
              <a:rPr lang="ru-RU" sz="1400" dirty="0" smtClean="0">
                <a:solidFill>
                  <a:srgbClr val="C00000"/>
                </a:solidFill>
              </a:rPr>
              <a:t>Учить составлять группы из однородных предметов и выделять из них отдельные предметы</a:t>
            </a:r>
            <a:r>
              <a:rPr lang="en-US" sz="1400" dirty="0" smtClean="0">
                <a:solidFill>
                  <a:srgbClr val="C00000"/>
                </a:solidFill>
              </a:rPr>
              <a:t>.</a:t>
            </a:r>
            <a:r>
              <a:rPr lang="ru-RU" sz="1400" dirty="0" smtClean="0">
                <a:solidFill>
                  <a:srgbClr val="C00000"/>
                </a:solidFill>
              </a:rPr>
              <a:t> </a:t>
            </a:r>
            <a:r>
              <a:rPr lang="ru-RU" sz="1400" dirty="0">
                <a:solidFill>
                  <a:srgbClr val="C00000"/>
                </a:solidFill>
              </a:rPr>
              <a:t>Учить детей читать наизусть </a:t>
            </a:r>
            <a:r>
              <a:rPr lang="ru-RU" sz="1400" dirty="0" err="1">
                <a:solidFill>
                  <a:srgbClr val="C00000"/>
                </a:solidFill>
              </a:rPr>
              <a:t>потешки</a:t>
            </a:r>
            <a:r>
              <a:rPr lang="ru-RU" sz="1400" dirty="0">
                <a:solidFill>
                  <a:srgbClr val="C00000"/>
                </a:solidFill>
              </a:rPr>
              <a:t> и небольшие стихотворения. Продолжать способствовать формированию интереса к книгам. </a:t>
            </a:r>
            <a:r>
              <a:rPr lang="ru-RU" sz="1400" dirty="0" smtClean="0">
                <a:solidFill>
                  <a:srgbClr val="C00000"/>
                </a:solidFill>
              </a:rPr>
              <a:t>Регулярно </a:t>
            </a:r>
            <a:r>
              <a:rPr lang="ru-RU" sz="1400" dirty="0">
                <a:solidFill>
                  <a:srgbClr val="C00000"/>
                </a:solidFill>
              </a:rPr>
              <a:t>рассматривать с детьми иллюстрации.</a:t>
            </a:r>
            <a:endParaRPr lang="en-US" sz="1400" dirty="0" smtClean="0">
              <a:solidFill>
                <a:srgbClr val="C00000"/>
              </a:solidFill>
            </a:endParaRPr>
          </a:p>
          <a:p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350030" y="5310347"/>
            <a:ext cx="793970" cy="114002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28662" y="142852"/>
            <a:ext cx="69294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75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Задачи по ознакомлению с художественной литературой</a:t>
            </a:r>
            <a:endParaRPr lang="ru-RU" sz="2400" dirty="0">
              <a:solidFill>
                <a:srgbClr val="002060"/>
              </a:solidFill>
              <a:effectLst/>
              <a:latin typeface="Times New Roman"/>
              <a:ea typeface="Times New Roman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5719"/>
            <a:ext cx="9144000" cy="6822281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67544" y="2235783"/>
            <a:ext cx="8393586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1400" u="sng" dirty="0"/>
              <a:t>Ср гр. </a:t>
            </a:r>
            <a:r>
              <a:rPr lang="ru-RU" sz="1400" dirty="0">
                <a:solidFill>
                  <a:srgbClr val="C00000"/>
                </a:solidFill>
              </a:rPr>
              <a:t>- Продолжать приучать детей слушать сказки, рассказы, </a:t>
            </a:r>
            <a:r>
              <a:rPr lang="ru-RU" sz="1400" dirty="0" err="1">
                <a:solidFill>
                  <a:srgbClr val="C00000"/>
                </a:solidFill>
              </a:rPr>
              <a:t>стихотво</a:t>
            </a:r>
            <a:r>
              <a:rPr lang="ru-RU" sz="1400" dirty="0">
                <a:solidFill>
                  <a:srgbClr val="C00000"/>
                </a:solidFill>
              </a:rPr>
              <a:t>- рения; запоминать небольшие и простые по содержанию считалки. </a:t>
            </a:r>
            <a:r>
              <a:rPr lang="ru-RU" sz="1400" dirty="0" smtClean="0">
                <a:solidFill>
                  <a:srgbClr val="C00000"/>
                </a:solidFill>
              </a:rPr>
              <a:t>Зачитывать </a:t>
            </a:r>
            <a:r>
              <a:rPr lang="ru-RU" sz="1400" dirty="0">
                <a:solidFill>
                  <a:srgbClr val="C00000"/>
                </a:solidFill>
              </a:rPr>
              <a:t>по просьбе ребенка понравившийся отрывок из сказки, рассказа, стихотворения, помогая становлению личностного отношения к произведению. Поддерживать внимание и интерес к слову в литературном </a:t>
            </a:r>
            <a:r>
              <a:rPr lang="ru-RU" sz="1400" dirty="0" smtClean="0">
                <a:solidFill>
                  <a:srgbClr val="C00000"/>
                </a:solidFill>
              </a:rPr>
              <a:t>произведении</a:t>
            </a:r>
            <a:r>
              <a:rPr lang="ru-RU" sz="1400" dirty="0">
                <a:solidFill>
                  <a:srgbClr val="C00000"/>
                </a:solidFill>
              </a:rPr>
              <a:t>. Продолжать работу по формированию интереса к книге. Предлагать вниманию детей иллюстрированные издания знакомых произведений</a:t>
            </a:r>
            <a:r>
              <a:rPr lang="ru-RU" sz="1400" dirty="0" smtClean="0">
                <a:solidFill>
                  <a:srgbClr val="C00000"/>
                </a:solidFill>
              </a:rPr>
              <a:t>.</a:t>
            </a:r>
            <a:r>
              <a:rPr lang="ru-RU" sz="1400" dirty="0"/>
              <a:t> </a:t>
            </a:r>
            <a:r>
              <a:rPr lang="ru-RU" sz="1400" dirty="0">
                <a:solidFill>
                  <a:srgbClr val="C00000"/>
                </a:solidFill>
              </a:rPr>
              <a:t>Учить детей замечать изменения в природе.</a:t>
            </a:r>
            <a:r>
              <a:rPr lang="ru-RU" sz="1400" dirty="0" smtClean="0">
                <a:solidFill>
                  <a:srgbClr val="C00000"/>
                </a:solidFill>
              </a:rPr>
              <a:t> Объяснять</a:t>
            </a:r>
            <a:r>
              <a:rPr lang="ru-RU" sz="1400" dirty="0">
                <a:solidFill>
                  <a:srgbClr val="C00000"/>
                </a:solidFill>
              </a:rPr>
              <a:t>, как важны в книге рисунки; показывать, как много интересного </a:t>
            </a:r>
            <a:r>
              <a:rPr lang="ru-RU" sz="1400" dirty="0" smtClean="0">
                <a:solidFill>
                  <a:srgbClr val="C00000"/>
                </a:solidFill>
              </a:rPr>
              <a:t>можно </a:t>
            </a:r>
            <a:r>
              <a:rPr lang="ru-RU" sz="1400" dirty="0">
                <a:solidFill>
                  <a:srgbClr val="C00000"/>
                </a:solidFill>
              </a:rPr>
              <a:t>узнать, внимательно рассматривая книжные иллюстрации. </a:t>
            </a:r>
            <a:endParaRPr lang="en-US" sz="1400" dirty="0" smtClean="0">
              <a:solidFill>
                <a:srgbClr val="C00000"/>
              </a:solidFill>
            </a:endParaRPr>
          </a:p>
          <a:p>
            <a:pPr lvl="0"/>
            <a:endParaRPr lang="ru-RU" sz="2000" b="1" dirty="0" smtClean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350030" y="5310347"/>
            <a:ext cx="793970" cy="114002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28662" y="142852"/>
            <a:ext cx="69294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75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Задачи по ознакомлению с художественной литературой</a:t>
            </a:r>
            <a:endParaRPr lang="ru-RU" sz="2400" dirty="0">
              <a:solidFill>
                <a:srgbClr val="002060"/>
              </a:solidFill>
              <a:latin typeface="Times New Roman"/>
              <a:ea typeface="Times New Roman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863" y="25249"/>
            <a:ext cx="9144000" cy="68222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350030" y="5310347"/>
            <a:ext cx="793970" cy="114002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28662" y="142852"/>
            <a:ext cx="6929486" cy="718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750"/>
              </a:spcAft>
            </a:pPr>
            <a:r>
              <a:rPr lang="ru-RU" sz="1400" b="1" dirty="0">
                <a:solidFill>
                  <a:srgbClr val="002060"/>
                </a:solidFill>
                <a:latin typeface="Times New Roman"/>
                <a:ea typeface="Times New Roman"/>
              </a:rPr>
              <a:t>Задачи по ознакомлению с художественной литературой</a:t>
            </a:r>
            <a:endParaRPr lang="ru-RU" sz="1400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lvl="0" algn="ctr"/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268759"/>
            <a:ext cx="85689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u="sng" dirty="0"/>
              <a:t>Ст. гр.</a:t>
            </a:r>
            <a:r>
              <a:rPr lang="ru-RU" sz="1400" u="sng" dirty="0">
                <a:solidFill>
                  <a:srgbClr val="C00000"/>
                </a:solidFill>
              </a:rPr>
              <a:t> </a:t>
            </a:r>
            <a:r>
              <a:rPr lang="ru-RU" sz="1400" dirty="0">
                <a:solidFill>
                  <a:srgbClr val="C00000"/>
                </a:solidFill>
              </a:rPr>
              <a:t>Продолжать развивать интерес детей к художественной литературе. Учить внимательно и заинтересованно слушать сказки, рассказы, стихотворения; запоминать считалки, скороговорки, загадки. Прививать интерес к чтению больших произведений (по главам</a:t>
            </a:r>
            <a:r>
              <a:rPr lang="ru-RU" sz="1400" dirty="0" smtClean="0">
                <a:solidFill>
                  <a:srgbClr val="C00000"/>
                </a:solidFill>
              </a:rPr>
              <a:t>).</a:t>
            </a:r>
            <a:r>
              <a:rPr lang="ru-RU" sz="1400" dirty="0"/>
              <a:t> </a:t>
            </a:r>
            <a:r>
              <a:rPr lang="ru-RU" sz="1400" dirty="0" smtClean="0">
                <a:solidFill>
                  <a:srgbClr val="C00000"/>
                </a:solidFill>
              </a:rPr>
              <a:t>Помогать </a:t>
            </a:r>
            <a:r>
              <a:rPr lang="ru-RU" sz="1400" dirty="0">
                <a:solidFill>
                  <a:srgbClr val="C00000"/>
                </a:solidFill>
              </a:rPr>
              <a:t>детям понять скрытые мотивы поведения героев произведения</a:t>
            </a:r>
            <a:r>
              <a:rPr lang="en-US" sz="1400" dirty="0">
                <a:solidFill>
                  <a:srgbClr val="C00000"/>
                </a:solidFill>
              </a:rPr>
              <a:t>.</a:t>
            </a:r>
            <a:r>
              <a:rPr lang="ru-RU" sz="1400" dirty="0">
                <a:solidFill>
                  <a:srgbClr val="C00000"/>
                </a:solidFill>
              </a:rPr>
              <a:t> Формировать потребность в ежедневной двигательной </a:t>
            </a:r>
            <a:r>
              <a:rPr lang="ru-RU" sz="1400" dirty="0" smtClean="0">
                <a:solidFill>
                  <a:srgbClr val="C00000"/>
                </a:solidFill>
              </a:rPr>
              <a:t>деятельности</a:t>
            </a:r>
            <a:r>
              <a:rPr lang="en-US" sz="1400" dirty="0" smtClean="0">
                <a:solidFill>
                  <a:srgbClr val="C00000"/>
                </a:solidFill>
              </a:rPr>
              <a:t>.</a:t>
            </a:r>
            <a:r>
              <a:rPr lang="en-US" sz="1400" dirty="0" smtClean="0"/>
              <a:t> </a:t>
            </a:r>
            <a:r>
              <a:rPr lang="ru-RU" sz="1400" dirty="0" smtClean="0">
                <a:solidFill>
                  <a:srgbClr val="C00000"/>
                </a:solidFill>
              </a:rPr>
              <a:t>Воспитывать </a:t>
            </a:r>
            <a:r>
              <a:rPr lang="ru-RU" sz="1400" dirty="0">
                <a:solidFill>
                  <a:srgbClr val="C00000"/>
                </a:solidFill>
              </a:rPr>
              <a:t>чуткость к художественному слову. Помогать выразительно, с естественными интонациями читать </a:t>
            </a:r>
            <a:r>
              <a:rPr lang="ru-RU" sz="1400" dirty="0" smtClean="0">
                <a:solidFill>
                  <a:srgbClr val="C00000"/>
                </a:solidFill>
              </a:rPr>
              <a:t>стихи. </a:t>
            </a:r>
            <a:r>
              <a:rPr lang="ru-RU" sz="1400" dirty="0">
                <a:solidFill>
                  <a:srgbClr val="C00000"/>
                </a:solidFill>
              </a:rPr>
              <a:t>Продолжать знакомить с книгами. Обращать внимание детей на оформление книги, на иллюстрации. Сравнивать иллюстрации разных художников к одному и тому же произведению</a:t>
            </a:r>
            <a:r>
              <a:rPr lang="ru-RU" sz="1400" dirty="0" smtClean="0">
                <a:solidFill>
                  <a:srgbClr val="C00000"/>
                </a:solidFill>
              </a:rPr>
              <a:t>.</a:t>
            </a:r>
            <a:r>
              <a:rPr lang="ru-RU" sz="1400" dirty="0"/>
              <a:t> </a:t>
            </a:r>
            <a:r>
              <a:rPr lang="ru-RU" sz="1400" dirty="0">
                <a:solidFill>
                  <a:srgbClr val="C00000"/>
                </a:solidFill>
              </a:rPr>
              <a:t>Развивать чувство формы, цвета, </a:t>
            </a:r>
            <a:r>
              <a:rPr lang="ru-RU" sz="1400" dirty="0" smtClean="0">
                <a:solidFill>
                  <a:srgbClr val="C00000"/>
                </a:solidFill>
              </a:rPr>
              <a:t>пропорций</a:t>
            </a:r>
            <a:r>
              <a:rPr lang="en-US" sz="1400" dirty="0" smtClean="0">
                <a:solidFill>
                  <a:srgbClr val="C00000"/>
                </a:solidFill>
              </a:rPr>
              <a:t>.</a:t>
            </a:r>
            <a:r>
              <a:rPr lang="ru-RU" sz="1400" dirty="0" smtClean="0">
                <a:solidFill>
                  <a:srgbClr val="C00000"/>
                </a:solidFill>
              </a:rPr>
              <a:t> </a:t>
            </a:r>
            <a:r>
              <a:rPr lang="ru-RU" sz="1400" dirty="0">
                <a:solidFill>
                  <a:srgbClr val="C00000"/>
                </a:solidFill>
              </a:rPr>
              <a:t>Выяснять симпатии и предпочтения детей</a:t>
            </a:r>
            <a:r>
              <a:rPr lang="ru-RU" sz="1400" dirty="0" smtClean="0">
                <a:solidFill>
                  <a:srgbClr val="C00000"/>
                </a:solidFill>
              </a:rPr>
              <a:t>.</a:t>
            </a:r>
          </a:p>
          <a:p>
            <a:pPr lvl="0"/>
            <a:endParaRPr lang="ru-RU" sz="14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3500438"/>
            <a:ext cx="82868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u="sng" dirty="0" err="1" smtClean="0"/>
              <a:t>Подг</a:t>
            </a:r>
            <a:r>
              <a:rPr lang="ru-RU" sz="1400" u="sng" dirty="0" smtClean="0"/>
              <a:t> гр. </a:t>
            </a:r>
            <a:r>
              <a:rPr lang="ru-RU" sz="1400" dirty="0" smtClean="0"/>
              <a:t>- </a:t>
            </a:r>
            <a:r>
              <a:rPr lang="ru-RU" sz="1400" dirty="0" smtClean="0">
                <a:solidFill>
                  <a:srgbClr val="C00000"/>
                </a:solidFill>
              </a:rPr>
              <a:t>Продолжать развивать интерес детей к художественной литературе. Пополнять литературный багаж сказками, рассказами, стихотворениями, загадками, считалками, скороговорками. Воспитывать читателя, способного испытывать сострадание и сочувствие к героям книги. Развивать у детей чувство юмора. Обращать внимание детей на выразительные средства (образные слова и выражения, эпитеты, сравнения); помогать почувствовать красоту и выразительность языка произведения; прививать чуткость к поэтическому слову. Продолжать совершенствовать художественно-речевые исполнительские навыки детей при чтении стихотворений, в драматизациях</a:t>
            </a:r>
            <a:r>
              <a:rPr lang="en-US" sz="1400" dirty="0" smtClean="0">
                <a:solidFill>
                  <a:srgbClr val="C00000"/>
                </a:solidFill>
              </a:rPr>
              <a:t>.</a:t>
            </a:r>
            <a:r>
              <a:rPr lang="ru-RU" sz="1400" dirty="0" smtClean="0">
                <a:solidFill>
                  <a:srgbClr val="C00000"/>
                </a:solidFill>
              </a:rPr>
              <a:t> Помогать детям объяснять основные различия между литературными жанрами: сказкой, рассказом, стихотворением. Продолжать знакомить детей с иллюстрациями известных художников.</a:t>
            </a:r>
            <a:endParaRPr lang="ru-RU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822891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863" y="-22080"/>
            <a:ext cx="9144000" cy="68222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350030" y="5310347"/>
            <a:ext cx="793970" cy="114002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28662" y="142852"/>
            <a:ext cx="69294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75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Задачи по ознакомлению с художественной литературой</a:t>
            </a:r>
            <a:endParaRPr lang="ru-RU" sz="2400" dirty="0">
              <a:solidFill>
                <a:srgbClr val="002060"/>
              </a:solidFill>
              <a:latin typeface="Times New Roman"/>
              <a:ea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3" y="1340768"/>
            <a:ext cx="827947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u="sng" dirty="0" err="1"/>
              <a:t>Подг</a:t>
            </a:r>
            <a:r>
              <a:rPr lang="ru-RU" sz="1400" u="sng" dirty="0"/>
              <a:t> гр. </a:t>
            </a:r>
            <a:r>
              <a:rPr lang="ru-RU" sz="1400" dirty="0"/>
              <a:t>- </a:t>
            </a:r>
            <a:r>
              <a:rPr lang="ru-RU" sz="1400" dirty="0">
                <a:solidFill>
                  <a:srgbClr val="C00000"/>
                </a:solidFill>
              </a:rPr>
              <a:t>Продолжать развивать интерес детей к художественной литературе. Пополнять литературный багаж сказками, рассказами, стихотворениями, загадками, считалками, скороговорками. Воспитывать читателя, способного испытывать сострадание и </a:t>
            </a:r>
            <a:r>
              <a:rPr lang="ru-RU" sz="1400" dirty="0" smtClean="0">
                <a:solidFill>
                  <a:srgbClr val="C00000"/>
                </a:solidFill>
              </a:rPr>
              <a:t>сочувствие </a:t>
            </a:r>
            <a:r>
              <a:rPr lang="ru-RU" sz="1400" dirty="0">
                <a:solidFill>
                  <a:srgbClr val="C00000"/>
                </a:solidFill>
              </a:rPr>
              <a:t>к героям </a:t>
            </a:r>
            <a:r>
              <a:rPr lang="ru-RU" sz="1400" dirty="0" smtClean="0">
                <a:solidFill>
                  <a:srgbClr val="C00000"/>
                </a:solidFill>
              </a:rPr>
              <a:t>книги. </a:t>
            </a:r>
            <a:r>
              <a:rPr lang="ru-RU" sz="1400" dirty="0">
                <a:solidFill>
                  <a:srgbClr val="C00000"/>
                </a:solidFill>
              </a:rPr>
              <a:t>Развивать у детей чувство юмора. Обращать внимание детей на выразительные средства (образные слова и выражения, эпитеты, сравнения); помогать почувствовать красоту и </a:t>
            </a:r>
            <a:r>
              <a:rPr lang="ru-RU" sz="1400" dirty="0" smtClean="0">
                <a:solidFill>
                  <a:srgbClr val="C00000"/>
                </a:solidFill>
              </a:rPr>
              <a:t>выразительность </a:t>
            </a:r>
            <a:r>
              <a:rPr lang="ru-RU" sz="1400" dirty="0">
                <a:solidFill>
                  <a:srgbClr val="C00000"/>
                </a:solidFill>
              </a:rPr>
              <a:t>языка произведения; прививать чуткость к поэтическому слову. Продолжать совершенствовать художественно-речевые </a:t>
            </a:r>
            <a:r>
              <a:rPr lang="ru-RU" sz="1400" dirty="0" smtClean="0">
                <a:solidFill>
                  <a:srgbClr val="C00000"/>
                </a:solidFill>
              </a:rPr>
              <a:t>исполнительские </a:t>
            </a:r>
            <a:r>
              <a:rPr lang="ru-RU" sz="1400" dirty="0">
                <a:solidFill>
                  <a:srgbClr val="C00000"/>
                </a:solidFill>
              </a:rPr>
              <a:t>навыки детей при чтении стихотворений, в </a:t>
            </a:r>
            <a:r>
              <a:rPr lang="ru-RU" sz="1400" dirty="0" smtClean="0">
                <a:solidFill>
                  <a:srgbClr val="C00000"/>
                </a:solidFill>
              </a:rPr>
              <a:t>драматизациях</a:t>
            </a:r>
            <a:r>
              <a:rPr lang="en-US" sz="1400" dirty="0" smtClean="0">
                <a:solidFill>
                  <a:srgbClr val="C00000"/>
                </a:solidFill>
              </a:rPr>
              <a:t>.</a:t>
            </a:r>
            <a:r>
              <a:rPr lang="ru-RU" sz="1400" dirty="0" smtClean="0">
                <a:solidFill>
                  <a:srgbClr val="C00000"/>
                </a:solidFill>
              </a:rPr>
              <a:t> Помогать </a:t>
            </a:r>
            <a:r>
              <a:rPr lang="ru-RU" sz="1400" dirty="0">
                <a:solidFill>
                  <a:srgbClr val="C00000"/>
                </a:solidFill>
              </a:rPr>
              <a:t>детям объяснять основные различия между литературными жанрами: сказкой, рассказом, стихотворением. Продолжать знакомить детей с иллюстрациями известных художников.</a:t>
            </a:r>
          </a:p>
        </p:txBody>
      </p:sp>
    </p:spTree>
    <p:extLst>
      <p:ext uri="{BB962C8B-B14F-4D97-AF65-F5344CB8AC3E}">
        <p14:creationId xmlns:p14="http://schemas.microsoft.com/office/powerpoint/2010/main" xmlns="" val="28391397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2759" y="48271"/>
            <a:ext cx="9144000" cy="6822281"/>
          </a:xfrm>
          <a:prstGeom prst="rect">
            <a:avLst/>
          </a:prstGeom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411760" y="64081"/>
            <a:ext cx="40947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Деловая игра для педагогов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279471" y="5278764"/>
            <a:ext cx="793970" cy="114002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491880" y="387274"/>
            <a:ext cx="14144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ea typeface="Times New Roman" pitchFamily="18" charset="0"/>
              </a:rPr>
              <a:t>«Разминка»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3" y="1196752"/>
            <a:ext cx="78119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1</a:t>
            </a:r>
            <a:r>
              <a:rPr lang="ru-RU" sz="14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1400" b="1" dirty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Образное, краткое изречение, метко определяющее какое-либо явление 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915184" y="1436199"/>
            <a:ext cx="1364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(поговорка)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918659"/>
            <a:ext cx="80648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2. </a:t>
            </a:r>
            <a:r>
              <a:rPr lang="ru-RU" sz="14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Короткий </a:t>
            </a:r>
            <a:r>
              <a:rPr lang="ru-RU" sz="1400" b="1" dirty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рассказ, чаще всего стихотворный, иносказательного содержания  с выводом-моралью 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14855" y="2190864"/>
            <a:ext cx="957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(басня)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3319" y="2595663"/>
            <a:ext cx="77961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3</a:t>
            </a:r>
            <a:r>
              <a:rPr lang="ru-RU" sz="14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. Устное </a:t>
            </a:r>
            <a:r>
              <a:rPr lang="ru-RU" sz="1400" b="1" dirty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народное творчество. Песня-сказание, основанное на реальных событиях 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831312" y="2863893"/>
            <a:ext cx="1160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(былина)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3172385"/>
            <a:ext cx="81633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4</a:t>
            </a:r>
            <a:r>
              <a:rPr lang="ru-RU" sz="14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. Основной </a:t>
            </a:r>
            <a:r>
              <a:rPr lang="ru-RU" sz="1400" b="1" dirty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вид устного народного творчества, художественное повествование фантастического, приключенческого или бытового характера </a:t>
            </a:r>
            <a:endParaRPr lang="ru-RU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020272" y="3449384"/>
            <a:ext cx="1025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(сказка)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83318" y="3816058"/>
            <a:ext cx="77961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5</a:t>
            </a:r>
            <a:r>
              <a:rPr lang="ru-RU" sz="14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. Вид </a:t>
            </a:r>
            <a:r>
              <a:rPr lang="ru-RU" sz="1400" b="1" dirty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устного народного творчества, вопрос или задание, которое требует решения </a:t>
            </a:r>
            <a:endParaRPr lang="ru-RU" sz="1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831312" y="4093057"/>
            <a:ext cx="1200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(загадка) 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7544" y="4522872"/>
            <a:ext cx="68407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7</a:t>
            </a:r>
            <a:r>
              <a:rPr lang="ru-RU" sz="14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. Краткое </a:t>
            </a:r>
            <a:r>
              <a:rPr lang="ru-RU" sz="1400" b="1" dirty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выразительное изречение, имеющее поучительный смысл </a:t>
            </a:r>
            <a:endParaRPr lang="ru-RU" sz="1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510958" y="4790636"/>
            <a:ext cx="15616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(пословица)  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18488" y="5278764"/>
            <a:ext cx="65737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8. Короткая </a:t>
            </a:r>
            <a:r>
              <a:rPr lang="ru-RU" sz="1400" b="1" dirty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из 2 или 4 строчек припевка в быстром темпе, часто сопровождающаяся переплясом </a:t>
            </a:r>
            <a:endParaRPr lang="ru-RU" sz="14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250389" y="5555763"/>
            <a:ext cx="12509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(частушка</a:t>
            </a:r>
            <a:r>
              <a:rPr lang="ru-RU" b="1" dirty="0" smtClean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)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7859"/>
            <a:ext cx="9144000" cy="6822281"/>
          </a:xfrm>
          <a:prstGeom prst="rect">
            <a:avLst/>
          </a:prstGeom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23528" y="1441170"/>
            <a:ext cx="882047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53958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Методы ознакомления с художественной литературой: 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словесный, наглядный и практический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Словесный метод: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чтение произведений,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вопросы по содержанию произведений,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пересказ произведений,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заучивание наизусть,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беседа по произведению,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прослушивание  аудиозаписей.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572000" y="2508254"/>
            <a:ext cx="38164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u="sng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Практический метод:</a:t>
            </a:r>
            <a:endParaRPr lang="ru-RU" sz="1400" b="1" dirty="0">
              <a:solidFill>
                <a:srgbClr val="C00000"/>
              </a:solidFill>
              <a:latin typeface="Arial" pitchFamily="34" charset="0"/>
            </a:endParaRPr>
          </a:p>
          <a:p>
            <a:pPr lvl="0"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элементы инсценировки,</a:t>
            </a:r>
            <a:endParaRPr lang="ru-RU" sz="1400" b="1" dirty="0">
              <a:solidFill>
                <a:srgbClr val="7030A0"/>
              </a:solidFill>
              <a:latin typeface="Arial" pitchFamily="34" charset="0"/>
            </a:endParaRPr>
          </a:p>
          <a:p>
            <a:pPr lvl="0"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игры-драматизации,</a:t>
            </a:r>
            <a:endParaRPr lang="ru-RU" sz="1400" b="1" dirty="0">
              <a:solidFill>
                <a:srgbClr val="7030A0"/>
              </a:solidFill>
              <a:latin typeface="Arial" pitchFamily="34" charset="0"/>
            </a:endParaRPr>
          </a:p>
          <a:p>
            <a:pPr lvl="0"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дидактические игры,</a:t>
            </a:r>
            <a:endParaRPr lang="ru-RU" sz="1400" b="1" dirty="0">
              <a:solidFill>
                <a:srgbClr val="7030A0"/>
              </a:solidFill>
              <a:latin typeface="Arial" pitchFamily="34" charset="0"/>
            </a:endParaRPr>
          </a:p>
          <a:p>
            <a:pPr lvl="0"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театрализованные игры,</a:t>
            </a:r>
            <a:endParaRPr lang="ru-RU" sz="1400" b="1" dirty="0">
              <a:solidFill>
                <a:srgbClr val="7030A0"/>
              </a:solidFill>
              <a:latin typeface="Arial" pitchFamily="34" charset="0"/>
            </a:endParaRPr>
          </a:p>
          <a:p>
            <a:pPr lvl="0"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использование разных видов театра,</a:t>
            </a:r>
            <a:endParaRPr lang="ru-RU" sz="1400" b="1" dirty="0">
              <a:solidFill>
                <a:srgbClr val="7030A0"/>
              </a:solidFill>
              <a:latin typeface="Arial" pitchFamily="34" charset="0"/>
            </a:endParaRPr>
          </a:p>
          <a:p>
            <a:pPr lvl="0"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игровая деятельность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1400" b="1" dirty="0">
                <a:solidFill>
                  <a:srgbClr val="7030A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400" b="1" dirty="0">
                <a:solidFill>
                  <a:srgbClr val="7030A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lang="ru-RU" sz="1400" dirty="0">
              <a:solidFill>
                <a:srgbClr val="7030A0"/>
              </a:solidFill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16632"/>
            <a:ext cx="53640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90488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«Методы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и приёмы ознакомления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с художественной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литературой»</a:t>
            </a:r>
            <a:endParaRPr lang="ru-RU" sz="800" b="1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09936" y="4437112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u="sng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Наглядный метод:</a:t>
            </a:r>
            <a:endParaRPr lang="ru-RU" sz="1400" b="1" dirty="0">
              <a:solidFill>
                <a:srgbClr val="C00000"/>
              </a:solidFill>
              <a:latin typeface="Arial" pitchFamily="34" charset="0"/>
            </a:endParaRPr>
          </a:p>
          <a:p>
            <a:pPr lvl="0"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- показ иллюстраций, картин, игрушек,</a:t>
            </a:r>
            <a:endParaRPr lang="ru-RU" sz="1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элементы инсценировки,</a:t>
            </a:r>
            <a:endParaRPr lang="ru-RU" sz="1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- </a:t>
            </a:r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схемы,</a:t>
            </a:r>
            <a:endParaRPr lang="ru-RU" sz="1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- просмотр видеофильмов,</a:t>
            </a:r>
            <a:endParaRPr lang="ru-RU" sz="1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оформление выставок.</a:t>
            </a:r>
            <a:endParaRPr lang="ru-RU" sz="1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8244408" y="5341458"/>
            <a:ext cx="793970" cy="1140020"/>
          </a:xfrm>
          <a:prstGeom prst="rect">
            <a:avLst/>
          </a:prstGeom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1354</Words>
  <Application>Microsoft Office PowerPoint</Application>
  <PresentationFormat>Экран (4:3)</PresentationFormat>
  <Paragraphs>131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Семья</dc:creator>
  <cp:lastModifiedBy>Илья Сумрин</cp:lastModifiedBy>
  <cp:revision>44</cp:revision>
  <dcterms:modified xsi:type="dcterms:W3CDTF">2021-04-21T15:58:20Z</dcterms:modified>
</cp:coreProperties>
</file>