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48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2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11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216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441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03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03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283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7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8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4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4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53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32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19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36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24D72AC-D187-43DF-848C-A5A012514C8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4DD98-93A5-4835-94EE-637034064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57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8D0172-F2E0-4763-9C35-F02266495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5"/>
            <a:ext cx="12191695" cy="473074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9F2851FB-E841-4509-8A6D-A416376EA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DF6FB2B2-CE21-407F-B22E-302DADC2C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4D395-C4E4-4BEF-87BA-55EE8B2122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352" y="32407"/>
            <a:ext cx="10260990" cy="352388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>
                <a:solidFill>
                  <a:srgbClr val="FFFFFF"/>
                </a:solidFill>
              </a:rPr>
              <a:t>Понятие инвестиций, их классификация. Основные направления инвестиций.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398474-1EA1-4588-86A5-9018E677FC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2510" y="4790626"/>
            <a:ext cx="10260990" cy="1209763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chemeClr val="tx1"/>
                </a:solidFill>
              </a:rPr>
              <a:t>Сучков Сергей Дмитриевич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ГБОУ Школа № 2065</a:t>
            </a:r>
          </a:p>
        </p:txBody>
      </p:sp>
    </p:spTree>
    <p:extLst>
      <p:ext uri="{BB962C8B-B14F-4D97-AF65-F5344CB8AC3E}">
        <p14:creationId xmlns:p14="http://schemas.microsoft.com/office/powerpoint/2010/main" val="777560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17EFF0-B1A6-4268-90EF-E8E590D34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Факторы, определяющие динамику инвестиций в экономику России: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15EEAB-507C-4B26-A085-4C2B3DE8F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богатая минерально-сырьевая база страны;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наличие достаточного количества квалифицированной рабочей силы;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стоимость рабочей силы</a:t>
            </a:r>
            <a:r>
              <a:rPr lang="en-GB" dirty="0"/>
              <a:t>;</a:t>
            </a:r>
            <a:endParaRPr lang="ru-RU" dirty="0"/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достаточно большой внутренний рынок, позволяющий реализовывать на месте производимые товары, работы и услуги;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стабильная правовая действительность и устоявшаяся законодательная база по инвестиционным вопросам;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создание на территории государства особых экономических зон и территорий опережающего развития.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dirty="0"/>
              <a:t>политическая обстановка</a:t>
            </a:r>
          </a:p>
          <a:p>
            <a:pPr marL="0" indent="0" fontAlgn="base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055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44658-2575-44D1-B155-5071DF95D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потребления, сбережения и инвестиций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7169C0-65F2-468A-8785-FBC3F3AC4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 </a:t>
            </a:r>
            <a:r>
              <a:rPr lang="ru-RU" b="1" dirty="0"/>
              <a:t>потреблением (С)</a:t>
            </a:r>
            <a:r>
              <a:rPr lang="ru-RU" dirty="0"/>
              <a:t> в экономической науке понимается общее количество товаров, купленных и потребленных в течение какого-то периода. </a:t>
            </a:r>
            <a:endParaRPr lang="en-GB" dirty="0"/>
          </a:p>
          <a:p>
            <a:r>
              <a:rPr lang="ru-RU" dirty="0"/>
              <a:t>Под </a:t>
            </a:r>
            <a:r>
              <a:rPr lang="ru-RU" b="1" dirty="0"/>
              <a:t>сбережением (S)</a:t>
            </a:r>
            <a:r>
              <a:rPr lang="ru-RU" dirty="0"/>
              <a:t> экономическая наука понимает ту часть дохода, которая не потребляется. </a:t>
            </a:r>
          </a:p>
        </p:txBody>
      </p:sp>
    </p:spTree>
    <p:extLst>
      <p:ext uri="{BB962C8B-B14F-4D97-AF65-F5344CB8AC3E}">
        <p14:creationId xmlns:p14="http://schemas.microsoft.com/office/powerpoint/2010/main" val="65163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FC6C10-C2E1-4EF2-9A2C-E576ED505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280" y="1351621"/>
            <a:ext cx="6942445" cy="3677580"/>
          </a:xfrm>
          <a:prstGeom prst="rect">
            <a:avLst/>
          </a:prstGeom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2666CB20-8E7E-4F47-B9DE-ED2E6D722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51621"/>
            <a:ext cx="4764280" cy="3873240"/>
          </a:xfrm>
        </p:spPr>
        <p:txBody>
          <a:bodyPr/>
          <a:lstStyle/>
          <a:p>
            <a:r>
              <a:rPr lang="ru-RU" dirty="0"/>
              <a:t>Недвижимость</a:t>
            </a:r>
          </a:p>
          <a:p>
            <a:r>
              <a:rPr lang="ru-RU" dirty="0"/>
              <a:t>Вклады</a:t>
            </a:r>
          </a:p>
          <a:p>
            <a:r>
              <a:rPr lang="ru-RU" dirty="0"/>
              <a:t>Ценные бумаги</a:t>
            </a:r>
          </a:p>
          <a:p>
            <a:r>
              <a:rPr lang="ru-RU" dirty="0"/>
              <a:t>Покупка антиквариата и ограниченных тиражей производства.</a:t>
            </a:r>
          </a:p>
          <a:p>
            <a:r>
              <a:rPr lang="ru-RU" dirty="0"/>
              <a:t>Наличные деньги</a:t>
            </a:r>
          </a:p>
        </p:txBody>
      </p:sp>
    </p:spTree>
    <p:extLst>
      <p:ext uri="{BB962C8B-B14F-4D97-AF65-F5344CB8AC3E}">
        <p14:creationId xmlns:p14="http://schemas.microsoft.com/office/powerpoint/2010/main" val="2026265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40AFC-6EE7-4FA6-A162-36C36794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Риски и доходность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A6713-C30E-478D-9655-8D7C66AD6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439307"/>
            <a:ext cx="8946541" cy="4195481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риска и доходности — самое важное понятие для любого инвестора, которое гласит, что доходность прямо пропорциональна риску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Иными словами, соотношение риска и доходности объясняет, что, чем больше риск, тем больше прибыль, и чем меньше риск, тем меньше доходность. Становиться ясно, что доходность и риск тесно и прямо связаны, откуда, собственно, и термин «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риска и доходности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dirty="0"/>
          </a:p>
        </p:txBody>
      </p:sp>
      <p:pic>
        <p:nvPicPr>
          <p:cNvPr id="2050" name="Picture 2" descr="Ценные бумаги - Концепция &quot;Риск - доходность&quot;">
            <a:extLst>
              <a:ext uri="{FF2B5EF4-FFF2-40B4-BE49-F238E27FC236}">
                <a16:creationId xmlns:a16="http://schemas.microsoft.com/office/drawing/2014/main" id="{117A3E06-471E-4D2B-907D-4C6F3203C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074" y="4776537"/>
            <a:ext cx="4162926" cy="208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21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A2A6713-C30E-478D-9655-8D7C66AD6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933" y="1487434"/>
            <a:ext cx="8946541" cy="4195481"/>
          </a:xfrm>
        </p:spPr>
        <p:txBody>
          <a:bodyPr/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Безрисковая ставка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или прибыль (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англ.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risk-free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описывает ту доходность</a:t>
            </a:r>
            <a:r>
              <a:rPr lang="ru-RU" sz="20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в конкретной экономике можно получить без риска. Безрисковая ставка является самой маленькой из всех возможных предсказуемых норм доходности. Но именно из-за того, что она предсказуема, она и низка.</a:t>
            </a:r>
          </a:p>
          <a:p>
            <a:br>
              <a:rPr lang="en-US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Мерой такой безрисковой нормы доходности является 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ставка на государственные облигации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Т.к. вероятность 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дефолта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правительства очень мала.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910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A2A6713-C30E-478D-9655-8D7C66AD6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02" y="1331259"/>
            <a:ext cx="8946541" cy="4195481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Доходность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или ставка 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доходности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(англ. </a:t>
            </a:r>
            <a:r>
              <a:rPr lang="ru-RU" sz="2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применяемый в экономике (в финансах) относительный показатель эффективности вложений в те или иные активы, финансовые инструменты, проекты или бизнес в целом.</a:t>
            </a:r>
            <a:endParaRPr lang="ru-RU" dirty="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130FAF6D-C84C-4C29-83BD-C5D96169B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09" y="3192324"/>
            <a:ext cx="808672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628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40AFC-6EE7-4FA6-A162-36C36794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chemeClr val="tx1">
                    <a:lumMod val="95000"/>
                  </a:schemeClr>
                </a:solidFill>
                <a:effectLst/>
                <a:latin typeface="Montserrat"/>
              </a:rPr>
              <a:t>Доходность и окупаемость инвестиций в недвижимость</a:t>
            </a:r>
            <a:br>
              <a:rPr lang="ru-RU" b="0" i="0" dirty="0">
                <a:solidFill>
                  <a:srgbClr val="000000"/>
                </a:solidFill>
                <a:effectLst/>
                <a:latin typeface="Montserrat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A6713-C30E-478D-9655-8D7C66AD6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2028855"/>
            <a:ext cx="8946541" cy="4195481"/>
          </a:xfrm>
        </p:spPr>
        <p:txBody>
          <a:bodyPr/>
          <a:lstStyle/>
          <a:p>
            <a:r>
              <a:rPr lang="ru-RU" b="0" i="0" dirty="0">
                <a:solidFill>
                  <a:schemeClr val="tx1">
                    <a:lumMod val="95000"/>
                  </a:schemeClr>
                </a:solidFill>
                <a:effectLst/>
                <a:latin typeface="Montserrat"/>
              </a:rPr>
              <a:t>Доходность и окупаемость – основные финансовые показатели, которые определяют инвестиционную привлекательность объекта недвижимости.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026" name="Picture 2" descr="окупаемость и доходность недвижимости формула">
            <a:extLst>
              <a:ext uri="{FF2B5EF4-FFF2-40B4-BE49-F238E27FC236}">
                <a16:creationId xmlns:a16="http://schemas.microsoft.com/office/drawing/2014/main" id="{CB75AA71-A579-44C2-A33C-9C32F7DF7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206" y="3429000"/>
            <a:ext cx="7388201" cy="235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83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3F4807A-5068-4492-8025-D75F320E9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D67A2-3902-4241-A49B-1B8E523E25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25653" y="203508"/>
            <a:ext cx="4752474" cy="623235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EBEBEB"/>
                </a:solidFill>
              </a:rPr>
              <a:t>Инвестиции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E5B727-94C6-41B3-B3DE-8374691946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64116" y="1515980"/>
            <a:ext cx="4319337" cy="4547936"/>
          </a:xfrm>
        </p:spPr>
        <p:txBody>
          <a:bodyPr>
            <a:normAutofit fontScale="850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— это вложения финансовых средств в различные виды экономической деятельности с целью сохранения и увеличения капитала. 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2100" dirty="0">
                <a:solidFill>
                  <a:schemeClr val="tx1"/>
                </a:solidFill>
              </a:rPr>
              <a:t>— денежные средства, ценные бумаги, иное имущество, в том числе имущественные права, иные права, имеющие денежную оценку, вкладываемые в объекты предпринимательской и (или) иной деятельности в целях получения прибыли и (или) достижения иного полезного эффекта.</a:t>
            </a:r>
          </a:p>
        </p:txBody>
      </p:sp>
      <p:sp>
        <p:nvSpPr>
          <p:cNvPr id="73" name="Freeform 36">
            <a:extLst>
              <a:ext uri="{FF2B5EF4-FFF2-40B4-BE49-F238E27FC236}">
                <a16:creationId xmlns:a16="http://schemas.microsoft.com/office/drawing/2014/main" id="{B24996F8-180C-4DCB-8A26-DFA336CDE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13666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Похожее изображение">
            <a:extLst>
              <a:ext uri="{FF2B5EF4-FFF2-40B4-BE49-F238E27FC236}">
                <a16:creationId xmlns:a16="http://schemas.microsoft.com/office/drawing/2014/main" id="{D377C44A-ED5D-42DD-AB4C-EB8D7EFB48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2" r="16725" b="-1"/>
          <a:stretch/>
        </p:blipFill>
        <p:spPr bwMode="auto">
          <a:xfrm>
            <a:off x="0" y="0"/>
            <a:ext cx="6569222" cy="6857991"/>
          </a:xfrm>
          <a:custGeom>
            <a:avLst/>
            <a:gdLst>
              <a:gd name="connsiteX0" fmla="*/ 0 w 7759940"/>
              <a:gd name="connsiteY0" fmla="*/ 0 h 6858001"/>
              <a:gd name="connsiteX1" fmla="*/ 1296537 w 7759940"/>
              <a:gd name="connsiteY1" fmla="*/ 0 h 6858001"/>
              <a:gd name="connsiteX2" fmla="*/ 1296537 w 7759940"/>
              <a:gd name="connsiteY2" fmla="*/ 1 h 6858001"/>
              <a:gd name="connsiteX3" fmla="*/ 6415225 w 7759940"/>
              <a:gd name="connsiteY3" fmla="*/ 1 h 6858001"/>
              <a:gd name="connsiteX4" fmla="*/ 6415225 w 7759940"/>
              <a:gd name="connsiteY4" fmla="*/ 0 h 6858001"/>
              <a:gd name="connsiteX5" fmla="*/ 7758763 w 7759940"/>
              <a:gd name="connsiteY5" fmla="*/ 0 h 6858001"/>
              <a:gd name="connsiteX6" fmla="*/ 7733718 w 7759940"/>
              <a:gd name="connsiteY6" fmla="*/ 155677 h 6858001"/>
              <a:gd name="connsiteX7" fmla="*/ 7709849 w 7759940"/>
              <a:gd name="connsiteY7" fmla="*/ 310668 h 6858001"/>
              <a:gd name="connsiteX8" fmla="*/ 7686485 w 7759940"/>
              <a:gd name="connsiteY8" fmla="*/ 466344 h 6858001"/>
              <a:gd name="connsiteX9" fmla="*/ 7666482 w 7759940"/>
              <a:gd name="connsiteY9" fmla="*/ 622707 h 6858001"/>
              <a:gd name="connsiteX10" fmla="*/ 7646311 w 7759940"/>
              <a:gd name="connsiteY10" fmla="*/ 778383 h 6858001"/>
              <a:gd name="connsiteX11" fmla="*/ 7627485 w 7759940"/>
              <a:gd name="connsiteY11" fmla="*/ 934746 h 6858001"/>
              <a:gd name="connsiteX12" fmla="*/ 7611349 w 7759940"/>
              <a:gd name="connsiteY12" fmla="*/ 1089051 h 6858001"/>
              <a:gd name="connsiteX13" fmla="*/ 7596053 w 7759940"/>
              <a:gd name="connsiteY13" fmla="*/ 1245413 h 6858001"/>
              <a:gd name="connsiteX14" fmla="*/ 7582101 w 7759940"/>
              <a:gd name="connsiteY14" fmla="*/ 1401090 h 6858001"/>
              <a:gd name="connsiteX15" fmla="*/ 7569999 w 7759940"/>
              <a:gd name="connsiteY15" fmla="*/ 1554023 h 6858001"/>
              <a:gd name="connsiteX16" fmla="*/ 7557896 w 7759940"/>
              <a:gd name="connsiteY16" fmla="*/ 1709014 h 6858001"/>
              <a:gd name="connsiteX17" fmla="*/ 7547811 w 7759940"/>
              <a:gd name="connsiteY17" fmla="*/ 1861947 h 6858001"/>
              <a:gd name="connsiteX18" fmla="*/ 7539911 w 7759940"/>
              <a:gd name="connsiteY18" fmla="*/ 2014881 h 6858001"/>
              <a:gd name="connsiteX19" fmla="*/ 7531674 w 7759940"/>
              <a:gd name="connsiteY19" fmla="*/ 2167128 h 6858001"/>
              <a:gd name="connsiteX20" fmla="*/ 7524783 w 7759940"/>
              <a:gd name="connsiteY20" fmla="*/ 2318004 h 6858001"/>
              <a:gd name="connsiteX21" fmla="*/ 7519908 w 7759940"/>
              <a:gd name="connsiteY21" fmla="*/ 2467509 h 6858001"/>
              <a:gd name="connsiteX22" fmla="*/ 7515706 w 7759940"/>
              <a:gd name="connsiteY22" fmla="*/ 2617013 h 6858001"/>
              <a:gd name="connsiteX23" fmla="*/ 7511672 w 7759940"/>
              <a:gd name="connsiteY23" fmla="*/ 2765146 h 6858001"/>
              <a:gd name="connsiteX24" fmla="*/ 7509823 w 7759940"/>
              <a:gd name="connsiteY24" fmla="*/ 2911221 h 6858001"/>
              <a:gd name="connsiteX25" fmla="*/ 7507806 w 7759940"/>
              <a:gd name="connsiteY25" fmla="*/ 3057297 h 6858001"/>
              <a:gd name="connsiteX26" fmla="*/ 7506797 w 7759940"/>
              <a:gd name="connsiteY26" fmla="*/ 3201315 h 6858001"/>
              <a:gd name="connsiteX27" fmla="*/ 7507806 w 7759940"/>
              <a:gd name="connsiteY27" fmla="*/ 3343961 h 6858001"/>
              <a:gd name="connsiteX28" fmla="*/ 7507806 w 7759940"/>
              <a:gd name="connsiteY28" fmla="*/ 3485236 h 6858001"/>
              <a:gd name="connsiteX29" fmla="*/ 7509823 w 7759940"/>
              <a:gd name="connsiteY29" fmla="*/ 3625139 h 6858001"/>
              <a:gd name="connsiteX30" fmla="*/ 7512848 w 7759940"/>
              <a:gd name="connsiteY30" fmla="*/ 3762299 h 6858001"/>
              <a:gd name="connsiteX31" fmla="*/ 7515706 w 7759940"/>
              <a:gd name="connsiteY31" fmla="*/ 3898087 h 6858001"/>
              <a:gd name="connsiteX32" fmla="*/ 7518900 w 7759940"/>
              <a:gd name="connsiteY32" fmla="*/ 4031133 h 6858001"/>
              <a:gd name="connsiteX33" fmla="*/ 7523774 w 7759940"/>
              <a:gd name="connsiteY33" fmla="*/ 4163492 h 6858001"/>
              <a:gd name="connsiteX34" fmla="*/ 7528985 w 7759940"/>
              <a:gd name="connsiteY34" fmla="*/ 4293793 h 6858001"/>
              <a:gd name="connsiteX35" fmla="*/ 7533691 w 7759940"/>
              <a:gd name="connsiteY35" fmla="*/ 4421352 h 6858001"/>
              <a:gd name="connsiteX36" fmla="*/ 7546971 w 7759940"/>
              <a:gd name="connsiteY36" fmla="*/ 4670298 h 6858001"/>
              <a:gd name="connsiteX37" fmla="*/ 7561090 w 7759940"/>
              <a:gd name="connsiteY37" fmla="*/ 4908956 h 6858001"/>
              <a:gd name="connsiteX38" fmla="*/ 7575882 w 7759940"/>
              <a:gd name="connsiteY38" fmla="*/ 5138013 h 6858001"/>
              <a:gd name="connsiteX39" fmla="*/ 7592187 w 7759940"/>
              <a:gd name="connsiteY39" fmla="*/ 5354726 h 6858001"/>
              <a:gd name="connsiteX40" fmla="*/ 7609164 w 7759940"/>
              <a:gd name="connsiteY40" fmla="*/ 5561838 h 6858001"/>
              <a:gd name="connsiteX41" fmla="*/ 7627485 w 7759940"/>
              <a:gd name="connsiteY41" fmla="*/ 5753862 h 6858001"/>
              <a:gd name="connsiteX42" fmla="*/ 7645471 w 7759940"/>
              <a:gd name="connsiteY42" fmla="*/ 5934227 h 6858001"/>
              <a:gd name="connsiteX43" fmla="*/ 7663456 w 7759940"/>
              <a:gd name="connsiteY43" fmla="*/ 6100191 h 6858001"/>
              <a:gd name="connsiteX44" fmla="*/ 7680433 w 7759940"/>
              <a:gd name="connsiteY44" fmla="*/ 6252438 h 6858001"/>
              <a:gd name="connsiteX45" fmla="*/ 7696570 w 7759940"/>
              <a:gd name="connsiteY45" fmla="*/ 6387541 h 6858001"/>
              <a:gd name="connsiteX46" fmla="*/ 7711866 w 7759940"/>
              <a:gd name="connsiteY46" fmla="*/ 6509613 h 6858001"/>
              <a:gd name="connsiteX47" fmla="*/ 7724641 w 7759940"/>
              <a:gd name="connsiteY47" fmla="*/ 6612483 h 6858001"/>
              <a:gd name="connsiteX48" fmla="*/ 7736743 w 7759940"/>
              <a:gd name="connsiteY48" fmla="*/ 6698894 h 6858001"/>
              <a:gd name="connsiteX49" fmla="*/ 7754057 w 7759940"/>
              <a:gd name="connsiteY49" fmla="*/ 6817538 h 6858001"/>
              <a:gd name="connsiteX50" fmla="*/ 7759940 w 7759940"/>
              <a:gd name="connsiteY50" fmla="*/ 6858000 h 6858001"/>
              <a:gd name="connsiteX51" fmla="*/ 6854586 w 7759940"/>
              <a:gd name="connsiteY51" fmla="*/ 6858000 h 6858001"/>
              <a:gd name="connsiteX52" fmla="*/ 6854586 w 7759940"/>
              <a:gd name="connsiteY52" fmla="*/ 6858001 h 6858001"/>
              <a:gd name="connsiteX53" fmla="*/ 764022 w 7759940"/>
              <a:gd name="connsiteY53" fmla="*/ 6858001 h 6858001"/>
              <a:gd name="connsiteX54" fmla="*/ 764022 w 7759940"/>
              <a:gd name="connsiteY54" fmla="*/ 6858000 h 6858001"/>
              <a:gd name="connsiteX55" fmla="*/ 0 w 7759940"/>
              <a:gd name="connsiteY55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7759940" h="6858001">
                <a:moveTo>
                  <a:pt x="0" y="0"/>
                </a:moveTo>
                <a:lnTo>
                  <a:pt x="1296537" y="0"/>
                </a:lnTo>
                <a:lnTo>
                  <a:pt x="1296537" y="1"/>
                </a:lnTo>
                <a:lnTo>
                  <a:pt x="6415225" y="1"/>
                </a:lnTo>
                <a:lnTo>
                  <a:pt x="6415225" y="0"/>
                </a:lnTo>
                <a:lnTo>
                  <a:pt x="7758763" y="0"/>
                </a:lnTo>
                <a:lnTo>
                  <a:pt x="7733718" y="155677"/>
                </a:lnTo>
                <a:lnTo>
                  <a:pt x="7709849" y="310668"/>
                </a:lnTo>
                <a:lnTo>
                  <a:pt x="7686485" y="466344"/>
                </a:lnTo>
                <a:lnTo>
                  <a:pt x="7666482" y="622707"/>
                </a:lnTo>
                <a:lnTo>
                  <a:pt x="7646311" y="778383"/>
                </a:lnTo>
                <a:lnTo>
                  <a:pt x="7627485" y="934746"/>
                </a:lnTo>
                <a:lnTo>
                  <a:pt x="7611349" y="1089051"/>
                </a:lnTo>
                <a:lnTo>
                  <a:pt x="7596053" y="1245413"/>
                </a:lnTo>
                <a:lnTo>
                  <a:pt x="7582101" y="1401090"/>
                </a:lnTo>
                <a:lnTo>
                  <a:pt x="7569999" y="1554023"/>
                </a:lnTo>
                <a:lnTo>
                  <a:pt x="7557896" y="1709014"/>
                </a:lnTo>
                <a:lnTo>
                  <a:pt x="7547811" y="1861947"/>
                </a:lnTo>
                <a:lnTo>
                  <a:pt x="7539911" y="2014881"/>
                </a:lnTo>
                <a:lnTo>
                  <a:pt x="7531674" y="2167128"/>
                </a:lnTo>
                <a:lnTo>
                  <a:pt x="7524783" y="2318004"/>
                </a:lnTo>
                <a:lnTo>
                  <a:pt x="7519908" y="2467509"/>
                </a:lnTo>
                <a:lnTo>
                  <a:pt x="7515706" y="2617013"/>
                </a:lnTo>
                <a:lnTo>
                  <a:pt x="7511672" y="2765146"/>
                </a:lnTo>
                <a:lnTo>
                  <a:pt x="7509823" y="2911221"/>
                </a:lnTo>
                <a:lnTo>
                  <a:pt x="7507806" y="3057297"/>
                </a:lnTo>
                <a:lnTo>
                  <a:pt x="7506797" y="3201315"/>
                </a:lnTo>
                <a:lnTo>
                  <a:pt x="7507806" y="3343961"/>
                </a:lnTo>
                <a:lnTo>
                  <a:pt x="7507806" y="3485236"/>
                </a:lnTo>
                <a:lnTo>
                  <a:pt x="7509823" y="3625139"/>
                </a:lnTo>
                <a:lnTo>
                  <a:pt x="7512848" y="3762299"/>
                </a:lnTo>
                <a:lnTo>
                  <a:pt x="7515706" y="3898087"/>
                </a:lnTo>
                <a:lnTo>
                  <a:pt x="7518900" y="4031133"/>
                </a:lnTo>
                <a:lnTo>
                  <a:pt x="7523774" y="4163492"/>
                </a:lnTo>
                <a:lnTo>
                  <a:pt x="7528985" y="4293793"/>
                </a:lnTo>
                <a:lnTo>
                  <a:pt x="7533691" y="4421352"/>
                </a:lnTo>
                <a:lnTo>
                  <a:pt x="7546971" y="4670298"/>
                </a:lnTo>
                <a:lnTo>
                  <a:pt x="7561090" y="4908956"/>
                </a:lnTo>
                <a:lnTo>
                  <a:pt x="7575882" y="5138013"/>
                </a:lnTo>
                <a:lnTo>
                  <a:pt x="7592187" y="5354726"/>
                </a:lnTo>
                <a:lnTo>
                  <a:pt x="7609164" y="5561838"/>
                </a:lnTo>
                <a:lnTo>
                  <a:pt x="7627485" y="5753862"/>
                </a:lnTo>
                <a:lnTo>
                  <a:pt x="7645471" y="5934227"/>
                </a:lnTo>
                <a:lnTo>
                  <a:pt x="7663456" y="6100191"/>
                </a:lnTo>
                <a:lnTo>
                  <a:pt x="7680433" y="6252438"/>
                </a:lnTo>
                <a:lnTo>
                  <a:pt x="7696570" y="6387541"/>
                </a:lnTo>
                <a:lnTo>
                  <a:pt x="7711866" y="6509613"/>
                </a:lnTo>
                <a:lnTo>
                  <a:pt x="7724641" y="6612483"/>
                </a:lnTo>
                <a:lnTo>
                  <a:pt x="7736743" y="6698894"/>
                </a:lnTo>
                <a:lnTo>
                  <a:pt x="7754057" y="6817538"/>
                </a:lnTo>
                <a:lnTo>
                  <a:pt x="7759940" y="6858000"/>
                </a:lnTo>
                <a:lnTo>
                  <a:pt x="6854586" y="6858000"/>
                </a:lnTo>
                <a:lnTo>
                  <a:pt x="6854586" y="6858001"/>
                </a:lnTo>
                <a:lnTo>
                  <a:pt x="764022" y="6858001"/>
                </a:lnTo>
                <a:lnTo>
                  <a:pt x="76402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74">
            <a:extLst>
              <a:ext uri="{FF2B5EF4-FFF2-40B4-BE49-F238E27FC236}">
                <a16:creationId xmlns:a16="http://schemas.microsoft.com/office/drawing/2014/main" id="{630182B0-3559-41D5-9EBC-0BD86BEDA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3417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C9ECDD5C-152A-4CC7-8333-0F367B3A6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F5C92A3-369B-43F3-BDCE-E560B1B0E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AEBE9F1A-B38D-446E-83AE-14B17CE77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915B5014-A7EC-4BA6-9C83-8840CF81DB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22C43AB-86D7-420D-8AD7-DC0A15FDD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5E3EB826-A471-488F-9E8A-D65528A3C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FB3CEA1-88D9-42FB-88ED-1E9807FE6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Картинки по запросу картинки классификация инвестиции">
            <a:extLst>
              <a:ext uri="{FF2B5EF4-FFF2-40B4-BE49-F238E27FC236}">
                <a16:creationId xmlns:a16="http://schemas.microsoft.com/office/drawing/2014/main" id="{B2263741-A6F0-4DF0-B5FE-36B374964AA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2566" y="643467"/>
            <a:ext cx="9646867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9A6C928E-4252-4F33-8C34-E50A12A31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458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1E217D-C95B-4863-B9E7-71C3A5850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</p:spPr>
        <p:txBody>
          <a:bodyPr>
            <a:normAutofit/>
          </a:bodyPr>
          <a:lstStyle/>
          <a:p>
            <a:r>
              <a:rPr lang="ru-RU" sz="3300" dirty="0"/>
              <a:t>Недвижимость</a:t>
            </a:r>
          </a:p>
        </p:txBody>
      </p:sp>
      <p:pic>
        <p:nvPicPr>
          <p:cNvPr id="3074" name="Picture 2" descr="Картинки по запросу недвижимость">
            <a:extLst>
              <a:ext uri="{FF2B5EF4-FFF2-40B4-BE49-F238E27FC236}">
                <a16:creationId xmlns:a16="http://schemas.microsoft.com/office/drawing/2014/main" id="{B580BF74-E2C1-4A3F-A33E-C3A106410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4" r="24478" b="-1"/>
          <a:stretch/>
        </p:blipFill>
        <p:spPr bwMode="auto">
          <a:xfrm>
            <a:off x="4634680" y="10"/>
            <a:ext cx="75601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7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8" name="Content Placeholder 3077">
            <a:extLst>
              <a:ext uri="{FF2B5EF4-FFF2-40B4-BE49-F238E27FC236}">
                <a16:creationId xmlns:a16="http://schemas.microsoft.com/office/drawing/2014/main" id="{090B1E81-2C53-4F07-86AE-AB7467938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69" y="2438400"/>
            <a:ext cx="3330328" cy="3809999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Главный недостаток — низкая ликвидность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14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B0C12-FA11-484E-B447-F4C4F2309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</p:spPr>
        <p:txBody>
          <a:bodyPr>
            <a:normAutofit/>
          </a:bodyPr>
          <a:lstStyle/>
          <a:p>
            <a:r>
              <a:rPr lang="ru-RU" sz="3600"/>
              <a:t>Иностранная валюта</a:t>
            </a:r>
          </a:p>
        </p:txBody>
      </p:sp>
      <p:pic>
        <p:nvPicPr>
          <p:cNvPr id="4098" name="Picture 2" descr="Картинки по запросу валюта">
            <a:extLst>
              <a:ext uri="{FF2B5EF4-FFF2-40B4-BE49-F238E27FC236}">
                <a16:creationId xmlns:a16="http://schemas.microsoft.com/office/drawing/2014/main" id="{5B400E51-2C91-48A7-A5AA-015FC838F3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50"/>
          <a:stretch/>
        </p:blipFill>
        <p:spPr bwMode="auto">
          <a:xfrm>
            <a:off x="4634680" y="10"/>
            <a:ext cx="75601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72">
            <a:extLst>
              <a:ext uri="{FF2B5EF4-FFF2-40B4-BE49-F238E27FC236}">
                <a16:creationId xmlns:a16="http://schemas.microsoft.com/office/drawing/2014/main" id="{A26E2FAE-FA60-497B-B2CB-7702C6FF3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05" name="Content Placeholder 4101">
            <a:extLst>
              <a:ext uri="{FF2B5EF4-FFF2-40B4-BE49-F238E27FC236}">
                <a16:creationId xmlns:a16="http://schemas.microsoft.com/office/drawing/2014/main" id="{6CAF5A7D-7DB0-4FAC-9A86-04C00C117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669" y="2438400"/>
            <a:ext cx="3330328" cy="3809999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Долго хранить деньги в долларах или евро невыгодно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707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13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3" name="Oval 14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9" name="Rectangle 14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81DFB-B5AA-48B1-8F17-26FFAD2D2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829" y="1447800"/>
            <a:ext cx="4397828" cy="3329581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2800" dirty="0">
                <a:latin typeface="+mn-lt"/>
              </a:rPr>
              <a:t>Золото является резервным активом. Это означает, что, когда экономика стабильна, стоимость золота не растет и может оказаться ниже уровня инфляции.</a:t>
            </a:r>
          </a:p>
        </p:txBody>
      </p:sp>
      <p:pic>
        <p:nvPicPr>
          <p:cNvPr id="5122" name="Picture 2" descr="Картинки по запросу золото">
            <a:extLst>
              <a:ext uri="{FF2B5EF4-FFF2-40B4-BE49-F238E27FC236}">
                <a16:creationId xmlns:a16="http://schemas.microsoft.com/office/drawing/2014/main" id="{AFB96562-1A3F-4B7B-B9D5-B953AD0D2DC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0" r="17781"/>
          <a:stretch/>
        </p:blipFill>
        <p:spPr bwMode="auto">
          <a:xfrm>
            <a:off x="643854" y="956595"/>
            <a:ext cx="5450557" cy="494434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555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146" name="Picture 2" descr="Картинки по запросу Антиквариат">
            <a:extLst>
              <a:ext uri="{FF2B5EF4-FFF2-40B4-BE49-F238E27FC236}">
                <a16:creationId xmlns:a16="http://schemas.microsoft.com/office/drawing/2014/main" id="{AC1C6E10-1A18-4F20-918B-8AD82E9255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07" r="-1" b="16503"/>
          <a:stretch/>
        </p:blipFill>
        <p:spPr bwMode="auto">
          <a:xfrm>
            <a:off x="1" y="-5"/>
            <a:ext cx="12191695" cy="5020241"/>
          </a:xfrm>
          <a:custGeom>
            <a:avLst/>
            <a:gdLst>
              <a:gd name="connsiteX0" fmla="*/ 0 w 12191695"/>
              <a:gd name="connsiteY0" fmla="*/ 0 h 5020241"/>
              <a:gd name="connsiteX1" fmla="*/ 12191695 w 12191695"/>
              <a:gd name="connsiteY1" fmla="*/ 0 h 5020241"/>
              <a:gd name="connsiteX2" fmla="*/ 12191695 w 12191695"/>
              <a:gd name="connsiteY2" fmla="*/ 4057991 h 5020241"/>
              <a:gd name="connsiteX3" fmla="*/ 11914945 w 12191695"/>
              <a:gd name="connsiteY3" fmla="*/ 4110187 h 5020241"/>
              <a:gd name="connsiteX4" fmla="*/ 11639412 w 12191695"/>
              <a:gd name="connsiteY4" fmla="*/ 4159931 h 5020241"/>
              <a:gd name="connsiteX5" fmla="*/ 11362661 w 12191695"/>
              <a:gd name="connsiteY5" fmla="*/ 4208624 h 5020241"/>
              <a:gd name="connsiteX6" fmla="*/ 11084690 w 12191695"/>
              <a:gd name="connsiteY6" fmla="*/ 4250310 h 5020241"/>
              <a:gd name="connsiteX7" fmla="*/ 10807939 w 12191695"/>
              <a:gd name="connsiteY7" fmla="*/ 4292347 h 5020241"/>
              <a:gd name="connsiteX8" fmla="*/ 10529968 w 12191695"/>
              <a:gd name="connsiteY8" fmla="*/ 4331582 h 5020241"/>
              <a:gd name="connsiteX9" fmla="*/ 10255655 w 12191695"/>
              <a:gd name="connsiteY9" fmla="*/ 4365211 h 5020241"/>
              <a:gd name="connsiteX10" fmla="*/ 9977684 w 12191695"/>
              <a:gd name="connsiteY10" fmla="*/ 4397089 h 5020241"/>
              <a:gd name="connsiteX11" fmla="*/ 9700933 w 12191695"/>
              <a:gd name="connsiteY11" fmla="*/ 4426165 h 5020241"/>
              <a:gd name="connsiteX12" fmla="*/ 9429058 w 12191695"/>
              <a:gd name="connsiteY12" fmla="*/ 4451387 h 5020241"/>
              <a:gd name="connsiteX13" fmla="*/ 9153526 w 12191695"/>
              <a:gd name="connsiteY13" fmla="*/ 4476609 h 5020241"/>
              <a:gd name="connsiteX14" fmla="*/ 8881651 w 12191695"/>
              <a:gd name="connsiteY14" fmla="*/ 4497628 h 5020241"/>
              <a:gd name="connsiteX15" fmla="*/ 8609776 w 12191695"/>
              <a:gd name="connsiteY15" fmla="*/ 4514092 h 5020241"/>
              <a:gd name="connsiteX16" fmla="*/ 8339121 w 12191695"/>
              <a:gd name="connsiteY16" fmla="*/ 4531258 h 5020241"/>
              <a:gd name="connsiteX17" fmla="*/ 8070903 w 12191695"/>
              <a:gd name="connsiteY17" fmla="*/ 4545620 h 5020241"/>
              <a:gd name="connsiteX18" fmla="*/ 7805124 w 12191695"/>
              <a:gd name="connsiteY18" fmla="*/ 4555779 h 5020241"/>
              <a:gd name="connsiteX19" fmla="*/ 7539345 w 12191695"/>
              <a:gd name="connsiteY19" fmla="*/ 4564537 h 5020241"/>
              <a:gd name="connsiteX20" fmla="*/ 7276005 w 12191695"/>
              <a:gd name="connsiteY20" fmla="*/ 4572944 h 5020241"/>
              <a:gd name="connsiteX21" fmla="*/ 7016322 w 12191695"/>
              <a:gd name="connsiteY21" fmla="*/ 4576798 h 5020241"/>
              <a:gd name="connsiteX22" fmla="*/ 6756639 w 12191695"/>
              <a:gd name="connsiteY22" fmla="*/ 4581001 h 5020241"/>
              <a:gd name="connsiteX23" fmla="*/ 6500613 w 12191695"/>
              <a:gd name="connsiteY23" fmla="*/ 4583103 h 5020241"/>
              <a:gd name="connsiteX24" fmla="*/ 6247026 w 12191695"/>
              <a:gd name="connsiteY24" fmla="*/ 4581001 h 5020241"/>
              <a:gd name="connsiteX25" fmla="*/ 5995877 w 12191695"/>
              <a:gd name="connsiteY25" fmla="*/ 4581001 h 5020241"/>
              <a:gd name="connsiteX26" fmla="*/ 5747167 w 12191695"/>
              <a:gd name="connsiteY26" fmla="*/ 4576798 h 5020241"/>
              <a:gd name="connsiteX27" fmla="*/ 5503333 w 12191695"/>
              <a:gd name="connsiteY27" fmla="*/ 4570492 h 5020241"/>
              <a:gd name="connsiteX28" fmla="*/ 5261938 w 12191695"/>
              <a:gd name="connsiteY28" fmla="*/ 4564537 h 5020241"/>
              <a:gd name="connsiteX29" fmla="*/ 5025418 w 12191695"/>
              <a:gd name="connsiteY29" fmla="*/ 4557881 h 5020241"/>
              <a:gd name="connsiteX30" fmla="*/ 4790118 w 12191695"/>
              <a:gd name="connsiteY30" fmla="*/ 4547722 h 5020241"/>
              <a:gd name="connsiteX31" fmla="*/ 4558477 w 12191695"/>
              <a:gd name="connsiteY31" fmla="*/ 4536862 h 5020241"/>
              <a:gd name="connsiteX32" fmla="*/ 4331710 w 12191695"/>
              <a:gd name="connsiteY32" fmla="*/ 4527054 h 5020241"/>
              <a:gd name="connsiteX33" fmla="*/ 3889152 w 12191695"/>
              <a:gd name="connsiteY33" fmla="*/ 4499379 h 5020241"/>
              <a:gd name="connsiteX34" fmla="*/ 3464881 w 12191695"/>
              <a:gd name="connsiteY34" fmla="*/ 4469954 h 5020241"/>
              <a:gd name="connsiteX35" fmla="*/ 3057678 w 12191695"/>
              <a:gd name="connsiteY35" fmla="*/ 4439126 h 5020241"/>
              <a:gd name="connsiteX36" fmla="*/ 2672421 w 12191695"/>
              <a:gd name="connsiteY36" fmla="*/ 4405147 h 5020241"/>
              <a:gd name="connsiteX37" fmla="*/ 2304232 w 12191695"/>
              <a:gd name="connsiteY37" fmla="*/ 4369765 h 5020241"/>
              <a:gd name="connsiteX38" fmla="*/ 1962864 w 12191695"/>
              <a:gd name="connsiteY38" fmla="*/ 4331582 h 5020241"/>
              <a:gd name="connsiteX39" fmla="*/ 1642223 w 12191695"/>
              <a:gd name="connsiteY39" fmla="*/ 4294099 h 5020241"/>
              <a:gd name="connsiteX40" fmla="*/ 1347183 w 12191695"/>
              <a:gd name="connsiteY40" fmla="*/ 4256616 h 5020241"/>
              <a:gd name="connsiteX41" fmla="*/ 1076528 w 12191695"/>
              <a:gd name="connsiteY41" fmla="*/ 4221235 h 5020241"/>
              <a:gd name="connsiteX42" fmla="*/ 836351 w 12191695"/>
              <a:gd name="connsiteY42" fmla="*/ 4187605 h 5020241"/>
              <a:gd name="connsiteX43" fmla="*/ 619339 w 12191695"/>
              <a:gd name="connsiteY43" fmla="*/ 4155727 h 5020241"/>
              <a:gd name="connsiteX44" fmla="*/ 436464 w 12191695"/>
              <a:gd name="connsiteY44" fmla="*/ 4129104 h 5020241"/>
              <a:gd name="connsiteX45" fmla="*/ 282848 w 12191695"/>
              <a:gd name="connsiteY45" fmla="*/ 4103881 h 5020241"/>
              <a:gd name="connsiteX46" fmla="*/ 71932 w 12191695"/>
              <a:gd name="connsiteY46" fmla="*/ 4067800 h 5020241"/>
              <a:gd name="connsiteX47" fmla="*/ 1 w 12191695"/>
              <a:gd name="connsiteY47" fmla="*/ 4055539 h 5020241"/>
              <a:gd name="connsiteX48" fmla="*/ 1 w 12191695"/>
              <a:gd name="connsiteY48" fmla="*/ 5020241 h 5020241"/>
              <a:gd name="connsiteX49" fmla="*/ 0 w 12191695"/>
              <a:gd name="connsiteY49" fmla="*/ 5020241 h 50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4C2286-0441-4364-A87A-5FD631318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221" y="5705069"/>
            <a:ext cx="10407602" cy="86802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dirty="0" err="1">
                <a:solidFill>
                  <a:srgbClr val="EBEBEB"/>
                </a:solidFill>
              </a:rPr>
              <a:t>Антиквариат</a:t>
            </a:r>
            <a:r>
              <a:rPr lang="ru-RU" sz="2800" dirty="0">
                <a:solidFill>
                  <a:srgbClr val="EBEBEB"/>
                </a:solidFill>
              </a:rPr>
              <a:t>.</a:t>
            </a:r>
            <a:r>
              <a:rPr lang="ru-RU" sz="2800" dirty="0"/>
              <a:t> Инвестирование в предметы старины относится скорее к профессиональной деятельности. Поэтому для того, чтобы грамотно вкладывать деньги в антиквариат, нужно быть специалистом в этой сфере.</a:t>
            </a:r>
            <a:endParaRPr lang="en-US" sz="2800" dirty="0">
              <a:solidFill>
                <a:srgbClr val="EBEB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89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2" descr="Картинки по запросу Собственный бизнес">
            <a:extLst>
              <a:ext uri="{FF2B5EF4-FFF2-40B4-BE49-F238E27FC236}">
                <a16:creationId xmlns:a16="http://schemas.microsoft.com/office/drawing/2014/main" id="{4671CCE1-49D2-4D34-A9F2-138F98A46E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0" r="-1" b="14921"/>
          <a:stretch/>
        </p:blipFill>
        <p:spPr bwMode="auto">
          <a:xfrm>
            <a:off x="1" y="-5"/>
            <a:ext cx="12191695" cy="5020241"/>
          </a:xfrm>
          <a:custGeom>
            <a:avLst/>
            <a:gdLst>
              <a:gd name="connsiteX0" fmla="*/ 0 w 12191695"/>
              <a:gd name="connsiteY0" fmla="*/ 0 h 5020241"/>
              <a:gd name="connsiteX1" fmla="*/ 12191695 w 12191695"/>
              <a:gd name="connsiteY1" fmla="*/ 0 h 5020241"/>
              <a:gd name="connsiteX2" fmla="*/ 12191695 w 12191695"/>
              <a:gd name="connsiteY2" fmla="*/ 4057991 h 5020241"/>
              <a:gd name="connsiteX3" fmla="*/ 11914945 w 12191695"/>
              <a:gd name="connsiteY3" fmla="*/ 4110187 h 5020241"/>
              <a:gd name="connsiteX4" fmla="*/ 11639412 w 12191695"/>
              <a:gd name="connsiteY4" fmla="*/ 4159931 h 5020241"/>
              <a:gd name="connsiteX5" fmla="*/ 11362661 w 12191695"/>
              <a:gd name="connsiteY5" fmla="*/ 4208624 h 5020241"/>
              <a:gd name="connsiteX6" fmla="*/ 11084690 w 12191695"/>
              <a:gd name="connsiteY6" fmla="*/ 4250310 h 5020241"/>
              <a:gd name="connsiteX7" fmla="*/ 10807939 w 12191695"/>
              <a:gd name="connsiteY7" fmla="*/ 4292347 h 5020241"/>
              <a:gd name="connsiteX8" fmla="*/ 10529968 w 12191695"/>
              <a:gd name="connsiteY8" fmla="*/ 4331582 h 5020241"/>
              <a:gd name="connsiteX9" fmla="*/ 10255655 w 12191695"/>
              <a:gd name="connsiteY9" fmla="*/ 4365211 h 5020241"/>
              <a:gd name="connsiteX10" fmla="*/ 9977684 w 12191695"/>
              <a:gd name="connsiteY10" fmla="*/ 4397089 h 5020241"/>
              <a:gd name="connsiteX11" fmla="*/ 9700933 w 12191695"/>
              <a:gd name="connsiteY11" fmla="*/ 4426165 h 5020241"/>
              <a:gd name="connsiteX12" fmla="*/ 9429058 w 12191695"/>
              <a:gd name="connsiteY12" fmla="*/ 4451387 h 5020241"/>
              <a:gd name="connsiteX13" fmla="*/ 9153526 w 12191695"/>
              <a:gd name="connsiteY13" fmla="*/ 4476609 h 5020241"/>
              <a:gd name="connsiteX14" fmla="*/ 8881651 w 12191695"/>
              <a:gd name="connsiteY14" fmla="*/ 4497628 h 5020241"/>
              <a:gd name="connsiteX15" fmla="*/ 8609776 w 12191695"/>
              <a:gd name="connsiteY15" fmla="*/ 4514092 h 5020241"/>
              <a:gd name="connsiteX16" fmla="*/ 8339121 w 12191695"/>
              <a:gd name="connsiteY16" fmla="*/ 4531258 h 5020241"/>
              <a:gd name="connsiteX17" fmla="*/ 8070903 w 12191695"/>
              <a:gd name="connsiteY17" fmla="*/ 4545620 h 5020241"/>
              <a:gd name="connsiteX18" fmla="*/ 7805124 w 12191695"/>
              <a:gd name="connsiteY18" fmla="*/ 4555779 h 5020241"/>
              <a:gd name="connsiteX19" fmla="*/ 7539345 w 12191695"/>
              <a:gd name="connsiteY19" fmla="*/ 4564537 h 5020241"/>
              <a:gd name="connsiteX20" fmla="*/ 7276005 w 12191695"/>
              <a:gd name="connsiteY20" fmla="*/ 4572944 h 5020241"/>
              <a:gd name="connsiteX21" fmla="*/ 7016322 w 12191695"/>
              <a:gd name="connsiteY21" fmla="*/ 4576798 h 5020241"/>
              <a:gd name="connsiteX22" fmla="*/ 6756639 w 12191695"/>
              <a:gd name="connsiteY22" fmla="*/ 4581001 h 5020241"/>
              <a:gd name="connsiteX23" fmla="*/ 6500613 w 12191695"/>
              <a:gd name="connsiteY23" fmla="*/ 4583103 h 5020241"/>
              <a:gd name="connsiteX24" fmla="*/ 6247026 w 12191695"/>
              <a:gd name="connsiteY24" fmla="*/ 4581001 h 5020241"/>
              <a:gd name="connsiteX25" fmla="*/ 5995877 w 12191695"/>
              <a:gd name="connsiteY25" fmla="*/ 4581001 h 5020241"/>
              <a:gd name="connsiteX26" fmla="*/ 5747167 w 12191695"/>
              <a:gd name="connsiteY26" fmla="*/ 4576798 h 5020241"/>
              <a:gd name="connsiteX27" fmla="*/ 5503333 w 12191695"/>
              <a:gd name="connsiteY27" fmla="*/ 4570492 h 5020241"/>
              <a:gd name="connsiteX28" fmla="*/ 5261938 w 12191695"/>
              <a:gd name="connsiteY28" fmla="*/ 4564537 h 5020241"/>
              <a:gd name="connsiteX29" fmla="*/ 5025418 w 12191695"/>
              <a:gd name="connsiteY29" fmla="*/ 4557881 h 5020241"/>
              <a:gd name="connsiteX30" fmla="*/ 4790118 w 12191695"/>
              <a:gd name="connsiteY30" fmla="*/ 4547722 h 5020241"/>
              <a:gd name="connsiteX31" fmla="*/ 4558477 w 12191695"/>
              <a:gd name="connsiteY31" fmla="*/ 4536862 h 5020241"/>
              <a:gd name="connsiteX32" fmla="*/ 4331710 w 12191695"/>
              <a:gd name="connsiteY32" fmla="*/ 4527054 h 5020241"/>
              <a:gd name="connsiteX33" fmla="*/ 3889152 w 12191695"/>
              <a:gd name="connsiteY33" fmla="*/ 4499379 h 5020241"/>
              <a:gd name="connsiteX34" fmla="*/ 3464881 w 12191695"/>
              <a:gd name="connsiteY34" fmla="*/ 4469954 h 5020241"/>
              <a:gd name="connsiteX35" fmla="*/ 3057678 w 12191695"/>
              <a:gd name="connsiteY35" fmla="*/ 4439126 h 5020241"/>
              <a:gd name="connsiteX36" fmla="*/ 2672421 w 12191695"/>
              <a:gd name="connsiteY36" fmla="*/ 4405147 h 5020241"/>
              <a:gd name="connsiteX37" fmla="*/ 2304232 w 12191695"/>
              <a:gd name="connsiteY37" fmla="*/ 4369765 h 5020241"/>
              <a:gd name="connsiteX38" fmla="*/ 1962864 w 12191695"/>
              <a:gd name="connsiteY38" fmla="*/ 4331582 h 5020241"/>
              <a:gd name="connsiteX39" fmla="*/ 1642223 w 12191695"/>
              <a:gd name="connsiteY39" fmla="*/ 4294099 h 5020241"/>
              <a:gd name="connsiteX40" fmla="*/ 1347183 w 12191695"/>
              <a:gd name="connsiteY40" fmla="*/ 4256616 h 5020241"/>
              <a:gd name="connsiteX41" fmla="*/ 1076528 w 12191695"/>
              <a:gd name="connsiteY41" fmla="*/ 4221235 h 5020241"/>
              <a:gd name="connsiteX42" fmla="*/ 836351 w 12191695"/>
              <a:gd name="connsiteY42" fmla="*/ 4187605 h 5020241"/>
              <a:gd name="connsiteX43" fmla="*/ 619339 w 12191695"/>
              <a:gd name="connsiteY43" fmla="*/ 4155727 h 5020241"/>
              <a:gd name="connsiteX44" fmla="*/ 436464 w 12191695"/>
              <a:gd name="connsiteY44" fmla="*/ 4129104 h 5020241"/>
              <a:gd name="connsiteX45" fmla="*/ 282848 w 12191695"/>
              <a:gd name="connsiteY45" fmla="*/ 4103881 h 5020241"/>
              <a:gd name="connsiteX46" fmla="*/ 71932 w 12191695"/>
              <a:gd name="connsiteY46" fmla="*/ 4067800 h 5020241"/>
              <a:gd name="connsiteX47" fmla="*/ 1 w 12191695"/>
              <a:gd name="connsiteY47" fmla="*/ 4055539 h 5020241"/>
              <a:gd name="connsiteX48" fmla="*/ 1 w 12191695"/>
              <a:gd name="connsiteY48" fmla="*/ 5020241 h 5020241"/>
              <a:gd name="connsiteX49" fmla="*/ 0 w 12191695"/>
              <a:gd name="connsiteY49" fmla="*/ 5020241 h 50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191695" h="5020241">
                <a:moveTo>
                  <a:pt x="0" y="0"/>
                </a:moveTo>
                <a:lnTo>
                  <a:pt x="12191695" y="0"/>
                </a:lnTo>
                <a:lnTo>
                  <a:pt x="12191695" y="4057991"/>
                </a:lnTo>
                <a:lnTo>
                  <a:pt x="11914945" y="4110187"/>
                </a:lnTo>
                <a:lnTo>
                  <a:pt x="11639412" y="4159931"/>
                </a:lnTo>
                <a:lnTo>
                  <a:pt x="11362661" y="4208624"/>
                </a:lnTo>
                <a:lnTo>
                  <a:pt x="11084690" y="4250310"/>
                </a:lnTo>
                <a:lnTo>
                  <a:pt x="10807939" y="4292347"/>
                </a:lnTo>
                <a:lnTo>
                  <a:pt x="10529968" y="4331582"/>
                </a:lnTo>
                <a:lnTo>
                  <a:pt x="10255655" y="4365211"/>
                </a:lnTo>
                <a:lnTo>
                  <a:pt x="9977684" y="4397089"/>
                </a:lnTo>
                <a:lnTo>
                  <a:pt x="9700933" y="4426165"/>
                </a:lnTo>
                <a:lnTo>
                  <a:pt x="9429058" y="4451387"/>
                </a:lnTo>
                <a:lnTo>
                  <a:pt x="9153526" y="4476609"/>
                </a:lnTo>
                <a:lnTo>
                  <a:pt x="8881651" y="4497628"/>
                </a:lnTo>
                <a:lnTo>
                  <a:pt x="8609776" y="4514092"/>
                </a:lnTo>
                <a:lnTo>
                  <a:pt x="8339121" y="4531258"/>
                </a:lnTo>
                <a:lnTo>
                  <a:pt x="8070903" y="4545620"/>
                </a:lnTo>
                <a:lnTo>
                  <a:pt x="7805124" y="4555779"/>
                </a:lnTo>
                <a:lnTo>
                  <a:pt x="7539345" y="4564537"/>
                </a:lnTo>
                <a:lnTo>
                  <a:pt x="7276005" y="4572944"/>
                </a:lnTo>
                <a:lnTo>
                  <a:pt x="7016322" y="4576798"/>
                </a:lnTo>
                <a:lnTo>
                  <a:pt x="6756639" y="4581001"/>
                </a:lnTo>
                <a:lnTo>
                  <a:pt x="6500613" y="4583103"/>
                </a:lnTo>
                <a:lnTo>
                  <a:pt x="6247026" y="4581001"/>
                </a:lnTo>
                <a:lnTo>
                  <a:pt x="5995877" y="4581001"/>
                </a:lnTo>
                <a:lnTo>
                  <a:pt x="5747167" y="4576798"/>
                </a:lnTo>
                <a:lnTo>
                  <a:pt x="5503333" y="4570492"/>
                </a:lnTo>
                <a:lnTo>
                  <a:pt x="5261938" y="4564537"/>
                </a:lnTo>
                <a:lnTo>
                  <a:pt x="5025418" y="4557881"/>
                </a:lnTo>
                <a:lnTo>
                  <a:pt x="4790118" y="4547722"/>
                </a:lnTo>
                <a:lnTo>
                  <a:pt x="4558477" y="4536862"/>
                </a:lnTo>
                <a:lnTo>
                  <a:pt x="4331710" y="4527054"/>
                </a:lnTo>
                <a:lnTo>
                  <a:pt x="3889152" y="4499379"/>
                </a:lnTo>
                <a:lnTo>
                  <a:pt x="3464881" y="4469954"/>
                </a:lnTo>
                <a:lnTo>
                  <a:pt x="3057678" y="4439126"/>
                </a:lnTo>
                <a:lnTo>
                  <a:pt x="2672421" y="4405147"/>
                </a:lnTo>
                <a:lnTo>
                  <a:pt x="2304232" y="4369765"/>
                </a:lnTo>
                <a:lnTo>
                  <a:pt x="1962864" y="4331582"/>
                </a:lnTo>
                <a:lnTo>
                  <a:pt x="1642223" y="4294099"/>
                </a:lnTo>
                <a:lnTo>
                  <a:pt x="1347183" y="4256616"/>
                </a:lnTo>
                <a:lnTo>
                  <a:pt x="1076528" y="4221235"/>
                </a:lnTo>
                <a:lnTo>
                  <a:pt x="836351" y="4187605"/>
                </a:lnTo>
                <a:lnTo>
                  <a:pt x="619339" y="4155727"/>
                </a:lnTo>
                <a:lnTo>
                  <a:pt x="436464" y="4129104"/>
                </a:lnTo>
                <a:lnTo>
                  <a:pt x="282848" y="4103881"/>
                </a:lnTo>
                <a:lnTo>
                  <a:pt x="71932" y="4067800"/>
                </a:lnTo>
                <a:lnTo>
                  <a:pt x="1" y="4055539"/>
                </a:lnTo>
                <a:lnTo>
                  <a:pt x="1" y="5020241"/>
                </a:lnTo>
                <a:lnTo>
                  <a:pt x="0" y="502024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reeform 16">
            <a:extLst>
              <a:ext uri="{FF2B5EF4-FFF2-40B4-BE49-F238E27FC236}">
                <a16:creationId xmlns:a16="http://schemas.microsoft.com/office/drawing/2014/main" id="{E4F17063-EDA4-417B-946F-BA357F3B39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3753695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tx2">
              <a:alpha val="4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D36F3EEA-55D4-4677-80E7-92D00B8F34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55533"/>
            <a:ext cx="12192000" cy="2802467"/>
          </a:xfrm>
          <a:custGeom>
            <a:avLst/>
            <a:gdLst>
              <a:gd name="connsiteX0" fmla="*/ 1 w 12192000"/>
              <a:gd name="connsiteY0" fmla="*/ 0 h 2802467"/>
              <a:gd name="connsiteX1" fmla="*/ 71932 w 12192000"/>
              <a:gd name="connsiteY1" fmla="*/ 12261 h 2802467"/>
              <a:gd name="connsiteX2" fmla="*/ 282848 w 12192000"/>
              <a:gd name="connsiteY2" fmla="*/ 48342 h 2802467"/>
              <a:gd name="connsiteX3" fmla="*/ 436464 w 12192000"/>
              <a:gd name="connsiteY3" fmla="*/ 73565 h 2802467"/>
              <a:gd name="connsiteX4" fmla="*/ 619339 w 12192000"/>
              <a:gd name="connsiteY4" fmla="*/ 100188 h 2802467"/>
              <a:gd name="connsiteX5" fmla="*/ 836351 w 12192000"/>
              <a:gd name="connsiteY5" fmla="*/ 132066 h 2802467"/>
              <a:gd name="connsiteX6" fmla="*/ 1076528 w 12192000"/>
              <a:gd name="connsiteY6" fmla="*/ 165696 h 2802467"/>
              <a:gd name="connsiteX7" fmla="*/ 1347183 w 12192000"/>
              <a:gd name="connsiteY7" fmla="*/ 201077 h 2802467"/>
              <a:gd name="connsiteX8" fmla="*/ 1642223 w 12192000"/>
              <a:gd name="connsiteY8" fmla="*/ 238560 h 2802467"/>
              <a:gd name="connsiteX9" fmla="*/ 1962864 w 12192000"/>
              <a:gd name="connsiteY9" fmla="*/ 276043 h 2802467"/>
              <a:gd name="connsiteX10" fmla="*/ 2304232 w 12192000"/>
              <a:gd name="connsiteY10" fmla="*/ 314226 h 2802467"/>
              <a:gd name="connsiteX11" fmla="*/ 2672421 w 12192000"/>
              <a:gd name="connsiteY11" fmla="*/ 349608 h 2802467"/>
              <a:gd name="connsiteX12" fmla="*/ 3057678 w 12192000"/>
              <a:gd name="connsiteY12" fmla="*/ 383587 h 2802467"/>
              <a:gd name="connsiteX13" fmla="*/ 3464881 w 12192000"/>
              <a:gd name="connsiteY13" fmla="*/ 414415 h 2802467"/>
              <a:gd name="connsiteX14" fmla="*/ 3889152 w 12192000"/>
              <a:gd name="connsiteY14" fmla="*/ 443840 h 2802467"/>
              <a:gd name="connsiteX15" fmla="*/ 4331710 w 12192000"/>
              <a:gd name="connsiteY15" fmla="*/ 471515 h 2802467"/>
              <a:gd name="connsiteX16" fmla="*/ 4558476 w 12192000"/>
              <a:gd name="connsiteY16" fmla="*/ 481323 h 2802467"/>
              <a:gd name="connsiteX17" fmla="*/ 4790118 w 12192000"/>
              <a:gd name="connsiteY17" fmla="*/ 492183 h 2802467"/>
              <a:gd name="connsiteX18" fmla="*/ 5025418 w 12192000"/>
              <a:gd name="connsiteY18" fmla="*/ 502342 h 2802467"/>
              <a:gd name="connsiteX19" fmla="*/ 5261937 w 12192000"/>
              <a:gd name="connsiteY19" fmla="*/ 508998 h 2802467"/>
              <a:gd name="connsiteX20" fmla="*/ 5503332 w 12192000"/>
              <a:gd name="connsiteY20" fmla="*/ 514953 h 2802467"/>
              <a:gd name="connsiteX21" fmla="*/ 5747166 w 12192000"/>
              <a:gd name="connsiteY21" fmla="*/ 521259 h 2802467"/>
              <a:gd name="connsiteX22" fmla="*/ 5995877 w 12192000"/>
              <a:gd name="connsiteY22" fmla="*/ 525462 h 2802467"/>
              <a:gd name="connsiteX23" fmla="*/ 6247026 w 12192000"/>
              <a:gd name="connsiteY23" fmla="*/ 525462 h 2802467"/>
              <a:gd name="connsiteX24" fmla="*/ 6500613 w 12192000"/>
              <a:gd name="connsiteY24" fmla="*/ 527564 h 2802467"/>
              <a:gd name="connsiteX25" fmla="*/ 6756639 w 12192000"/>
              <a:gd name="connsiteY25" fmla="*/ 525462 h 2802467"/>
              <a:gd name="connsiteX26" fmla="*/ 7016322 w 12192000"/>
              <a:gd name="connsiteY26" fmla="*/ 521259 h 2802467"/>
              <a:gd name="connsiteX27" fmla="*/ 7276005 w 12192000"/>
              <a:gd name="connsiteY27" fmla="*/ 517405 h 2802467"/>
              <a:gd name="connsiteX28" fmla="*/ 7539345 w 12192000"/>
              <a:gd name="connsiteY28" fmla="*/ 508998 h 2802467"/>
              <a:gd name="connsiteX29" fmla="*/ 7805124 w 12192000"/>
              <a:gd name="connsiteY29" fmla="*/ 500240 h 2802467"/>
              <a:gd name="connsiteX30" fmla="*/ 8070903 w 12192000"/>
              <a:gd name="connsiteY30" fmla="*/ 490081 h 2802467"/>
              <a:gd name="connsiteX31" fmla="*/ 8339121 w 12192000"/>
              <a:gd name="connsiteY31" fmla="*/ 475719 h 2802467"/>
              <a:gd name="connsiteX32" fmla="*/ 8609776 w 12192000"/>
              <a:gd name="connsiteY32" fmla="*/ 458553 h 2802467"/>
              <a:gd name="connsiteX33" fmla="*/ 8881651 w 12192000"/>
              <a:gd name="connsiteY33" fmla="*/ 442089 h 2802467"/>
              <a:gd name="connsiteX34" fmla="*/ 9153526 w 12192000"/>
              <a:gd name="connsiteY34" fmla="*/ 421070 h 2802467"/>
              <a:gd name="connsiteX35" fmla="*/ 9429058 w 12192000"/>
              <a:gd name="connsiteY35" fmla="*/ 395848 h 2802467"/>
              <a:gd name="connsiteX36" fmla="*/ 9700933 w 12192000"/>
              <a:gd name="connsiteY36" fmla="*/ 370626 h 2802467"/>
              <a:gd name="connsiteX37" fmla="*/ 9977684 w 12192000"/>
              <a:gd name="connsiteY37" fmla="*/ 341550 h 2802467"/>
              <a:gd name="connsiteX38" fmla="*/ 10255655 w 12192000"/>
              <a:gd name="connsiteY38" fmla="*/ 309672 h 2802467"/>
              <a:gd name="connsiteX39" fmla="*/ 10529968 w 12192000"/>
              <a:gd name="connsiteY39" fmla="*/ 276043 h 2802467"/>
              <a:gd name="connsiteX40" fmla="*/ 10807939 w 12192000"/>
              <a:gd name="connsiteY40" fmla="*/ 236808 h 2802467"/>
              <a:gd name="connsiteX41" fmla="*/ 11084690 w 12192000"/>
              <a:gd name="connsiteY41" fmla="*/ 194771 h 2802467"/>
              <a:gd name="connsiteX42" fmla="*/ 11362661 w 12192000"/>
              <a:gd name="connsiteY42" fmla="*/ 153085 h 2802467"/>
              <a:gd name="connsiteX43" fmla="*/ 11639412 w 12192000"/>
              <a:gd name="connsiteY43" fmla="*/ 104392 h 2802467"/>
              <a:gd name="connsiteX44" fmla="*/ 11914945 w 12192000"/>
              <a:gd name="connsiteY44" fmla="*/ 54648 h 2802467"/>
              <a:gd name="connsiteX45" fmla="*/ 12191696 w 12192000"/>
              <a:gd name="connsiteY45" fmla="*/ 2452 h 2802467"/>
              <a:gd name="connsiteX46" fmla="*/ 12191696 w 12192000"/>
              <a:gd name="connsiteY46" fmla="*/ 2236410 h 2802467"/>
              <a:gd name="connsiteX47" fmla="*/ 12192000 w 12192000"/>
              <a:gd name="connsiteY47" fmla="*/ 2236410 h 2802467"/>
              <a:gd name="connsiteX48" fmla="*/ 12192000 w 12192000"/>
              <a:gd name="connsiteY48" fmla="*/ 2802467 h 2802467"/>
              <a:gd name="connsiteX49" fmla="*/ 12191696 w 12192000"/>
              <a:gd name="connsiteY49" fmla="*/ 2802467 h 2802467"/>
              <a:gd name="connsiteX50" fmla="*/ 0 w 12192000"/>
              <a:gd name="connsiteY50" fmla="*/ 2802467 h 2802467"/>
              <a:gd name="connsiteX51" fmla="*/ 0 w 12192000"/>
              <a:gd name="connsiteY51" fmla="*/ 2236410 h 2802467"/>
              <a:gd name="connsiteX52" fmla="*/ 1 w 12192000"/>
              <a:gd name="connsiteY52" fmla="*/ 2236410 h 2802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92000" h="2802467">
                <a:moveTo>
                  <a:pt x="1" y="0"/>
                </a:moveTo>
                <a:lnTo>
                  <a:pt x="71932" y="12261"/>
                </a:lnTo>
                <a:lnTo>
                  <a:pt x="282848" y="48342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3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6"/>
                </a:lnTo>
                <a:lnTo>
                  <a:pt x="2672421" y="349608"/>
                </a:lnTo>
                <a:lnTo>
                  <a:pt x="3057678" y="383587"/>
                </a:lnTo>
                <a:lnTo>
                  <a:pt x="3464881" y="414415"/>
                </a:lnTo>
                <a:lnTo>
                  <a:pt x="3889152" y="443840"/>
                </a:lnTo>
                <a:lnTo>
                  <a:pt x="4331710" y="471515"/>
                </a:lnTo>
                <a:lnTo>
                  <a:pt x="4558476" y="481323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6" y="521259"/>
                </a:lnTo>
                <a:lnTo>
                  <a:pt x="5995877" y="525462"/>
                </a:lnTo>
                <a:lnTo>
                  <a:pt x="6247026" y="525462"/>
                </a:lnTo>
                <a:lnTo>
                  <a:pt x="6500613" y="527564"/>
                </a:lnTo>
                <a:lnTo>
                  <a:pt x="6756639" y="525462"/>
                </a:lnTo>
                <a:lnTo>
                  <a:pt x="7016322" y="521259"/>
                </a:lnTo>
                <a:lnTo>
                  <a:pt x="7276005" y="517405"/>
                </a:lnTo>
                <a:lnTo>
                  <a:pt x="7539345" y="508998"/>
                </a:lnTo>
                <a:lnTo>
                  <a:pt x="7805124" y="500240"/>
                </a:lnTo>
                <a:lnTo>
                  <a:pt x="8070903" y="490081"/>
                </a:lnTo>
                <a:lnTo>
                  <a:pt x="8339121" y="475719"/>
                </a:lnTo>
                <a:lnTo>
                  <a:pt x="8609776" y="458553"/>
                </a:lnTo>
                <a:lnTo>
                  <a:pt x="8881651" y="442089"/>
                </a:lnTo>
                <a:lnTo>
                  <a:pt x="9153526" y="421070"/>
                </a:lnTo>
                <a:lnTo>
                  <a:pt x="9429058" y="395848"/>
                </a:lnTo>
                <a:lnTo>
                  <a:pt x="9700933" y="370626"/>
                </a:lnTo>
                <a:lnTo>
                  <a:pt x="9977684" y="341550"/>
                </a:lnTo>
                <a:lnTo>
                  <a:pt x="10255655" y="309672"/>
                </a:lnTo>
                <a:lnTo>
                  <a:pt x="10529968" y="276043"/>
                </a:lnTo>
                <a:lnTo>
                  <a:pt x="10807939" y="236808"/>
                </a:lnTo>
                <a:lnTo>
                  <a:pt x="11084690" y="194771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236410"/>
                </a:lnTo>
                <a:lnTo>
                  <a:pt x="12192000" y="2236410"/>
                </a:lnTo>
                <a:lnTo>
                  <a:pt x="12192000" y="2802467"/>
                </a:lnTo>
                <a:lnTo>
                  <a:pt x="12191696" y="2802467"/>
                </a:lnTo>
                <a:lnTo>
                  <a:pt x="0" y="2802467"/>
                </a:lnTo>
                <a:lnTo>
                  <a:pt x="0" y="2236410"/>
                </a:lnTo>
                <a:lnTo>
                  <a:pt x="1" y="22364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451CD-85E5-4756-991C-B3CDE4094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06" y="5962973"/>
            <a:ext cx="10407602" cy="86802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 err="1">
                <a:solidFill>
                  <a:srgbClr val="EBEBEB"/>
                </a:solidFill>
              </a:rPr>
              <a:t>Собственный</a:t>
            </a:r>
            <a:r>
              <a:rPr lang="ru-RU" sz="3200" dirty="0">
                <a:solidFill>
                  <a:srgbClr val="EBEBEB"/>
                </a:solidFill>
              </a:rPr>
              <a:t> бизнес.</a:t>
            </a:r>
            <a:r>
              <a:rPr lang="ru-RU" sz="3200" dirty="0"/>
              <a:t> Любой проект требует времени и специальных знаний, кроме того, велик риск «прогореть».</a:t>
            </a:r>
            <a:br>
              <a:rPr lang="ru-RU" sz="3200" dirty="0"/>
            </a:br>
            <a:endParaRPr lang="en-US" sz="3200" dirty="0">
              <a:solidFill>
                <a:srgbClr val="EBEB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68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B78DBA-C2CE-4EDC-BE70-FDE90F5B3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012" y="1948960"/>
            <a:ext cx="3339281" cy="330884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400" dirty="0" err="1"/>
              <a:t>Ценные</a:t>
            </a:r>
            <a:r>
              <a:rPr lang="en-US" sz="2400" dirty="0"/>
              <a:t> </a:t>
            </a:r>
            <a:r>
              <a:rPr lang="en-US" sz="2400" dirty="0" err="1"/>
              <a:t>бумаги</a:t>
            </a:r>
            <a:r>
              <a:rPr lang="ru-RU" sz="2400" dirty="0"/>
              <a:t>. Самый выгодный вариант: имеют высокую ликвидность, не требуют больших расходов на совершение сделок и глубоких профессиональных знаний.</a:t>
            </a:r>
            <a:endParaRPr lang="en-US" sz="24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Виды ценных бумаг. Ценные бумаги — это особый вид… | by Dmitry Kozlovsky |  Время инвестировать… | Medium">
            <a:extLst>
              <a:ext uri="{FF2B5EF4-FFF2-40B4-BE49-F238E27FC236}">
                <a16:creationId xmlns:a16="http://schemas.microsoft.com/office/drawing/2014/main" id="{80EF34D6-E52A-45A8-A971-09094D1D2E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8"/>
          <a:stretch/>
        </p:blipFill>
        <p:spPr bwMode="auto">
          <a:xfrm>
            <a:off x="6096001" y="0"/>
            <a:ext cx="6096000" cy="695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3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525</Words>
  <Application>Microsoft Office PowerPoint</Application>
  <PresentationFormat>Широкоэкранный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Century Gothic</vt:lpstr>
      <vt:lpstr>Montserrat</vt:lpstr>
      <vt:lpstr>Times New Roman</vt:lpstr>
      <vt:lpstr>Wingdings</vt:lpstr>
      <vt:lpstr>Wingdings 3</vt:lpstr>
      <vt:lpstr>Ион</vt:lpstr>
      <vt:lpstr>Понятие инвестиций, их классификация. Основные направления инвестиций.</vt:lpstr>
      <vt:lpstr>Инвестиции</vt:lpstr>
      <vt:lpstr>Презентация PowerPoint</vt:lpstr>
      <vt:lpstr>Недвижимость</vt:lpstr>
      <vt:lpstr>Иностранная валюта</vt:lpstr>
      <vt:lpstr>Золото является резервным активом. Это означает, что, когда экономика стабильна, стоимость золота не растет и может оказаться ниже уровня инфляции.</vt:lpstr>
      <vt:lpstr>Антиквариат. Инвестирование в предметы старины относится скорее к профессиональной деятельности. Поэтому для того, чтобы грамотно вкладывать деньги в антиквариат, нужно быть специалистом в этой сфере.</vt:lpstr>
      <vt:lpstr>Собственный бизнес. Любой проект требует времени и специальных знаний, кроме того, велик риск «прогореть». </vt:lpstr>
      <vt:lpstr>Ценные бумаги. Самый выгодный вариант: имеют высокую ликвидность, не требуют больших расходов на совершение сделок и глубоких профессиональных знаний.</vt:lpstr>
      <vt:lpstr>Факторы, определяющие динамику инвестиций в экономику России: </vt:lpstr>
      <vt:lpstr>Функции потребления, сбережения и инвестиций</vt:lpstr>
      <vt:lpstr>Презентация PowerPoint</vt:lpstr>
      <vt:lpstr>Риски и доходность</vt:lpstr>
      <vt:lpstr>Презентация PowerPoint</vt:lpstr>
      <vt:lpstr>Презентация PowerPoint</vt:lpstr>
      <vt:lpstr>Доходность и окупаемость инвестиций в недвижимость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инвестиций, их классификация. Основные направления инвестиций. Факторы, определяющие динамику инвестиций. Функции потребления, сбережения и инвестиций</dc:title>
  <dc:creator>Кирилл Чибирев</dc:creator>
  <cp:lastModifiedBy>Сучков Сергей Дмитриевич</cp:lastModifiedBy>
  <cp:revision>11</cp:revision>
  <dcterms:created xsi:type="dcterms:W3CDTF">2019-12-09T16:10:35Z</dcterms:created>
  <dcterms:modified xsi:type="dcterms:W3CDTF">2021-04-21T16:47:41Z</dcterms:modified>
</cp:coreProperties>
</file>