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15">
          <p15:clr>
            <a:srgbClr val="A4A3A4"/>
          </p15:clr>
        </p15:guide>
        <p15:guide id="2" pos="2880">
          <p15:clr>
            <a:srgbClr val="A4A3A4"/>
          </p15:clr>
        </p15:guide>
        <p15:guide id="3" pos="351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8000"/>
    <a:srgbClr val="CCFFCC"/>
    <a:srgbClr val="FFFF66"/>
    <a:srgbClr val="FFFF00"/>
    <a:srgbClr val="FFFF99"/>
    <a:srgbClr val="FF0000"/>
    <a:srgbClr val="0000FF"/>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217" autoAdjust="0"/>
    <p:restoredTop sz="94660"/>
  </p:normalViewPr>
  <p:slideViewPr>
    <p:cSldViewPr>
      <p:cViewPr varScale="1">
        <p:scale>
          <a:sx n="66" d="100"/>
          <a:sy n="66" d="100"/>
        </p:scale>
        <p:origin x="-1680" y="-96"/>
      </p:cViewPr>
      <p:guideLst>
        <p:guide orient="horz" pos="2115"/>
        <p:guide pos="2880"/>
        <p:guide pos="351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4" name="Rectangle 8"/>
          <p:cNvSpPr>
            <a:spLocks noChangeArrowheads="1"/>
          </p:cNvSpPr>
          <p:nvPr/>
        </p:nvSpPr>
        <p:spPr bwMode="auto">
          <a:xfrm>
            <a:off x="8893175" y="188913"/>
            <a:ext cx="7127875" cy="1511300"/>
          </a:xfrm>
          <a:prstGeom prst="rect">
            <a:avLst/>
          </a:prstGeom>
          <a:solidFill>
            <a:srgbClr val="006600">
              <a:alpha val="78000"/>
            </a:srgbClr>
          </a:solidFill>
          <a:ln w="15875">
            <a:solidFill>
              <a:srgbClr val="FFFF00"/>
            </a:solidFill>
            <a:miter lim="800000"/>
            <a:headEnd/>
            <a:tailEnd/>
          </a:ln>
          <a:effectLst/>
        </p:spPr>
        <p:txBody>
          <a:bodyPr wrap="none" anchor="ctr"/>
          <a:lstStyle/>
          <a:p>
            <a:pPr>
              <a:defRPr/>
            </a:pPr>
            <a:endParaRPr lang="ru-RU">
              <a:cs typeface="+mn-cs"/>
            </a:endParaRPr>
          </a:p>
        </p:txBody>
      </p:sp>
      <p:sp>
        <p:nvSpPr>
          <p:cNvPr id="5" name="Rectangle 9"/>
          <p:cNvSpPr>
            <a:spLocks noChangeArrowheads="1"/>
          </p:cNvSpPr>
          <p:nvPr/>
        </p:nvSpPr>
        <p:spPr bwMode="auto">
          <a:xfrm>
            <a:off x="-7127875" y="4868863"/>
            <a:ext cx="7127875" cy="1511300"/>
          </a:xfrm>
          <a:prstGeom prst="rect">
            <a:avLst/>
          </a:prstGeom>
          <a:solidFill>
            <a:srgbClr val="003300">
              <a:alpha val="78000"/>
            </a:srgbClr>
          </a:solidFill>
          <a:ln w="12700">
            <a:solidFill>
              <a:srgbClr val="FFFF00"/>
            </a:solidFill>
            <a:miter lim="800000"/>
            <a:headEnd/>
            <a:tailEnd/>
          </a:ln>
          <a:effectLst/>
        </p:spPr>
        <p:txBody>
          <a:bodyPr wrap="none" anchor="ctr"/>
          <a:lstStyle/>
          <a:p>
            <a:pPr>
              <a:defRPr/>
            </a:pPr>
            <a:endParaRPr lang="ru-RU">
              <a:cs typeface="+mn-cs"/>
            </a:endParaRPr>
          </a:p>
        </p:txBody>
      </p:sp>
      <p:sp>
        <p:nvSpPr>
          <p:cNvPr id="3075" name="Rectangle 3"/>
          <p:cNvSpPr>
            <a:spLocks noGrp="1" noChangeArrowheads="1"/>
          </p:cNvSpPr>
          <p:nvPr>
            <p:ph type="ctrTitle"/>
          </p:nvPr>
        </p:nvSpPr>
        <p:spPr>
          <a:xfrm>
            <a:off x="2627313" y="260350"/>
            <a:ext cx="6121400" cy="1296988"/>
          </a:xfrm>
        </p:spPr>
        <p:txBody>
          <a:bodyPr/>
          <a:lstStyle>
            <a:lvl1pPr algn="r">
              <a:defRPr b="1"/>
            </a:lvl1pPr>
          </a:lstStyle>
          <a:p>
            <a:r>
              <a:rPr lang="ru-RU"/>
              <a:t>Образец заголовка</a:t>
            </a:r>
          </a:p>
        </p:txBody>
      </p:sp>
      <p:sp>
        <p:nvSpPr>
          <p:cNvPr id="3076" name="Rectangle 4"/>
          <p:cNvSpPr>
            <a:spLocks noGrp="1" noChangeArrowheads="1"/>
          </p:cNvSpPr>
          <p:nvPr>
            <p:ph type="subTitle" idx="1"/>
          </p:nvPr>
        </p:nvSpPr>
        <p:spPr>
          <a:xfrm>
            <a:off x="179388" y="4797425"/>
            <a:ext cx="5292725" cy="1655763"/>
          </a:xfrm>
        </p:spPr>
        <p:txBody>
          <a:bodyPr/>
          <a:lstStyle>
            <a:lvl1pPr marL="0" indent="0">
              <a:buFont typeface="Wingdings" pitchFamily="2" charset="2"/>
              <a:buNone/>
              <a:defRPr sz="1200">
                <a:solidFill>
                  <a:srgbClr val="FFFF00"/>
                </a:solidFill>
              </a:defRPr>
            </a:lvl1pPr>
          </a:lstStyle>
          <a:p>
            <a:r>
              <a:rPr lang="ru-RU"/>
              <a:t>Образец подзаголовка</a:t>
            </a:r>
          </a:p>
        </p:txBody>
      </p:sp>
      <p:sp>
        <p:nvSpPr>
          <p:cNvPr id="6" name="Rectangle 5"/>
          <p:cNvSpPr>
            <a:spLocks noGrp="1" noChangeArrowheads="1"/>
          </p:cNvSpPr>
          <p:nvPr>
            <p:ph type="dt" sz="half" idx="10"/>
          </p:nvPr>
        </p:nvSpPr>
        <p:spPr/>
        <p:txBody>
          <a:bodyPr/>
          <a:lstStyle>
            <a:lvl1pPr>
              <a:defRPr/>
            </a:lvl1pPr>
          </a:lstStyle>
          <a:p>
            <a:pPr>
              <a:defRPr/>
            </a:pPr>
            <a:endParaRPr lang="ru-RU"/>
          </a:p>
        </p:txBody>
      </p:sp>
      <p:sp>
        <p:nvSpPr>
          <p:cNvPr id="7" name="Rectangle 6"/>
          <p:cNvSpPr>
            <a:spLocks noGrp="1" noChangeArrowheads="1"/>
          </p:cNvSpPr>
          <p:nvPr>
            <p:ph type="ftr" sz="quarter" idx="11"/>
          </p:nvPr>
        </p:nvSpPr>
        <p:spPr/>
        <p:txBody>
          <a:bodyPr/>
          <a:lstStyle>
            <a:lvl1pPr>
              <a:defRPr/>
            </a:lvl1pPr>
          </a:lstStyle>
          <a:p>
            <a:pPr>
              <a:defRPr/>
            </a:pPr>
            <a:endParaRPr lang="ru-RU"/>
          </a:p>
        </p:txBody>
      </p:sp>
      <p:sp>
        <p:nvSpPr>
          <p:cNvPr id="8" name="Rectangle 7"/>
          <p:cNvSpPr>
            <a:spLocks noGrp="1" noChangeArrowheads="1"/>
          </p:cNvSpPr>
          <p:nvPr>
            <p:ph type="sldNum" sz="quarter" idx="12"/>
          </p:nvPr>
        </p:nvSpPr>
        <p:spPr/>
        <p:txBody>
          <a:bodyPr/>
          <a:lstStyle>
            <a:lvl1pPr>
              <a:defRPr/>
            </a:lvl1pPr>
          </a:lstStyle>
          <a:p>
            <a:pPr>
              <a:defRPr/>
            </a:pPr>
            <a:fld id="{B246B57A-39BF-4B99-B17F-9FFBFA5B6906}" type="slidenum">
              <a:rPr lang="ru-RU"/>
              <a:pPr>
                <a:defRPr/>
              </a:pPr>
              <a:t>‹#›</a:t>
            </a:fld>
            <a:endParaRPr lang="ru-RU"/>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0.70486 -7.40741E-7 L 0.25 -7.40741E-7 " pathEditMode="relative" rAng="0" ptsTypes="AA">
                                      <p:cBhvr>
                                        <p:cTn id="6" dur="2000" spd="-100000" fill="hold"/>
                                        <p:tgtEl>
                                          <p:spTgt spid="4"/>
                                        </p:tgtEl>
                                        <p:attrNameLst>
                                          <p:attrName>ppt_x</p:attrName>
                                          <p:attrName>ppt_y</p:attrName>
                                        </p:attrNameLst>
                                      </p:cBhvr>
                                      <p:rCtr x="477" y="0"/>
                                    </p:animMotion>
                                  </p:childTnLst>
                                </p:cTn>
                              </p:par>
                              <p:par>
                                <p:cTn id="7" presetID="35" presetClass="path" presetSubtype="0" accel="50000" decel="50000" fill="hold" grpId="0" nodeType="withEffect">
                                  <p:stCondLst>
                                    <p:cond delay="0"/>
                                  </p:stCondLst>
                                  <p:childTnLst>
                                    <p:animMotion origin="layout" path="M 0.76372 4.44444E-6 L -0.25 4.44444E-6 " pathEditMode="relative" rAng="0" ptsTypes="AA">
                                      <p:cBhvr>
                                        <p:cTn id="8" dur="2000" spd="-100000" fill="hold"/>
                                        <p:tgtEl>
                                          <p:spTgt spid="5"/>
                                        </p:tgtEl>
                                        <p:attrNameLst>
                                          <p:attrName>ppt_x</p:attrName>
                                          <p:attrName>ppt_y</p:attrName>
                                        </p:attrNameLst>
                                      </p:cBhvr>
                                      <p:rCtr x="-5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441B3B8-E196-40A4-89EC-8DFFED0F4AD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414338"/>
            <a:ext cx="2057400" cy="57118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414338"/>
            <a:ext cx="6019800" cy="57118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5CB9086-25F8-47DD-8300-B4BB03E7B44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0033F29-DFAE-4490-AE0A-F22826E5107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874D49D-2610-4F35-BF96-B599DF25DF1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C438F62-831D-40AB-A03B-3B0DE7AAF9F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0CC25A47-6612-479E-A3F4-43E2C400546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047577BF-0F46-4948-A20C-AEC55B1FFE9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F52B307E-5926-4F14-847D-BBF6FF58F10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3AA8136-E25B-408B-9E5E-64C10F72036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77F3A6E-0FE6-4267-AA35-69744CD794A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031" name="Picture 7" descr="Untitled-1"/>
          <p:cNvPicPr>
            <a:picLocks noChangeAspect="1" noChangeArrowheads="1"/>
          </p:cNvPicPr>
          <p:nvPr/>
        </p:nvPicPr>
        <p:blipFill>
          <a:blip r:embed="rId14"/>
          <a:srcRect/>
          <a:stretch>
            <a:fillRect/>
          </a:stretch>
        </p:blipFill>
        <p:spPr bwMode="auto">
          <a:xfrm>
            <a:off x="1588" y="1588"/>
            <a:ext cx="9140825" cy="6854825"/>
          </a:xfrm>
          <a:prstGeom prst="rect">
            <a:avLst/>
          </a:prstGeom>
          <a:noFill/>
          <a:ln w="9525">
            <a:noFill/>
            <a:miter lim="800000"/>
            <a:headEnd/>
            <a:tailEnd/>
          </a:ln>
        </p:spPr>
      </p:pic>
      <p:sp>
        <p:nvSpPr>
          <p:cNvPr id="1026" name="Rectangle 2"/>
          <p:cNvSpPr>
            <a:spLocks noGrp="1" noChangeArrowheads="1"/>
          </p:cNvSpPr>
          <p:nvPr>
            <p:ph type="title"/>
          </p:nvPr>
        </p:nvSpPr>
        <p:spPr bwMode="auto">
          <a:xfrm>
            <a:off x="755650" y="414338"/>
            <a:ext cx="6985000" cy="854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9533FE9E-27E7-44FA-B66E-F998A71FCBDC}" type="slidenum">
              <a:rPr lang="ru-RU"/>
              <a:pPr>
                <a:defRPr/>
              </a:pPr>
              <a:t>‹#›</a:t>
            </a:fld>
            <a:endParaRPr lang="ru-RU"/>
          </a:p>
        </p:txBody>
      </p:sp>
      <p:grpSp>
        <p:nvGrpSpPr>
          <p:cNvPr id="1037" name="Group 13"/>
          <p:cNvGrpSpPr>
            <a:grpSpLocks/>
          </p:cNvGrpSpPr>
          <p:nvPr/>
        </p:nvGrpSpPr>
        <p:grpSpPr bwMode="auto">
          <a:xfrm>
            <a:off x="7667625" y="44450"/>
            <a:ext cx="1528763" cy="1692275"/>
            <a:chOff x="4830" y="28"/>
            <a:chExt cx="963" cy="1066"/>
          </a:xfrm>
        </p:grpSpPr>
        <p:pic>
          <p:nvPicPr>
            <p:cNvPr id="1034" name="Picture 12" descr="vneuroka"/>
            <p:cNvPicPr>
              <a:picLocks noChangeAspect="1" noChangeArrowheads="1"/>
            </p:cNvPicPr>
            <p:nvPr userDrawn="1"/>
          </p:nvPicPr>
          <p:blipFill>
            <a:blip r:embed="rId15"/>
            <a:srcRect/>
            <a:stretch>
              <a:fillRect/>
            </a:stretch>
          </p:blipFill>
          <p:spPr bwMode="auto">
            <a:xfrm>
              <a:off x="4830" y="28"/>
              <a:ext cx="963" cy="1066"/>
            </a:xfrm>
            <a:prstGeom prst="rect">
              <a:avLst/>
            </a:prstGeom>
            <a:noFill/>
            <a:ln w="9525">
              <a:noFill/>
              <a:miter lim="800000"/>
              <a:headEnd/>
              <a:tailEnd/>
            </a:ln>
          </p:spPr>
        </p:pic>
        <p:sp>
          <p:nvSpPr>
            <p:cNvPr id="2" name="Text Box 10"/>
            <p:cNvSpPr txBox="1">
              <a:spLocks noChangeAspect="1" noChangeArrowheads="1"/>
            </p:cNvSpPr>
            <p:nvPr userDrawn="1"/>
          </p:nvSpPr>
          <p:spPr bwMode="auto">
            <a:xfrm>
              <a:off x="5088" y="694"/>
              <a:ext cx="500" cy="135"/>
            </a:xfrm>
            <a:prstGeom prst="rect">
              <a:avLst/>
            </a:prstGeom>
            <a:noFill/>
            <a:ln w="9525">
              <a:noFill/>
              <a:miter lim="800000"/>
              <a:headEnd/>
              <a:tailEnd/>
            </a:ln>
            <a:effectLst/>
          </p:spPr>
          <p:txBody>
            <a:bodyPr>
              <a:spAutoFit/>
            </a:bodyPr>
            <a:lstStyle/>
            <a:p>
              <a:pPr algn="ctr">
                <a:spcBef>
                  <a:spcPct val="50000"/>
                </a:spcBef>
                <a:defRPr/>
              </a:pPr>
              <a:r>
                <a:rPr lang="ru-RU" sz="800">
                  <a:cs typeface="+mn-cs"/>
                </a:rPr>
                <a:t>Далее</a:t>
              </a:r>
            </a:p>
          </p:txBody>
        </p:sp>
      </p:grpSp>
      <p:sp>
        <p:nvSpPr>
          <p:cNvPr id="1035" name="Rectangle 11">
            <a:hlinkClick r:id="" action="ppaction://hlinkshowjump?jump=nextslide"/>
          </p:cNvPr>
          <p:cNvSpPr>
            <a:spLocks noChangeArrowheads="1"/>
          </p:cNvSpPr>
          <p:nvPr/>
        </p:nvSpPr>
        <p:spPr bwMode="auto">
          <a:xfrm>
            <a:off x="7740650" y="0"/>
            <a:ext cx="1403350" cy="1584325"/>
          </a:xfrm>
          <a:prstGeom prst="rect">
            <a:avLst/>
          </a:prstGeom>
          <a:solidFill>
            <a:schemeClr val="bg1">
              <a:alpha val="0"/>
            </a:schemeClr>
          </a:solidFill>
          <a:ln w="9525">
            <a:noFill/>
            <a:miter lim="800000"/>
            <a:headEnd/>
            <a:tailEnd/>
          </a:ln>
          <a:effectLst/>
        </p:spPr>
        <p:txBody>
          <a:bodyPr wrap="none" anchor="ctr"/>
          <a:lstStyle/>
          <a:p>
            <a:pPr>
              <a:defRPr/>
            </a:pPr>
            <a:endParaRPr lang="ru-RU">
              <a:cs typeface="+mn-cs"/>
            </a:endParaRPr>
          </a:p>
        </p:txBody>
      </p:sp>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strip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031"/>
                                        </p:tgtEl>
                                        <p:attrNameLst>
                                          <p:attrName>style.visibility</p:attrName>
                                        </p:attrNameLst>
                                      </p:cBhvr>
                                      <p:to>
                                        <p:strVal val="visible"/>
                                      </p:to>
                                    </p:set>
                                    <p:animEffect transition="in" filter="strips(downRight)">
                                      <p:cBhvr>
                                        <p:cTn id="7" dur="500"/>
                                        <p:tgtEl>
                                          <p:spTgt spid="1031"/>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strips(downRight)">
                                      <p:cBhvr>
                                        <p:cTn id="11" dur="500"/>
                                        <p:tgtEl>
                                          <p:spTgt spid="1026"/>
                                        </p:tgtEl>
                                      </p:cBhvr>
                                    </p:animEffect>
                                  </p:childTnLst>
                                </p:cTn>
                              </p:par>
                            </p:childTnLst>
                          </p:cTn>
                        </p:par>
                        <p:par>
                          <p:cTn id="12" fill="hold">
                            <p:stCondLst>
                              <p:cond delay="1000"/>
                            </p:stCondLst>
                            <p:childTnLst>
                              <p:par>
                                <p:cTn id="13" presetID="18" presetClass="entr" presetSubtype="9" fill="hold" grpId="0"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strips(upLeft)">
                                      <p:cBhvr>
                                        <p:cTn id="15" dur="500"/>
                                        <p:tgtEl>
                                          <p:spTgt spid="102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35"/>
                                        </p:tgtEl>
                                        <p:attrNameLst>
                                          <p:attrName>style.visibility</p:attrName>
                                        </p:attrNameLst>
                                      </p:cBhvr>
                                      <p:to>
                                        <p:strVal val="visible"/>
                                      </p:to>
                                    </p:set>
                                    <p:animEffect transition="in" filter="fade">
                                      <p:cBhvr>
                                        <p:cTn id="18" dur="500"/>
                                        <p:tgtEl>
                                          <p:spTgt spid="103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037"/>
                                        </p:tgtEl>
                                        <p:attrNameLst>
                                          <p:attrName>style.visibility</p:attrName>
                                        </p:attrNameLst>
                                      </p:cBhvr>
                                      <p:to>
                                        <p:strVal val="visible"/>
                                      </p:to>
                                    </p:set>
                                    <p:anim calcmode="lin" valueType="num">
                                      <p:cBhvr additive="base">
                                        <p:cTn id="22" dur="500" fill="hold"/>
                                        <p:tgtEl>
                                          <p:spTgt spid="1037"/>
                                        </p:tgtEl>
                                        <p:attrNameLst>
                                          <p:attrName>ppt_x</p:attrName>
                                        </p:attrNameLst>
                                      </p:cBhvr>
                                      <p:tavLst>
                                        <p:tav tm="0">
                                          <p:val>
                                            <p:strVal val="1+#ppt_w/2"/>
                                          </p:val>
                                        </p:tav>
                                        <p:tav tm="100000">
                                          <p:val>
                                            <p:strVal val="#ppt_x"/>
                                          </p:val>
                                        </p:tav>
                                      </p:tavLst>
                                    </p:anim>
                                    <p:anim calcmode="lin" valueType="num">
                                      <p:cBhvr additive="base">
                                        <p:cTn id="23" dur="500" fill="hold"/>
                                        <p:tgtEl>
                                          <p:spTgt spid="10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p:tmplLst>
          <p:tmpl>
            <p:tnLst>
              <p:par>
                <p:cTn presetID="18" presetClass="entr" presetSubtype="9" fill="hold" nodeType="after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strips(upLeft)">
                      <p:cBhvr>
                        <p:cTn dur="500"/>
                        <p:tgtEl>
                          <p:spTgt spid="1027"/>
                        </p:tgtEl>
                      </p:cBhvr>
                    </p:animEffect>
                  </p:childTnLst>
                </p:cTn>
              </p:par>
            </p:tnLst>
          </p:tmpl>
        </p:tmplLst>
      </p:bldP>
      <p:bldP spid="1035" grpId="0" animBg="1"/>
    </p:bldLst>
  </p:timing>
  <p:txStyles>
    <p:titleStyle>
      <a:lvl1pPr algn="ctr" rtl="0" eaLnBrk="0" fontAlgn="base" hangingPunct="0">
        <a:spcBef>
          <a:spcPct val="0"/>
        </a:spcBef>
        <a:spcAft>
          <a:spcPct val="0"/>
        </a:spcAft>
        <a:defRPr sz="2400">
          <a:solidFill>
            <a:srgbClr val="FFFF99"/>
          </a:solidFill>
          <a:latin typeface="+mj-lt"/>
          <a:ea typeface="+mj-ea"/>
          <a:cs typeface="+mj-cs"/>
        </a:defRPr>
      </a:lvl1pPr>
      <a:lvl2pPr algn="ctr" rtl="0" eaLnBrk="0" fontAlgn="base" hangingPunct="0">
        <a:spcBef>
          <a:spcPct val="0"/>
        </a:spcBef>
        <a:spcAft>
          <a:spcPct val="0"/>
        </a:spcAft>
        <a:defRPr sz="2400">
          <a:solidFill>
            <a:srgbClr val="FFFF99"/>
          </a:solidFill>
          <a:latin typeface="Arial" charset="0"/>
        </a:defRPr>
      </a:lvl2pPr>
      <a:lvl3pPr algn="ctr" rtl="0" eaLnBrk="0" fontAlgn="base" hangingPunct="0">
        <a:spcBef>
          <a:spcPct val="0"/>
        </a:spcBef>
        <a:spcAft>
          <a:spcPct val="0"/>
        </a:spcAft>
        <a:defRPr sz="2400">
          <a:solidFill>
            <a:srgbClr val="FFFF99"/>
          </a:solidFill>
          <a:latin typeface="Arial" charset="0"/>
        </a:defRPr>
      </a:lvl3pPr>
      <a:lvl4pPr algn="ctr" rtl="0" eaLnBrk="0" fontAlgn="base" hangingPunct="0">
        <a:spcBef>
          <a:spcPct val="0"/>
        </a:spcBef>
        <a:spcAft>
          <a:spcPct val="0"/>
        </a:spcAft>
        <a:defRPr sz="2400">
          <a:solidFill>
            <a:srgbClr val="FFFF99"/>
          </a:solidFill>
          <a:latin typeface="Arial" charset="0"/>
        </a:defRPr>
      </a:lvl4pPr>
      <a:lvl5pPr algn="ctr" rtl="0" eaLnBrk="0" fontAlgn="base" hangingPunct="0">
        <a:spcBef>
          <a:spcPct val="0"/>
        </a:spcBef>
        <a:spcAft>
          <a:spcPct val="0"/>
        </a:spcAft>
        <a:defRPr sz="2400">
          <a:solidFill>
            <a:srgbClr val="FFFF99"/>
          </a:solidFill>
          <a:latin typeface="Arial" charset="0"/>
        </a:defRPr>
      </a:lvl5pPr>
      <a:lvl6pPr marL="457200" algn="ctr" rtl="0" fontAlgn="base">
        <a:spcBef>
          <a:spcPct val="0"/>
        </a:spcBef>
        <a:spcAft>
          <a:spcPct val="0"/>
        </a:spcAft>
        <a:defRPr sz="2400">
          <a:solidFill>
            <a:srgbClr val="FFFF99"/>
          </a:solidFill>
          <a:latin typeface="Arial" charset="0"/>
        </a:defRPr>
      </a:lvl6pPr>
      <a:lvl7pPr marL="914400" algn="ctr" rtl="0" fontAlgn="base">
        <a:spcBef>
          <a:spcPct val="0"/>
        </a:spcBef>
        <a:spcAft>
          <a:spcPct val="0"/>
        </a:spcAft>
        <a:defRPr sz="2400">
          <a:solidFill>
            <a:srgbClr val="FFFF99"/>
          </a:solidFill>
          <a:latin typeface="Arial" charset="0"/>
        </a:defRPr>
      </a:lvl7pPr>
      <a:lvl8pPr marL="1371600" algn="ctr" rtl="0" fontAlgn="base">
        <a:spcBef>
          <a:spcPct val="0"/>
        </a:spcBef>
        <a:spcAft>
          <a:spcPct val="0"/>
        </a:spcAft>
        <a:defRPr sz="2400">
          <a:solidFill>
            <a:srgbClr val="FFFF99"/>
          </a:solidFill>
          <a:latin typeface="Arial" charset="0"/>
        </a:defRPr>
      </a:lvl8pPr>
      <a:lvl9pPr marL="1828800" algn="ctr" rtl="0" fontAlgn="base">
        <a:spcBef>
          <a:spcPct val="0"/>
        </a:spcBef>
        <a:spcAft>
          <a:spcPct val="0"/>
        </a:spcAft>
        <a:defRPr sz="2400">
          <a:solidFill>
            <a:srgbClr val="FFFF99"/>
          </a:solidFill>
          <a:latin typeface="Arial" charset="0"/>
        </a:defRPr>
      </a:lvl9pPr>
    </p:titleStyle>
    <p:bodyStyle>
      <a:lvl1pPr marL="342900" indent="-342900" algn="l" rtl="0" eaLnBrk="0" fontAlgn="base" hangingPunct="0">
        <a:spcBef>
          <a:spcPct val="20000"/>
        </a:spcBef>
        <a:spcAft>
          <a:spcPct val="0"/>
        </a:spcAft>
        <a:buSzPct val="150000"/>
        <a:buFont typeface="Wingdings" pitchFamily="2" charset="2"/>
        <a:buBlip>
          <a:blip r:embed="rId16"/>
        </a:buBlip>
        <a:defRPr sz="2000">
          <a:solidFill>
            <a:srgbClr val="FFFFCC"/>
          </a:solidFill>
          <a:latin typeface="+mn-lt"/>
          <a:ea typeface="+mn-ea"/>
          <a:cs typeface="+mn-cs"/>
        </a:defRPr>
      </a:lvl1pPr>
      <a:lvl2pPr marL="742950" indent="-285750" algn="l" rtl="0" eaLnBrk="0" fontAlgn="base" hangingPunct="0">
        <a:spcBef>
          <a:spcPct val="20000"/>
        </a:spcBef>
        <a:spcAft>
          <a:spcPct val="0"/>
        </a:spcAft>
        <a:buSzPct val="150000"/>
        <a:buFont typeface="Wingdings" pitchFamily="2" charset="2"/>
        <a:buBlip>
          <a:blip r:embed="rId17"/>
        </a:buBlip>
        <a:defRPr>
          <a:solidFill>
            <a:srgbClr val="FFFFCC"/>
          </a:solidFill>
          <a:latin typeface="+mn-lt"/>
        </a:defRPr>
      </a:lvl2pPr>
      <a:lvl3pPr marL="1143000" indent="-228600" algn="l" rtl="0" eaLnBrk="0" fontAlgn="base" hangingPunct="0">
        <a:spcBef>
          <a:spcPct val="20000"/>
        </a:spcBef>
        <a:spcAft>
          <a:spcPct val="0"/>
        </a:spcAft>
        <a:buSzPct val="150000"/>
        <a:buFont typeface="Wingdings 2" pitchFamily="18" charset="2"/>
        <a:buBlip>
          <a:blip r:embed="rId18"/>
        </a:buBlip>
        <a:defRPr sz="1600">
          <a:solidFill>
            <a:srgbClr val="FFFFCC"/>
          </a:solidFill>
          <a:latin typeface="+mn-lt"/>
        </a:defRPr>
      </a:lvl3pPr>
      <a:lvl4pPr marL="1600200" indent="-228600" algn="l" rtl="0" eaLnBrk="0" fontAlgn="base" hangingPunct="0">
        <a:spcBef>
          <a:spcPct val="20000"/>
        </a:spcBef>
        <a:spcAft>
          <a:spcPct val="0"/>
        </a:spcAft>
        <a:buSzPct val="150000"/>
        <a:buBlip>
          <a:blip r:embed="rId19"/>
        </a:buBlip>
        <a:defRPr sz="1400">
          <a:solidFill>
            <a:srgbClr val="FFFFCC"/>
          </a:solidFill>
          <a:latin typeface="+mn-lt"/>
        </a:defRPr>
      </a:lvl4pPr>
      <a:lvl5pPr marL="2057400" indent="-228600" algn="l" rtl="0" eaLnBrk="0" fontAlgn="base" hangingPunct="0">
        <a:spcBef>
          <a:spcPct val="20000"/>
        </a:spcBef>
        <a:spcAft>
          <a:spcPct val="0"/>
        </a:spcAft>
        <a:buFont typeface="Wingdings" pitchFamily="2" charset="2"/>
        <a:buChar char="§"/>
        <a:defRPr sz="1400">
          <a:solidFill>
            <a:srgbClr val="FFFFCC"/>
          </a:solidFill>
          <a:latin typeface="+mn-lt"/>
        </a:defRPr>
      </a:lvl5pPr>
      <a:lvl6pPr marL="2514600" indent="-228600" algn="l" rtl="0" fontAlgn="base">
        <a:spcBef>
          <a:spcPct val="20000"/>
        </a:spcBef>
        <a:spcAft>
          <a:spcPct val="0"/>
        </a:spcAft>
        <a:buFont typeface="Wingdings" pitchFamily="2" charset="2"/>
        <a:buChar char="§"/>
        <a:defRPr sz="1400">
          <a:solidFill>
            <a:srgbClr val="FFFFCC"/>
          </a:solidFill>
          <a:latin typeface="+mn-lt"/>
        </a:defRPr>
      </a:lvl6pPr>
      <a:lvl7pPr marL="2971800" indent="-228600" algn="l" rtl="0" fontAlgn="base">
        <a:spcBef>
          <a:spcPct val="20000"/>
        </a:spcBef>
        <a:spcAft>
          <a:spcPct val="0"/>
        </a:spcAft>
        <a:buFont typeface="Wingdings" pitchFamily="2" charset="2"/>
        <a:buChar char="§"/>
        <a:defRPr sz="1400">
          <a:solidFill>
            <a:srgbClr val="FFFFCC"/>
          </a:solidFill>
          <a:latin typeface="+mn-lt"/>
        </a:defRPr>
      </a:lvl7pPr>
      <a:lvl8pPr marL="3429000" indent="-228600" algn="l" rtl="0" fontAlgn="base">
        <a:spcBef>
          <a:spcPct val="20000"/>
        </a:spcBef>
        <a:spcAft>
          <a:spcPct val="0"/>
        </a:spcAft>
        <a:buFont typeface="Wingdings" pitchFamily="2" charset="2"/>
        <a:buChar char="§"/>
        <a:defRPr sz="1400">
          <a:solidFill>
            <a:srgbClr val="FFFFCC"/>
          </a:solidFill>
          <a:latin typeface="+mn-lt"/>
        </a:defRPr>
      </a:lvl8pPr>
      <a:lvl9pPr marL="3886200" indent="-228600" algn="l" rtl="0" fontAlgn="base">
        <a:spcBef>
          <a:spcPct val="20000"/>
        </a:spcBef>
        <a:spcAft>
          <a:spcPct val="0"/>
        </a:spcAft>
        <a:buFont typeface="Wingdings" pitchFamily="2" charset="2"/>
        <a:buChar char="§"/>
        <a:defRPr sz="1400">
          <a:solidFill>
            <a:srgbClr val="FFFFCC"/>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p:txBody>
          <a:bodyPr/>
          <a:lstStyle/>
          <a:p>
            <a:pPr algn="ctr" eaLnBrk="1" hangingPunct="1"/>
            <a:r>
              <a:rPr lang="ru-RU" dirty="0"/>
              <a:t>СПб ГБУ ЦССВ №9</a:t>
            </a:r>
            <a:br>
              <a:rPr lang="ru-RU" dirty="0"/>
            </a:br>
            <a:r>
              <a:rPr lang="ru-RU" dirty="0"/>
              <a:t>логопед </a:t>
            </a:r>
            <a:br>
              <a:rPr lang="ru-RU" dirty="0"/>
            </a:br>
            <a:r>
              <a:rPr lang="ru-RU" dirty="0"/>
              <a:t>Коваленко Светлана Владимировна </a:t>
            </a:r>
          </a:p>
        </p:txBody>
      </p:sp>
      <p:sp>
        <p:nvSpPr>
          <p:cNvPr id="2052" name="Rectangle 4"/>
          <p:cNvSpPr>
            <a:spLocks noGrp="1" noChangeArrowheads="1"/>
          </p:cNvSpPr>
          <p:nvPr>
            <p:ph type="subTitle" idx="1"/>
          </p:nvPr>
        </p:nvSpPr>
        <p:spPr>
          <a:xfrm>
            <a:off x="684213" y="4292600"/>
            <a:ext cx="5292725" cy="1655763"/>
          </a:xfrm>
        </p:spPr>
        <p:txBody>
          <a:bodyPr/>
          <a:lstStyle/>
          <a:p>
            <a:pPr algn="ctr" eaLnBrk="1" hangingPunct="1">
              <a:defRPr/>
            </a:pPr>
            <a:r>
              <a:rPr lang="ru-RU" sz="2800" b="1" i="1">
                <a:solidFill>
                  <a:srgbClr val="FF0000"/>
                </a:solidFill>
                <a:effectLst>
                  <a:outerShdw blurRad="38100" dist="38100" dir="2700000" algn="tl">
                    <a:srgbClr val="C0C0C0"/>
                  </a:outerShdw>
                </a:effectLst>
              </a:rPr>
              <a:t>Использование различных  приёмов работы </a:t>
            </a:r>
          </a:p>
          <a:p>
            <a:pPr algn="ctr" eaLnBrk="1" hangingPunct="1">
              <a:defRPr/>
            </a:pPr>
            <a:r>
              <a:rPr lang="ru-RU" sz="2800" b="1" i="1">
                <a:solidFill>
                  <a:srgbClr val="FF0000"/>
                </a:solidFill>
                <a:effectLst>
                  <a:outerShdw blurRad="38100" dist="38100" dir="2700000" algn="tl">
                    <a:srgbClr val="C0C0C0"/>
                  </a:outerShdw>
                </a:effectLst>
              </a:rPr>
              <a:t>в коррекции дисграфии</a:t>
            </a:r>
          </a:p>
          <a:p>
            <a:pPr algn="ctr" eaLnBrk="1" hangingPunct="1">
              <a:defRPr/>
            </a:pPr>
            <a:r>
              <a:rPr lang="ru-RU" sz="2800" b="1" i="1">
                <a:solidFill>
                  <a:srgbClr val="FF0000"/>
                </a:solidFill>
                <a:effectLst>
                  <a:outerShdw blurRad="38100" dist="38100" dir="2700000" algn="tl">
                    <a:srgbClr val="C0C0C0"/>
                  </a:outerShdw>
                </a:effectLst>
              </a:rPr>
              <a:t> у младших школьников</a:t>
            </a:r>
          </a:p>
        </p:txBody>
      </p:sp>
    </p:spTree>
  </p:cSld>
  <p:clrMapOvr>
    <a:masterClrMapping/>
  </p:clrMapOvr>
  <p:transition>
    <p:strips/>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SN853502"/>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1187450" y="2133600"/>
            <a:ext cx="6769100" cy="4346575"/>
          </a:xfrm>
          <a:prstGeom prst="rect">
            <a:avLst/>
          </a:prstGeom>
          <a:noFill/>
          <a:ln w="9525">
            <a:noFill/>
            <a:miter lim="800000"/>
            <a:headEnd/>
            <a:tailEnd/>
          </a:ln>
        </p:spPr>
      </p:pic>
      <p:sp>
        <p:nvSpPr>
          <p:cNvPr id="22530" name="Text Box 6"/>
          <p:cNvSpPr txBox="1">
            <a:spLocks noChangeArrowheads="1"/>
          </p:cNvSpPr>
          <p:nvPr/>
        </p:nvSpPr>
        <p:spPr bwMode="auto">
          <a:xfrm>
            <a:off x="358775" y="692150"/>
            <a:ext cx="8785225" cy="1311275"/>
          </a:xfrm>
          <a:prstGeom prst="rect">
            <a:avLst/>
          </a:prstGeom>
          <a:noFill/>
          <a:ln w="9525">
            <a:noFill/>
            <a:miter lim="800000"/>
            <a:headEnd/>
            <a:tailEnd/>
          </a:ln>
        </p:spPr>
        <p:txBody>
          <a:bodyPr>
            <a:spAutoFit/>
          </a:bodyPr>
          <a:lstStyle/>
          <a:p>
            <a:pPr algn="ctr"/>
            <a:r>
              <a:rPr lang="ru-RU" sz="2000" b="1">
                <a:solidFill>
                  <a:srgbClr val="FFFF99"/>
                </a:solidFill>
              </a:rPr>
              <a:t>Считаю очень полезным упражнение из детства «Слепая курица» . Ученик должен узнать образ прописной буквы или слога. Для успешного выполнения задания ведущий должен «писать», соблюдая общепринятые правила чистописания. </a:t>
            </a:r>
          </a:p>
        </p:txBody>
      </p:sp>
    </p:spTree>
  </p:cSld>
  <p:clrMapOvr>
    <a:masterClrMapping/>
  </p:clrMapOvr>
  <p:transition advClick="0">
    <p:strips/>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SN853448"/>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1547813" y="2565400"/>
            <a:ext cx="6048375" cy="4102100"/>
          </a:xfrm>
          <a:prstGeom prst="rect">
            <a:avLst/>
          </a:prstGeom>
          <a:noFill/>
          <a:ln w="9525">
            <a:noFill/>
            <a:miter lim="800000"/>
            <a:headEnd/>
            <a:tailEnd/>
          </a:ln>
        </p:spPr>
      </p:pic>
      <p:sp>
        <p:nvSpPr>
          <p:cNvPr id="23554" name="Text Box 6"/>
          <p:cNvSpPr txBox="1">
            <a:spLocks noChangeArrowheads="1"/>
          </p:cNvSpPr>
          <p:nvPr/>
        </p:nvSpPr>
        <p:spPr bwMode="auto">
          <a:xfrm>
            <a:off x="468313" y="0"/>
            <a:ext cx="8135937" cy="2530475"/>
          </a:xfrm>
          <a:prstGeom prst="rect">
            <a:avLst/>
          </a:prstGeom>
          <a:noFill/>
          <a:ln w="9525">
            <a:noFill/>
            <a:miter lim="800000"/>
            <a:headEnd/>
            <a:tailEnd/>
          </a:ln>
        </p:spPr>
        <p:txBody>
          <a:bodyPr>
            <a:spAutoFit/>
          </a:bodyPr>
          <a:lstStyle/>
          <a:p>
            <a:pPr algn="ctr"/>
            <a:r>
              <a:rPr lang="ru-RU" sz="2000" b="1">
                <a:solidFill>
                  <a:srgbClr val="FFFF99"/>
                </a:solidFill>
              </a:rPr>
              <a:t>Смена видов деятельности всегда благоприятно влияет на процесс обучения. Так родилась игра «Живое слово». Участников прикрепляются карточки с изображением букв,  каждому своя. Играющие из этих букв должны составить слова и с помощью мячика  «собрать» их. Выигрывает тот, кто придумал большее количество слов. Для проведения этой игры ученики должны иметь навык составления слов из заданных букв и достаточный словарный запас.</a:t>
            </a:r>
          </a:p>
        </p:txBody>
      </p:sp>
    </p:spTree>
  </p:cSld>
  <p:clrMapOvr>
    <a:masterClrMapping/>
  </p:clrMapOvr>
  <p:transition advClick="0">
    <p:strips/>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descr="SN853408"/>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1042988" y="3933825"/>
            <a:ext cx="7129462" cy="2735263"/>
          </a:xfrm>
          <a:prstGeom prst="rect">
            <a:avLst/>
          </a:prstGeom>
          <a:noFill/>
          <a:ln w="9525">
            <a:noFill/>
            <a:miter lim="800000"/>
            <a:headEnd/>
            <a:tailEnd/>
          </a:ln>
        </p:spPr>
      </p:pic>
      <p:pic>
        <p:nvPicPr>
          <p:cNvPr id="24578" name="Picture 5" descr="SN853486"/>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250825" y="260350"/>
            <a:ext cx="4826000" cy="2138363"/>
          </a:xfrm>
          <a:prstGeom prst="rect">
            <a:avLst/>
          </a:prstGeom>
          <a:noFill/>
          <a:ln w="9525">
            <a:noFill/>
            <a:miter lim="800000"/>
            <a:headEnd/>
            <a:tailEnd/>
          </a:ln>
        </p:spPr>
      </p:pic>
      <p:sp>
        <p:nvSpPr>
          <p:cNvPr id="24579" name="Text Box 6"/>
          <p:cNvSpPr txBox="1">
            <a:spLocks noChangeArrowheads="1"/>
          </p:cNvSpPr>
          <p:nvPr/>
        </p:nvSpPr>
        <p:spPr bwMode="auto">
          <a:xfrm>
            <a:off x="5076825" y="280988"/>
            <a:ext cx="4067175" cy="2225675"/>
          </a:xfrm>
          <a:prstGeom prst="rect">
            <a:avLst/>
          </a:prstGeom>
          <a:noFill/>
          <a:ln w="9525">
            <a:noFill/>
            <a:miter lim="800000"/>
            <a:headEnd/>
            <a:tailEnd/>
          </a:ln>
        </p:spPr>
        <p:txBody>
          <a:bodyPr>
            <a:spAutoFit/>
          </a:bodyPr>
          <a:lstStyle/>
          <a:p>
            <a:pPr algn="ctr"/>
            <a:r>
              <a:rPr lang="ru-RU" sz="2000" b="1">
                <a:solidFill>
                  <a:srgbClr val="FFFF99"/>
                </a:solidFill>
              </a:rPr>
              <a:t>Многие ученики неправильно соединяют буквы на письме. Работая над этой проблемой  мы договорились с ребятами все соединения букв в словах условно разделить на два вида:</a:t>
            </a:r>
          </a:p>
        </p:txBody>
      </p:sp>
      <p:sp>
        <p:nvSpPr>
          <p:cNvPr id="24580" name="Text Box 7"/>
          <p:cNvSpPr txBox="1">
            <a:spLocks noChangeArrowheads="1"/>
          </p:cNvSpPr>
          <p:nvPr/>
        </p:nvSpPr>
        <p:spPr bwMode="auto">
          <a:xfrm>
            <a:off x="0" y="2492375"/>
            <a:ext cx="9144000" cy="1585913"/>
          </a:xfrm>
          <a:prstGeom prst="rect">
            <a:avLst/>
          </a:prstGeom>
          <a:noFill/>
          <a:ln w="9525">
            <a:noFill/>
            <a:miter lim="800000"/>
            <a:headEnd/>
            <a:tailEnd/>
          </a:ln>
        </p:spPr>
        <p:txBody>
          <a:bodyPr>
            <a:spAutoFit/>
          </a:bodyPr>
          <a:lstStyle/>
          <a:p>
            <a:pPr algn="ctr"/>
            <a:r>
              <a:rPr lang="ru-RU" sz="2000" b="1">
                <a:solidFill>
                  <a:srgbClr val="FFFF99"/>
                </a:solidFill>
              </a:rPr>
              <a:t>«перекладинка» (</a:t>
            </a:r>
            <a:r>
              <a:rPr lang="ru-RU" sz="2000" b="1" i="1">
                <a:solidFill>
                  <a:srgbClr val="FFFF99"/>
                </a:solidFill>
              </a:rPr>
              <a:t>ра, во,ье</a:t>
            </a:r>
            <a:r>
              <a:rPr lang="ru-RU" sz="2000" b="1">
                <a:solidFill>
                  <a:srgbClr val="FFFF99"/>
                </a:solidFill>
              </a:rPr>
              <a:t>..) и «замочек» (</a:t>
            </a:r>
            <a:r>
              <a:rPr lang="ru-RU" sz="2000" b="1" i="1">
                <a:solidFill>
                  <a:srgbClr val="FFFF99"/>
                </a:solidFill>
              </a:rPr>
              <a:t>ня, кл, дм</a:t>
            </a:r>
            <a:r>
              <a:rPr lang="ru-RU" sz="2000" b="1">
                <a:solidFill>
                  <a:srgbClr val="FFFF99"/>
                </a:solidFill>
              </a:rPr>
              <a:t>…). Таким образом, мы смогли сложить «живое» слово. Ведущий в этой игре определяет правильность «написания» слова или по способу соединения букв выбирает из списка нужное слово.</a:t>
            </a:r>
            <a:endParaRPr lang="ru-RU"/>
          </a:p>
          <a:p>
            <a:pPr algn="ctr"/>
            <a:endParaRPr lang="ru-RU"/>
          </a:p>
        </p:txBody>
      </p:sp>
    </p:spTree>
  </p:cSld>
  <p:clrMapOvr>
    <a:masterClrMapping/>
  </p:clrMapOvr>
  <p:transition advClick="0">
    <p:strip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SN853488"/>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755650" y="549275"/>
            <a:ext cx="3024188" cy="3227388"/>
          </a:xfrm>
          <a:prstGeom prst="rect">
            <a:avLst/>
          </a:prstGeom>
          <a:noFill/>
          <a:ln w="9525">
            <a:noFill/>
            <a:miter lim="800000"/>
            <a:headEnd/>
            <a:tailEnd/>
          </a:ln>
        </p:spPr>
      </p:pic>
      <p:pic>
        <p:nvPicPr>
          <p:cNvPr id="25602" name="Picture 5" descr="SN853494"/>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4500563" y="549275"/>
            <a:ext cx="3960812" cy="3195638"/>
          </a:xfrm>
          <a:prstGeom prst="rect">
            <a:avLst/>
          </a:prstGeom>
          <a:noFill/>
          <a:ln w="9525">
            <a:noFill/>
            <a:miter lim="800000"/>
            <a:headEnd/>
            <a:tailEnd/>
          </a:ln>
        </p:spPr>
      </p:pic>
      <p:sp>
        <p:nvSpPr>
          <p:cNvPr id="25603" name="Text Box 6"/>
          <p:cNvSpPr txBox="1">
            <a:spLocks noChangeArrowheads="1"/>
          </p:cNvSpPr>
          <p:nvPr/>
        </p:nvSpPr>
        <p:spPr bwMode="auto">
          <a:xfrm>
            <a:off x="395288" y="3881438"/>
            <a:ext cx="8497887" cy="2225675"/>
          </a:xfrm>
          <a:prstGeom prst="rect">
            <a:avLst/>
          </a:prstGeom>
          <a:noFill/>
          <a:ln w="9525">
            <a:noFill/>
            <a:miter lim="800000"/>
            <a:headEnd/>
            <a:tailEnd/>
          </a:ln>
        </p:spPr>
        <p:txBody>
          <a:bodyPr>
            <a:spAutoFit/>
          </a:bodyPr>
          <a:lstStyle/>
          <a:p>
            <a:pPr algn="ctr"/>
            <a:r>
              <a:rPr lang="ru-RU" sz="2000" b="1">
                <a:solidFill>
                  <a:srgbClr val="FFFF99"/>
                </a:solidFill>
              </a:rPr>
              <a:t>В индивидуальной работе можно использовать приём, помогающий ученику лучше запомнить правописание словарных слов. Логопед рукой ребёнка  пишет «мокрый» образ словарного слова. Ученику предлагается воспроизвести это слово самостоятельно, поставить ударение, подчеркнуть безударные гласные. Этот приём мобилизует внимание ученика, способствует лучшему запоминанию материала. </a:t>
            </a:r>
          </a:p>
        </p:txBody>
      </p:sp>
    </p:spTree>
  </p:cSld>
  <p:clrMapOvr>
    <a:masterClrMapping/>
  </p:clrMapOvr>
  <p:transition advClick="0">
    <p:strips/>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4" descr="SN853496"/>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1116013" y="1916113"/>
            <a:ext cx="7056437" cy="4868862"/>
          </a:xfrm>
          <a:prstGeom prst="rect">
            <a:avLst/>
          </a:prstGeom>
          <a:noFill/>
          <a:ln w="9525">
            <a:noFill/>
            <a:miter lim="800000"/>
            <a:headEnd/>
            <a:tailEnd/>
          </a:ln>
        </p:spPr>
      </p:pic>
      <p:sp>
        <p:nvSpPr>
          <p:cNvPr id="26626" name="Text Box 5"/>
          <p:cNvSpPr txBox="1">
            <a:spLocks noChangeArrowheads="1"/>
          </p:cNvSpPr>
          <p:nvPr/>
        </p:nvSpPr>
        <p:spPr bwMode="auto">
          <a:xfrm>
            <a:off x="0" y="136525"/>
            <a:ext cx="9144000" cy="2225675"/>
          </a:xfrm>
          <a:prstGeom prst="rect">
            <a:avLst/>
          </a:prstGeom>
          <a:noFill/>
          <a:ln w="9525">
            <a:noFill/>
            <a:miter lim="800000"/>
            <a:headEnd/>
            <a:tailEnd/>
          </a:ln>
        </p:spPr>
        <p:txBody>
          <a:bodyPr>
            <a:spAutoFit/>
          </a:bodyPr>
          <a:lstStyle/>
          <a:p>
            <a:pPr algn="ctr"/>
            <a:r>
              <a:rPr lang="ru-RU" sz="2000" b="1">
                <a:solidFill>
                  <a:srgbClr val="FFFF99"/>
                </a:solidFill>
              </a:rPr>
              <a:t>Хочу отметить полезность использования различных схем в ходе логопедических занятий. Такие схемы- это, по сути, кратко записанное с помощью определённых символов правило или свод правил. Они отвечают ряду дидактических принципов: доступности, наглядности, системности, последовательности, переходу от простого к сложному, что способствует лучшему и более прочному усвоению знаний детьми.</a:t>
            </a:r>
          </a:p>
        </p:txBody>
      </p:sp>
    </p:spTree>
  </p:cSld>
  <p:clrMapOvr>
    <a:masterClrMapping/>
  </p:clrMapOvr>
  <p:transition advClick="0">
    <p:strips/>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4"/>
          <p:cNvSpPr txBox="1">
            <a:spLocks noChangeArrowheads="1"/>
          </p:cNvSpPr>
          <p:nvPr/>
        </p:nvSpPr>
        <p:spPr bwMode="auto">
          <a:xfrm>
            <a:off x="250825" y="692150"/>
            <a:ext cx="8642350" cy="5273675"/>
          </a:xfrm>
          <a:prstGeom prst="rect">
            <a:avLst/>
          </a:prstGeom>
          <a:noFill/>
          <a:ln w="9525">
            <a:noFill/>
            <a:miter lim="800000"/>
            <a:headEnd/>
            <a:tailEnd/>
          </a:ln>
        </p:spPr>
        <p:txBody>
          <a:bodyPr>
            <a:spAutoFit/>
          </a:bodyPr>
          <a:lstStyle/>
          <a:p>
            <a:pPr algn="ctr"/>
            <a:r>
              <a:rPr lang="ru-RU" sz="2000" b="1">
                <a:solidFill>
                  <a:srgbClr val="FFFF99"/>
                </a:solidFill>
              </a:rPr>
              <a:t>У основной части учащихся, имеющих нарушение письменной речи и нуждающихся в логопедической помощи, обычно трудно выделить вид дисграфии в чистом виде. Чаще всего нарушение состоит из элементов двух или нескольких видов дисграфий. Поэтому логопед должен на занятиях решать задачи по развитию просодической стороны речи, фонетико-фонематических функций, грамматического строя, лексики, связной речи, т. е. по всем направлениям логопедической работы. Примеры, приведённых выше приёмов работы, как показывает практика, повышают интерес у учеников к занятиям, возрастает их активность, обогащается их активный и пассивный словарь, развивается внимание, память, мышление, тонкая моторика. Хочется закончить своё выступление словами К.Д. Ушинского: «Сделать серьёзное занятие для ребёнка занимательным – вот задача первоначального обучения».</a:t>
            </a:r>
          </a:p>
          <a:p>
            <a:pPr algn="ctr"/>
            <a:r>
              <a:rPr lang="ru-RU" sz="2000" b="1">
                <a:solidFill>
                  <a:srgbClr val="FFFF99"/>
                </a:solidFill>
              </a:rPr>
              <a:t>Спасибо за внимание!</a:t>
            </a:r>
          </a:p>
          <a:p>
            <a:pPr algn="ctr"/>
            <a:r>
              <a:rPr lang="ru-RU" sz="2000" b="1">
                <a:solidFill>
                  <a:srgbClr val="FFFF99"/>
                </a:solidFill>
              </a:rPr>
              <a:t>Желаю всем творческих успехов!</a:t>
            </a:r>
          </a:p>
        </p:txBody>
      </p:sp>
    </p:spTree>
  </p:cSld>
  <p:clrMapOvr>
    <a:masterClrMapping/>
  </p:clrMapOvr>
  <p:transition advClick="0">
    <p:strip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2"/>
          <p:cNvSpPr txBox="1">
            <a:spLocks noChangeArrowheads="1"/>
          </p:cNvSpPr>
          <p:nvPr/>
        </p:nvSpPr>
        <p:spPr bwMode="auto">
          <a:xfrm>
            <a:off x="611188" y="333375"/>
            <a:ext cx="8348440" cy="923330"/>
          </a:xfrm>
          <a:prstGeom prst="rect">
            <a:avLst/>
          </a:prstGeom>
          <a:noFill/>
          <a:ln w="9525">
            <a:noFill/>
            <a:miter lim="800000"/>
            <a:headEnd/>
            <a:tailEnd/>
          </a:ln>
        </p:spPr>
        <p:txBody>
          <a:bodyPr wrap="none">
            <a:spAutoFit/>
          </a:bodyPr>
          <a:lstStyle/>
          <a:p>
            <a:pPr algn="ctr"/>
            <a:r>
              <a:rPr lang="ru-RU" b="1" dirty="0">
                <a:solidFill>
                  <a:srgbClr val="FFFF99"/>
                </a:solidFill>
              </a:rPr>
              <a:t>У детей младшего школьного возраста часто наблюдаются нарушения</a:t>
            </a:r>
          </a:p>
          <a:p>
            <a:pPr algn="ctr"/>
            <a:r>
              <a:rPr lang="ru-RU" b="1" dirty="0">
                <a:solidFill>
                  <a:srgbClr val="FFFF99"/>
                </a:solidFill>
              </a:rPr>
              <a:t> письменной речи - </a:t>
            </a:r>
            <a:r>
              <a:rPr lang="ru-RU" b="1" dirty="0" err="1">
                <a:solidFill>
                  <a:srgbClr val="FFFF99"/>
                </a:solidFill>
              </a:rPr>
              <a:t>дисграфия</a:t>
            </a:r>
            <a:r>
              <a:rPr lang="ru-RU" b="1" dirty="0">
                <a:solidFill>
                  <a:srgbClr val="FFFF99"/>
                </a:solidFill>
              </a:rPr>
              <a:t>. Основным симптомом </a:t>
            </a:r>
            <a:r>
              <a:rPr lang="ru-RU" b="1" dirty="0" err="1">
                <a:solidFill>
                  <a:srgbClr val="FFFF99"/>
                </a:solidFill>
              </a:rPr>
              <a:t>дисграфии</a:t>
            </a:r>
            <a:endParaRPr lang="ru-RU" b="1" dirty="0">
              <a:solidFill>
                <a:srgbClr val="FFFF99"/>
              </a:solidFill>
            </a:endParaRPr>
          </a:p>
          <a:p>
            <a:pPr algn="ctr"/>
            <a:r>
              <a:rPr lang="ru-RU" b="1" dirty="0">
                <a:solidFill>
                  <a:srgbClr val="FFFF99"/>
                </a:solidFill>
              </a:rPr>
              <a:t>является наличие стойких специфических ошибок.</a:t>
            </a:r>
          </a:p>
        </p:txBody>
      </p:sp>
      <p:sp>
        <p:nvSpPr>
          <p:cNvPr id="14338" name="Text Box 16"/>
          <p:cNvSpPr txBox="1">
            <a:spLocks noChangeArrowheads="1"/>
          </p:cNvSpPr>
          <p:nvPr/>
        </p:nvSpPr>
        <p:spPr bwMode="auto">
          <a:xfrm>
            <a:off x="250825" y="1125538"/>
            <a:ext cx="4024313" cy="4760912"/>
          </a:xfrm>
          <a:prstGeom prst="rect">
            <a:avLst/>
          </a:prstGeom>
          <a:noFill/>
          <a:ln w="9525">
            <a:noFill/>
            <a:miter lim="800000"/>
            <a:headEnd/>
            <a:tailEnd/>
          </a:ln>
        </p:spPr>
        <p:txBody>
          <a:bodyPr>
            <a:spAutoFit/>
          </a:bodyPr>
          <a:lstStyle/>
          <a:p>
            <a:pPr algn="ctr"/>
            <a:r>
              <a:rPr lang="ru-RU" b="1" dirty="0">
                <a:solidFill>
                  <a:srgbClr val="FFFF99"/>
                </a:solidFill>
              </a:rPr>
              <a:t>Коррекция недостатков письма </a:t>
            </a:r>
          </a:p>
          <a:p>
            <a:pPr algn="ctr"/>
            <a:r>
              <a:rPr lang="ru-RU" b="1" dirty="0">
                <a:solidFill>
                  <a:srgbClr val="FFFF99"/>
                </a:solidFill>
              </a:rPr>
              <a:t>и чтения требует постоянных систематических занятий, отнимает у детей много сил и времени. Повышению эффективности занятий способствует разнообразие упражнений и приёмов, предлагаемых логопедом ученикам. Предлагаю Вашему вниманию несколько приёмов работы из моей профессиональной «копилки», которые , как показывает опыт, дают хорошие результаты, «оживляют» процесс коррекции и увлекают учеников.</a:t>
            </a:r>
          </a:p>
        </p:txBody>
      </p:sp>
      <p:pic>
        <p:nvPicPr>
          <p:cNvPr id="14339" name="Picture 17" descr="SN853434"/>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4787900" y="1268413"/>
            <a:ext cx="3824288" cy="5400675"/>
          </a:xfrm>
          <a:prstGeom prst="rect">
            <a:avLst/>
          </a:prstGeom>
          <a:noFill/>
          <a:ln w="9525">
            <a:noFill/>
            <a:miter lim="800000"/>
            <a:headEnd/>
            <a:tailEnd/>
          </a:ln>
        </p:spPr>
      </p:pic>
    </p:spTree>
  </p:cSld>
  <p:clrMapOvr>
    <a:masterClrMapping/>
  </p:clrMapOvr>
  <p:transition advClick="0">
    <p:strip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5" descr="SN853476"/>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323850" y="404813"/>
            <a:ext cx="4343400" cy="4508500"/>
          </a:xfrm>
          <a:prstGeom prst="rect">
            <a:avLst/>
          </a:prstGeom>
          <a:noFill/>
          <a:ln w="9525">
            <a:noFill/>
            <a:miter lim="800000"/>
            <a:headEnd/>
            <a:tailEnd/>
          </a:ln>
        </p:spPr>
      </p:pic>
      <p:sp>
        <p:nvSpPr>
          <p:cNvPr id="15362" name="Text Box 6"/>
          <p:cNvSpPr txBox="1">
            <a:spLocks noChangeArrowheads="1"/>
          </p:cNvSpPr>
          <p:nvPr/>
        </p:nvSpPr>
        <p:spPr bwMode="auto">
          <a:xfrm>
            <a:off x="4859338" y="620713"/>
            <a:ext cx="4105275" cy="4211637"/>
          </a:xfrm>
          <a:prstGeom prst="rect">
            <a:avLst/>
          </a:prstGeom>
          <a:noFill/>
          <a:ln w="9525">
            <a:noFill/>
            <a:miter lim="800000"/>
            <a:headEnd/>
            <a:tailEnd/>
          </a:ln>
        </p:spPr>
        <p:txBody>
          <a:bodyPr>
            <a:spAutoFit/>
          </a:bodyPr>
          <a:lstStyle/>
          <a:p>
            <a:pPr algn="ctr"/>
            <a:r>
              <a:rPr lang="ru-RU" b="1">
                <a:solidFill>
                  <a:srgbClr val="FFFF99"/>
                </a:solidFill>
              </a:rPr>
              <a:t>Систематически использую в структуре уроков материалы из научного практического пособия Валерия Эдигея «Учись читать, малыш!» Начинаем работу с анаграмм, которые автор классифицировал по частям речи. В данном случае, анаграмма – это слово, в котором все буквы переставлены в свободном порядке. Например, ГИРТ (ТИГР). Затем переходим к расшифровки текстов, увеличивая со временем их объём и сложность. </a:t>
            </a:r>
          </a:p>
        </p:txBody>
      </p:sp>
      <p:sp>
        <p:nvSpPr>
          <p:cNvPr id="15363" name="Text Box 7"/>
          <p:cNvSpPr txBox="1">
            <a:spLocks noChangeArrowheads="1"/>
          </p:cNvSpPr>
          <p:nvPr/>
        </p:nvSpPr>
        <p:spPr bwMode="auto">
          <a:xfrm>
            <a:off x="179388" y="4797425"/>
            <a:ext cx="8642350" cy="1739900"/>
          </a:xfrm>
          <a:prstGeom prst="rect">
            <a:avLst/>
          </a:prstGeom>
          <a:noFill/>
          <a:ln w="9525">
            <a:noFill/>
            <a:miter lim="800000"/>
            <a:headEnd/>
            <a:tailEnd/>
          </a:ln>
        </p:spPr>
        <p:txBody>
          <a:bodyPr>
            <a:spAutoFit/>
          </a:bodyPr>
          <a:lstStyle/>
          <a:p>
            <a:pPr algn="ctr"/>
            <a:r>
              <a:rPr lang="ru-RU" b="1">
                <a:solidFill>
                  <a:srgbClr val="FFFF99"/>
                </a:solidFill>
              </a:rPr>
              <a:t>Такого рода задания ученикам предлагается выполнить письменно. Их всегда можно дополнить любыми заданиями, которые мы используем при работе с упражнениями по русскому языку. Многие ученики с большим желанием работают с такими текстами, не обращая внимания на объём, одерживая «победу» слово за словом. Выполняя такие задания, дети допускают сравнительно меньше ошибок, чем обычно.</a:t>
            </a:r>
          </a:p>
        </p:txBody>
      </p:sp>
    </p:spTree>
  </p:cSld>
  <p:clrMapOvr>
    <a:masterClrMapping/>
  </p:clrMapOvr>
  <p:transition advClick="0">
    <p:strip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5"/>
          <p:cNvSpPr txBox="1">
            <a:spLocks noChangeArrowheads="1"/>
          </p:cNvSpPr>
          <p:nvPr/>
        </p:nvSpPr>
        <p:spPr bwMode="auto">
          <a:xfrm>
            <a:off x="395288" y="404813"/>
            <a:ext cx="8497887" cy="6555641"/>
          </a:xfrm>
          <a:prstGeom prst="rect">
            <a:avLst/>
          </a:prstGeom>
          <a:noFill/>
          <a:ln w="9525">
            <a:noFill/>
            <a:miter lim="800000"/>
            <a:headEnd/>
            <a:tailEnd/>
          </a:ln>
        </p:spPr>
        <p:txBody>
          <a:bodyPr>
            <a:spAutoFit/>
          </a:bodyPr>
          <a:lstStyle/>
          <a:p>
            <a:pPr algn="ctr"/>
            <a:r>
              <a:rPr lang="ru-RU" b="1" dirty="0">
                <a:solidFill>
                  <a:srgbClr val="FFFF99"/>
                </a:solidFill>
              </a:rPr>
              <a:t>Особенно нравятся ученикам тексты, составленные мною по аналогии с пособием, где описываются реальные события, а героями рассказов являются сами ребята. Выполняя эти задания, дети совершенствуют свои навыки звукобуквенного анализа и синтеза, уточняют и расширяют словарный запас.</a:t>
            </a:r>
          </a:p>
          <a:p>
            <a:pPr algn="ctr"/>
            <a:r>
              <a:rPr lang="ru-RU" sz="2400" b="1" i="1" dirty="0" err="1">
                <a:solidFill>
                  <a:srgbClr val="FFFF99"/>
                </a:solidFill>
              </a:rPr>
              <a:t>шаНа</a:t>
            </a:r>
            <a:r>
              <a:rPr lang="ru-RU" sz="2400" b="1" i="1" dirty="0">
                <a:solidFill>
                  <a:srgbClr val="FFFF99"/>
                </a:solidFill>
              </a:rPr>
              <a:t> </a:t>
            </a:r>
            <a:r>
              <a:rPr lang="ru-RU" sz="2400" b="1" i="1" dirty="0" err="1">
                <a:solidFill>
                  <a:srgbClr val="FFFF99"/>
                </a:solidFill>
              </a:rPr>
              <a:t>ростьгод</a:t>
            </a:r>
            <a:endParaRPr lang="ru-RU" sz="2400" b="1" i="1" dirty="0">
              <a:solidFill>
                <a:srgbClr val="FFFF99"/>
              </a:solidFill>
            </a:endParaRPr>
          </a:p>
          <a:p>
            <a:pPr algn="ctr"/>
            <a:r>
              <a:rPr lang="ru-RU" sz="2400" b="1" i="1" dirty="0" err="1">
                <a:solidFill>
                  <a:srgbClr val="FFFF99"/>
                </a:solidFill>
              </a:rPr>
              <a:t>рашГи</a:t>
            </a:r>
            <a:r>
              <a:rPr lang="ru-RU" sz="2400" b="1" i="1" dirty="0">
                <a:solidFill>
                  <a:srgbClr val="FFFF99"/>
                </a:solidFill>
              </a:rPr>
              <a:t> и </a:t>
            </a:r>
            <a:r>
              <a:rPr lang="ru-RU" sz="2400" b="1" i="1" dirty="0" err="1">
                <a:solidFill>
                  <a:srgbClr val="FFFF99"/>
                </a:solidFill>
              </a:rPr>
              <a:t>миДа</a:t>
            </a:r>
            <a:r>
              <a:rPr lang="ru-RU" sz="2400" b="1" i="1" dirty="0">
                <a:solidFill>
                  <a:srgbClr val="FFFF99"/>
                </a:solidFill>
              </a:rPr>
              <a:t> </a:t>
            </a:r>
            <a:r>
              <a:rPr lang="ru-RU" sz="2400" b="1" i="1" dirty="0" err="1">
                <a:solidFill>
                  <a:srgbClr val="FFFF99"/>
                </a:solidFill>
              </a:rPr>
              <a:t>шоохро</a:t>
            </a:r>
            <a:r>
              <a:rPr lang="ru-RU" sz="2400" b="1" i="1" dirty="0">
                <a:solidFill>
                  <a:srgbClr val="FFFF99"/>
                </a:solidFill>
              </a:rPr>
              <a:t> </a:t>
            </a:r>
            <a:r>
              <a:rPr lang="ru-RU" sz="2400" b="1" i="1" dirty="0" err="1">
                <a:solidFill>
                  <a:srgbClr val="FFFF99"/>
                </a:solidFill>
              </a:rPr>
              <a:t>раигют</a:t>
            </a:r>
            <a:r>
              <a:rPr lang="ru-RU" sz="2400" b="1" i="1" dirty="0">
                <a:solidFill>
                  <a:srgbClr val="FFFF99"/>
                </a:solidFill>
              </a:rPr>
              <a:t> в </a:t>
            </a:r>
            <a:r>
              <a:rPr lang="ru-RU" sz="2400" b="1" i="1" dirty="0" err="1">
                <a:solidFill>
                  <a:srgbClr val="FFFF99"/>
                </a:solidFill>
              </a:rPr>
              <a:t>болтфу</a:t>
            </a:r>
            <a:r>
              <a:rPr lang="ru-RU" sz="2400" b="1" i="1" dirty="0">
                <a:solidFill>
                  <a:srgbClr val="FFFF99"/>
                </a:solidFill>
              </a:rPr>
              <a:t>. </a:t>
            </a:r>
            <a:r>
              <a:rPr lang="ru-RU" sz="2400" b="1" i="1" dirty="0" err="1">
                <a:solidFill>
                  <a:srgbClr val="FFFF99"/>
                </a:solidFill>
              </a:rPr>
              <a:t>ниО</a:t>
            </a:r>
            <a:r>
              <a:rPr lang="ru-RU" sz="2400" b="1" i="1" dirty="0">
                <a:solidFill>
                  <a:srgbClr val="FFFF99"/>
                </a:solidFill>
              </a:rPr>
              <a:t> </a:t>
            </a:r>
            <a:r>
              <a:rPr lang="ru-RU" sz="2400" b="1" i="1" dirty="0" err="1">
                <a:solidFill>
                  <a:srgbClr val="FFFF99"/>
                </a:solidFill>
              </a:rPr>
              <a:t>низаютсяма</a:t>
            </a:r>
            <a:r>
              <a:rPr lang="ru-RU" sz="2400" b="1" i="1" dirty="0">
                <a:solidFill>
                  <a:srgbClr val="FFFF99"/>
                </a:solidFill>
              </a:rPr>
              <a:t> в </a:t>
            </a:r>
            <a:r>
              <a:rPr lang="ru-RU" sz="2400" b="1" i="1" dirty="0" err="1">
                <a:solidFill>
                  <a:srgbClr val="FFFF99"/>
                </a:solidFill>
              </a:rPr>
              <a:t>нойбольфут</a:t>
            </a:r>
            <a:r>
              <a:rPr lang="ru-RU" sz="2400" b="1" i="1" dirty="0">
                <a:solidFill>
                  <a:srgbClr val="FFFF99"/>
                </a:solidFill>
              </a:rPr>
              <a:t> </a:t>
            </a:r>
            <a:r>
              <a:rPr lang="ru-RU" sz="2400" b="1" i="1" dirty="0" err="1">
                <a:solidFill>
                  <a:srgbClr val="FFFF99"/>
                </a:solidFill>
              </a:rPr>
              <a:t>кцисеи</a:t>
            </a:r>
            <a:r>
              <a:rPr lang="ru-RU" sz="2400" b="1" i="1" dirty="0">
                <a:solidFill>
                  <a:srgbClr val="FFFF99"/>
                </a:solidFill>
              </a:rPr>
              <a:t>. </a:t>
            </a:r>
            <a:r>
              <a:rPr lang="ru-RU" sz="2400" b="1" i="1" dirty="0" err="1">
                <a:solidFill>
                  <a:srgbClr val="FFFF99"/>
                </a:solidFill>
              </a:rPr>
              <a:t>шаГри</a:t>
            </a:r>
            <a:r>
              <a:rPr lang="ru-RU" sz="2400" b="1" i="1" dirty="0">
                <a:solidFill>
                  <a:srgbClr val="FFFF99"/>
                </a:solidFill>
              </a:rPr>
              <a:t> </a:t>
            </a:r>
            <a:r>
              <a:rPr lang="ru-RU" sz="2400" b="1" i="1" dirty="0" err="1">
                <a:solidFill>
                  <a:srgbClr val="FFFF99"/>
                </a:solidFill>
              </a:rPr>
              <a:t>раетиг</a:t>
            </a:r>
            <a:r>
              <a:rPr lang="ru-RU" sz="2400" b="1" i="1" dirty="0">
                <a:solidFill>
                  <a:srgbClr val="FFFF99"/>
                </a:solidFill>
              </a:rPr>
              <a:t> </a:t>
            </a:r>
            <a:r>
              <a:rPr lang="ru-RU" sz="2400" b="1" i="1" dirty="0" err="1">
                <a:solidFill>
                  <a:srgbClr val="FFFF99"/>
                </a:solidFill>
              </a:rPr>
              <a:t>дапающимна</a:t>
            </a:r>
            <a:r>
              <a:rPr lang="ru-RU" sz="2400" b="1" i="1" dirty="0">
                <a:solidFill>
                  <a:srgbClr val="FFFF99"/>
                </a:solidFill>
              </a:rPr>
              <a:t> и </a:t>
            </a:r>
            <a:r>
              <a:rPr lang="ru-RU" sz="2400" b="1" i="1" dirty="0" err="1">
                <a:solidFill>
                  <a:srgbClr val="FFFF99"/>
                </a:solidFill>
              </a:rPr>
              <a:t>ваетбиза</a:t>
            </a:r>
            <a:r>
              <a:rPr lang="ru-RU" sz="2400" b="1" i="1" dirty="0">
                <a:solidFill>
                  <a:srgbClr val="FFFF99"/>
                </a:solidFill>
              </a:rPr>
              <a:t> гоном </a:t>
            </a:r>
            <a:r>
              <a:rPr lang="ru-RU" sz="2400" b="1" i="1" dirty="0" err="1">
                <a:solidFill>
                  <a:srgbClr val="FFFF99"/>
                </a:solidFill>
              </a:rPr>
              <a:t>овлог</a:t>
            </a:r>
            <a:r>
              <a:rPr lang="ru-RU" sz="2400" b="1" i="1" dirty="0">
                <a:solidFill>
                  <a:srgbClr val="FFFF99"/>
                </a:solidFill>
              </a:rPr>
              <a:t>. А </a:t>
            </a:r>
            <a:r>
              <a:rPr lang="ru-RU" sz="2400" b="1" i="1" dirty="0" err="1">
                <a:solidFill>
                  <a:srgbClr val="FFFF99"/>
                </a:solidFill>
              </a:rPr>
              <a:t>миДа</a:t>
            </a:r>
            <a:r>
              <a:rPr lang="ru-RU" sz="2400" b="1" i="1" dirty="0">
                <a:solidFill>
                  <a:srgbClr val="FFFF99"/>
                </a:solidFill>
              </a:rPr>
              <a:t> </a:t>
            </a:r>
            <a:r>
              <a:rPr lang="ru-RU" sz="2400" b="1" i="1" dirty="0" err="1">
                <a:solidFill>
                  <a:srgbClr val="FFFF99"/>
                </a:solidFill>
              </a:rPr>
              <a:t>ен</a:t>
            </a:r>
            <a:r>
              <a:rPr lang="ru-RU" sz="2400" b="1" i="1" dirty="0">
                <a:solidFill>
                  <a:srgbClr val="FFFF99"/>
                </a:solidFill>
              </a:rPr>
              <a:t> </a:t>
            </a:r>
            <a:r>
              <a:rPr lang="ru-RU" sz="2400" b="1" i="1" dirty="0" err="1">
                <a:solidFill>
                  <a:srgbClr val="FFFF99"/>
                </a:solidFill>
              </a:rPr>
              <a:t>каетпуспро</a:t>
            </a:r>
            <a:r>
              <a:rPr lang="ru-RU" sz="2400" b="1" i="1" dirty="0">
                <a:solidFill>
                  <a:srgbClr val="FFFF99"/>
                </a:solidFill>
              </a:rPr>
              <a:t> </a:t>
            </a:r>
            <a:r>
              <a:rPr lang="ru-RU" sz="2400" b="1" i="1" dirty="0" err="1">
                <a:solidFill>
                  <a:srgbClr val="FFFF99"/>
                </a:solidFill>
              </a:rPr>
              <a:t>лыго</a:t>
            </a:r>
            <a:r>
              <a:rPr lang="ru-RU" sz="2400" b="1" i="1" dirty="0">
                <a:solidFill>
                  <a:srgbClr val="FFFF99"/>
                </a:solidFill>
              </a:rPr>
              <a:t> в </a:t>
            </a:r>
            <a:r>
              <a:rPr lang="ru-RU" sz="2400" b="1" i="1" dirty="0" err="1">
                <a:solidFill>
                  <a:srgbClr val="FFFF99"/>
                </a:solidFill>
              </a:rPr>
              <a:t>тарово</a:t>
            </a:r>
            <a:r>
              <a:rPr lang="ru-RU" sz="2400" b="1" i="1" dirty="0">
                <a:solidFill>
                  <a:srgbClr val="FFFF99"/>
                </a:solidFill>
              </a:rPr>
              <a:t>. </a:t>
            </a:r>
            <a:r>
              <a:rPr lang="ru-RU" sz="2400" b="1" i="1" dirty="0" err="1">
                <a:solidFill>
                  <a:srgbClr val="FFFF99"/>
                </a:solidFill>
              </a:rPr>
              <a:t>нО</a:t>
            </a:r>
            <a:r>
              <a:rPr lang="ru-RU" sz="2400" b="1" i="1" dirty="0">
                <a:solidFill>
                  <a:srgbClr val="FFFF99"/>
                </a:solidFill>
              </a:rPr>
              <a:t> </a:t>
            </a:r>
            <a:r>
              <a:rPr lang="ru-RU" sz="2400" b="1" i="1" dirty="0" err="1">
                <a:solidFill>
                  <a:srgbClr val="FFFF99"/>
                </a:solidFill>
              </a:rPr>
              <a:t>таврарь</a:t>
            </a:r>
            <a:r>
              <a:rPr lang="ru-RU" sz="2400" b="1" i="1" dirty="0">
                <a:solidFill>
                  <a:srgbClr val="FFFF99"/>
                </a:solidFill>
              </a:rPr>
              <a:t>. </a:t>
            </a:r>
            <a:r>
              <a:rPr lang="ru-RU" sz="2400" b="1" i="1" dirty="0" err="1">
                <a:solidFill>
                  <a:srgbClr val="FFFF99"/>
                </a:solidFill>
              </a:rPr>
              <a:t>хИ</a:t>
            </a:r>
            <a:r>
              <a:rPr lang="ru-RU" sz="2400" b="1" i="1" dirty="0">
                <a:solidFill>
                  <a:srgbClr val="FFFF99"/>
                </a:solidFill>
              </a:rPr>
              <a:t> </a:t>
            </a:r>
            <a:r>
              <a:rPr lang="ru-RU" sz="2400" b="1" i="1" dirty="0" err="1">
                <a:solidFill>
                  <a:srgbClr val="FFFF99"/>
                </a:solidFill>
              </a:rPr>
              <a:t>макодан</a:t>
            </a:r>
            <a:r>
              <a:rPr lang="ru-RU" sz="2400" b="1" i="1" dirty="0">
                <a:solidFill>
                  <a:srgbClr val="FFFF99"/>
                </a:solidFill>
              </a:rPr>
              <a:t> </a:t>
            </a:r>
            <a:r>
              <a:rPr lang="ru-RU" sz="2400" b="1" i="1" dirty="0" err="1">
                <a:solidFill>
                  <a:srgbClr val="FFFF99"/>
                </a:solidFill>
              </a:rPr>
              <a:t>тосча</a:t>
            </a:r>
            <a:r>
              <a:rPr lang="ru-RU" sz="2400" b="1" i="1" dirty="0">
                <a:solidFill>
                  <a:srgbClr val="FFFF99"/>
                </a:solidFill>
              </a:rPr>
              <a:t> </a:t>
            </a:r>
            <a:r>
              <a:rPr lang="ru-RU" sz="2400" b="1" i="1" dirty="0" err="1">
                <a:solidFill>
                  <a:srgbClr val="FFFF99"/>
                </a:solidFill>
              </a:rPr>
              <a:t>дабежпоет</a:t>
            </a:r>
            <a:r>
              <a:rPr lang="ru-RU" sz="2400" b="1" i="1" dirty="0">
                <a:solidFill>
                  <a:srgbClr val="FFFF99"/>
                </a:solidFill>
              </a:rPr>
              <a:t> ан </a:t>
            </a:r>
            <a:r>
              <a:rPr lang="ru-RU" sz="2400" b="1" i="1" dirty="0" err="1">
                <a:solidFill>
                  <a:srgbClr val="FFFF99"/>
                </a:solidFill>
              </a:rPr>
              <a:t>боныхфутль</a:t>
            </a:r>
            <a:r>
              <a:rPr lang="ru-RU" sz="2400" b="1" i="1" dirty="0">
                <a:solidFill>
                  <a:srgbClr val="FFFF99"/>
                </a:solidFill>
              </a:rPr>
              <a:t> </a:t>
            </a:r>
            <a:r>
              <a:rPr lang="ru-RU" sz="2400" b="1" i="1" dirty="0" err="1">
                <a:solidFill>
                  <a:srgbClr val="FFFF99"/>
                </a:solidFill>
              </a:rPr>
              <a:t>пиотахчемна</a:t>
            </a:r>
            <a:r>
              <a:rPr lang="ru-RU" sz="2400" b="1" i="1" dirty="0">
                <a:solidFill>
                  <a:srgbClr val="FFFF99"/>
                </a:solidFill>
              </a:rPr>
              <a:t>.</a:t>
            </a:r>
          </a:p>
          <a:p>
            <a:pPr algn="ctr"/>
            <a:endParaRPr lang="ru-RU" sz="2400" b="1" i="1" dirty="0">
              <a:solidFill>
                <a:srgbClr val="FFFF99"/>
              </a:solidFill>
            </a:endParaRPr>
          </a:p>
          <a:p>
            <a:pPr algn="ctr"/>
            <a:r>
              <a:rPr lang="ru-RU" sz="2400" b="1" i="1" dirty="0">
                <a:solidFill>
                  <a:srgbClr val="FFFF99"/>
                </a:solidFill>
              </a:rPr>
              <a:t>Наша гордость</a:t>
            </a:r>
          </a:p>
          <a:p>
            <a:pPr algn="ctr"/>
            <a:r>
              <a:rPr lang="ru-RU" sz="2400" b="1" i="1" dirty="0">
                <a:solidFill>
                  <a:srgbClr val="FFFF99"/>
                </a:solidFill>
              </a:rPr>
              <a:t>Гриша и Дима хорошо играют в футбол. Они занимаются в футбольной секции. Гриша играет нападающим и забивает много голов. А Дима не пропускает голы в ворота. Он вратарь. Их команда часто побеждает на футбольных чемпионатах.</a:t>
            </a:r>
            <a:r>
              <a:rPr lang="ru-RU" b="1" dirty="0">
                <a:solidFill>
                  <a:srgbClr val="FFFF99"/>
                </a:solidFill>
              </a:rPr>
              <a:t> </a:t>
            </a:r>
          </a:p>
          <a:p>
            <a:pPr algn="ctr"/>
            <a:endParaRPr lang="ru-RU" b="1" dirty="0">
              <a:solidFill>
                <a:srgbClr val="FFFF99"/>
              </a:solidFill>
            </a:endParaRPr>
          </a:p>
        </p:txBody>
      </p:sp>
    </p:spTree>
  </p:cSld>
  <p:clrMapOvr>
    <a:masterClrMapping/>
  </p:clrMapOvr>
  <p:transition advClick="0">
    <p:strips/>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7" descr="SN853443"/>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468313" y="333375"/>
            <a:ext cx="2520950" cy="3095625"/>
          </a:xfrm>
          <a:prstGeom prst="rect">
            <a:avLst/>
          </a:prstGeom>
          <a:noFill/>
          <a:ln w="9525">
            <a:noFill/>
            <a:miter lim="800000"/>
            <a:headEnd/>
            <a:tailEnd/>
          </a:ln>
        </p:spPr>
      </p:pic>
      <p:pic>
        <p:nvPicPr>
          <p:cNvPr id="17410" name="Picture 8" descr="SN853446"/>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6443663" y="3500438"/>
            <a:ext cx="2393950" cy="3095625"/>
          </a:xfrm>
          <a:prstGeom prst="rect">
            <a:avLst/>
          </a:prstGeom>
          <a:noFill/>
          <a:ln w="9525">
            <a:noFill/>
            <a:miter lim="800000"/>
            <a:headEnd/>
            <a:tailEnd/>
          </a:ln>
        </p:spPr>
      </p:pic>
      <p:pic>
        <p:nvPicPr>
          <p:cNvPr id="17411" name="Picture 9" descr="SN853440"/>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2843213" y="2133600"/>
            <a:ext cx="3671887" cy="2738438"/>
          </a:xfrm>
          <a:prstGeom prst="rect">
            <a:avLst/>
          </a:prstGeom>
          <a:noFill/>
          <a:ln w="9525">
            <a:noFill/>
            <a:miter lim="800000"/>
            <a:headEnd/>
            <a:tailEnd/>
          </a:ln>
        </p:spPr>
      </p:pic>
      <p:sp>
        <p:nvSpPr>
          <p:cNvPr id="17412" name="Text Box 10"/>
          <p:cNvSpPr txBox="1">
            <a:spLocks noChangeArrowheads="1"/>
          </p:cNvSpPr>
          <p:nvPr/>
        </p:nvSpPr>
        <p:spPr bwMode="auto">
          <a:xfrm>
            <a:off x="5724525" y="333375"/>
            <a:ext cx="184150" cy="366713"/>
          </a:xfrm>
          <a:prstGeom prst="rect">
            <a:avLst/>
          </a:prstGeom>
          <a:noFill/>
          <a:ln w="9525">
            <a:noFill/>
            <a:miter lim="800000"/>
            <a:headEnd/>
            <a:tailEnd/>
          </a:ln>
        </p:spPr>
        <p:txBody>
          <a:bodyPr wrap="none">
            <a:spAutoFit/>
          </a:bodyPr>
          <a:lstStyle/>
          <a:p>
            <a:endParaRPr lang="ru-RU"/>
          </a:p>
        </p:txBody>
      </p:sp>
      <p:sp>
        <p:nvSpPr>
          <p:cNvPr id="17413" name="Text Box 12"/>
          <p:cNvSpPr txBox="1">
            <a:spLocks noChangeArrowheads="1"/>
          </p:cNvSpPr>
          <p:nvPr/>
        </p:nvSpPr>
        <p:spPr bwMode="auto">
          <a:xfrm>
            <a:off x="323850" y="4941888"/>
            <a:ext cx="5903913" cy="1616075"/>
          </a:xfrm>
          <a:prstGeom prst="rect">
            <a:avLst/>
          </a:prstGeom>
          <a:noFill/>
          <a:ln w="9525">
            <a:noFill/>
            <a:miter lim="800000"/>
            <a:headEnd/>
            <a:tailEnd/>
          </a:ln>
        </p:spPr>
        <p:txBody>
          <a:bodyPr>
            <a:spAutoFit/>
          </a:bodyPr>
          <a:lstStyle/>
          <a:p>
            <a:pPr algn="ctr"/>
            <a:r>
              <a:rPr lang="ru-RU" sz="2000" b="1">
                <a:solidFill>
                  <a:srgbClr val="FFFF99"/>
                </a:solidFill>
              </a:rPr>
              <a:t>Во время выполнения таких заданий задействуются сразу несколько каналов восприятия информации: зрительный и кинестетический (сенсорный), что способствует лучшему запоминанию.</a:t>
            </a:r>
          </a:p>
        </p:txBody>
      </p:sp>
      <p:sp>
        <p:nvSpPr>
          <p:cNvPr id="17414" name="Text Box 13"/>
          <p:cNvSpPr txBox="1">
            <a:spLocks noChangeArrowheads="1"/>
          </p:cNvSpPr>
          <p:nvPr/>
        </p:nvSpPr>
        <p:spPr bwMode="auto">
          <a:xfrm>
            <a:off x="3203575" y="404813"/>
            <a:ext cx="5256213" cy="1616075"/>
          </a:xfrm>
          <a:prstGeom prst="rect">
            <a:avLst/>
          </a:prstGeom>
          <a:noFill/>
          <a:ln w="9525">
            <a:noFill/>
            <a:miter lim="800000"/>
            <a:headEnd/>
            <a:tailEnd/>
          </a:ln>
        </p:spPr>
        <p:txBody>
          <a:bodyPr>
            <a:spAutoFit/>
          </a:bodyPr>
          <a:lstStyle/>
          <a:p>
            <a:pPr algn="ctr"/>
            <a:r>
              <a:rPr lang="ru-RU" sz="2000" b="1">
                <a:solidFill>
                  <a:srgbClr val="FFFF99"/>
                </a:solidFill>
              </a:rPr>
              <a:t>Также эффективна работа над звукобуквенным анализом и синтезом с использованием «умных кубиков», а для фонематического разбора используем разноцветные пробки.</a:t>
            </a:r>
          </a:p>
        </p:txBody>
      </p:sp>
    </p:spTree>
  </p:cSld>
  <p:clrMapOvr>
    <a:masterClrMapping/>
  </p:clrMapOvr>
  <p:transition advClick="0">
    <p:strips/>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4" descr="SN853426"/>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323850" y="260350"/>
            <a:ext cx="4032250" cy="3141663"/>
          </a:xfrm>
          <a:prstGeom prst="rect">
            <a:avLst/>
          </a:prstGeom>
          <a:noFill/>
          <a:ln w="9525">
            <a:noFill/>
            <a:miter lim="800000"/>
            <a:headEnd/>
            <a:tailEnd/>
          </a:ln>
        </p:spPr>
      </p:pic>
      <p:pic>
        <p:nvPicPr>
          <p:cNvPr id="18434" name="Picture 5" descr="SN853421"/>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4643438" y="3500438"/>
            <a:ext cx="4105275" cy="3168650"/>
          </a:xfrm>
          <a:prstGeom prst="rect">
            <a:avLst/>
          </a:prstGeom>
          <a:noFill/>
          <a:ln w="9525">
            <a:noFill/>
            <a:miter lim="800000"/>
            <a:headEnd/>
            <a:tailEnd/>
          </a:ln>
        </p:spPr>
      </p:pic>
      <p:pic>
        <p:nvPicPr>
          <p:cNvPr id="18435" name="Picture 6" descr="SN853435"/>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3276600" y="1773238"/>
            <a:ext cx="3455988" cy="3082925"/>
          </a:xfrm>
          <a:prstGeom prst="rect">
            <a:avLst/>
          </a:prstGeom>
          <a:noFill/>
          <a:ln w="9525">
            <a:noFill/>
            <a:miter lim="800000"/>
            <a:headEnd/>
            <a:tailEnd/>
          </a:ln>
        </p:spPr>
      </p:pic>
      <p:sp>
        <p:nvSpPr>
          <p:cNvPr id="18436" name="Text Box 7"/>
          <p:cNvSpPr txBox="1">
            <a:spLocks noChangeArrowheads="1"/>
          </p:cNvSpPr>
          <p:nvPr/>
        </p:nvSpPr>
        <p:spPr bwMode="auto">
          <a:xfrm>
            <a:off x="4284663" y="280988"/>
            <a:ext cx="4859337" cy="1616075"/>
          </a:xfrm>
          <a:prstGeom prst="rect">
            <a:avLst/>
          </a:prstGeom>
          <a:noFill/>
          <a:ln w="9525">
            <a:noFill/>
            <a:miter lim="800000"/>
            <a:headEnd/>
            <a:tailEnd/>
          </a:ln>
        </p:spPr>
        <p:txBody>
          <a:bodyPr>
            <a:spAutoFit/>
          </a:bodyPr>
          <a:lstStyle/>
          <a:p>
            <a:pPr algn="ctr"/>
            <a:r>
              <a:rPr lang="ru-RU" sz="2000" b="1">
                <a:solidFill>
                  <a:srgbClr val="FFFF99"/>
                </a:solidFill>
              </a:rPr>
              <a:t>С удовольствием дети участвуют в играх с «волшебным» мешочком. Опустив руку в мешочек, необходимо на ощупь определить выбранную букву.</a:t>
            </a:r>
          </a:p>
        </p:txBody>
      </p:sp>
      <p:sp>
        <p:nvSpPr>
          <p:cNvPr id="18437" name="Text Box 8"/>
          <p:cNvSpPr txBox="1">
            <a:spLocks noChangeArrowheads="1"/>
          </p:cNvSpPr>
          <p:nvPr/>
        </p:nvSpPr>
        <p:spPr bwMode="auto">
          <a:xfrm>
            <a:off x="0" y="4652963"/>
            <a:ext cx="4643438" cy="1920875"/>
          </a:xfrm>
          <a:prstGeom prst="rect">
            <a:avLst/>
          </a:prstGeom>
          <a:noFill/>
          <a:ln w="9525">
            <a:noFill/>
            <a:miter lim="800000"/>
            <a:headEnd/>
            <a:tailEnd/>
          </a:ln>
        </p:spPr>
        <p:txBody>
          <a:bodyPr>
            <a:spAutoFit/>
          </a:bodyPr>
          <a:lstStyle/>
          <a:p>
            <a:pPr algn="ctr"/>
            <a:r>
              <a:rPr lang="ru-RU" sz="2000" b="1">
                <a:solidFill>
                  <a:srgbClr val="FFFF99"/>
                </a:solidFill>
              </a:rPr>
              <a:t>Можно придумывать слова с разным позиционным положением «волшебной» буквы, с заданным количеством букв в слове, составление предложений с этими словами и т. д.</a:t>
            </a:r>
          </a:p>
        </p:txBody>
      </p:sp>
    </p:spTree>
  </p:cSld>
  <p:clrMapOvr>
    <a:masterClrMapping/>
  </p:clrMapOvr>
  <p:transition advClick="0">
    <p:strips/>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5" descr="SN853409"/>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395288" y="3068638"/>
            <a:ext cx="3192462" cy="3602037"/>
          </a:xfrm>
          <a:prstGeom prst="rect">
            <a:avLst/>
          </a:prstGeom>
          <a:noFill/>
          <a:ln w="9525">
            <a:noFill/>
            <a:miter lim="800000"/>
            <a:headEnd/>
            <a:tailEnd/>
          </a:ln>
        </p:spPr>
      </p:pic>
      <p:pic>
        <p:nvPicPr>
          <p:cNvPr id="19458" name="Picture 6" descr="SN853417"/>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4572000" y="620713"/>
            <a:ext cx="3960813" cy="3141662"/>
          </a:xfrm>
          <a:prstGeom prst="rect">
            <a:avLst/>
          </a:prstGeom>
          <a:noFill/>
          <a:ln w="9525">
            <a:noFill/>
            <a:miter lim="800000"/>
            <a:headEnd/>
            <a:tailEnd/>
          </a:ln>
        </p:spPr>
      </p:pic>
      <p:sp>
        <p:nvSpPr>
          <p:cNvPr id="19459" name="Text Box 7"/>
          <p:cNvSpPr txBox="1">
            <a:spLocks noChangeArrowheads="1"/>
          </p:cNvSpPr>
          <p:nvPr/>
        </p:nvSpPr>
        <p:spPr bwMode="auto">
          <a:xfrm>
            <a:off x="0" y="188913"/>
            <a:ext cx="4572000" cy="2530475"/>
          </a:xfrm>
          <a:prstGeom prst="rect">
            <a:avLst/>
          </a:prstGeom>
          <a:noFill/>
          <a:ln w="9525">
            <a:noFill/>
            <a:miter lim="800000"/>
            <a:headEnd/>
            <a:tailEnd/>
          </a:ln>
        </p:spPr>
        <p:txBody>
          <a:bodyPr>
            <a:spAutoFit/>
          </a:bodyPr>
          <a:lstStyle/>
          <a:p>
            <a:pPr algn="ctr"/>
            <a:r>
              <a:rPr lang="ru-RU" sz="2000" b="1" dirty="0">
                <a:solidFill>
                  <a:srgbClr val="FFFF99"/>
                </a:solidFill>
              </a:rPr>
              <a:t>Работу  над формированием оптико-пространственных представлений начинаю с приёма «Весёлые ручки». Ученикам предлагается отобразить на бумаге контур своих рук. Вспоминаем понятие «право-лево», название всех пальцев. </a:t>
            </a:r>
          </a:p>
        </p:txBody>
      </p:sp>
      <p:sp>
        <p:nvSpPr>
          <p:cNvPr id="19460" name="Text Box 8"/>
          <p:cNvSpPr txBox="1">
            <a:spLocks noChangeArrowheads="1"/>
          </p:cNvSpPr>
          <p:nvPr/>
        </p:nvSpPr>
        <p:spPr bwMode="auto">
          <a:xfrm>
            <a:off x="3563938" y="3808413"/>
            <a:ext cx="5037137" cy="2835275"/>
          </a:xfrm>
          <a:prstGeom prst="rect">
            <a:avLst/>
          </a:prstGeom>
          <a:noFill/>
          <a:ln w="9525">
            <a:noFill/>
            <a:miter lim="800000"/>
            <a:headEnd/>
            <a:tailEnd/>
          </a:ln>
        </p:spPr>
        <p:txBody>
          <a:bodyPr>
            <a:spAutoFit/>
          </a:bodyPr>
          <a:lstStyle/>
          <a:p>
            <a:pPr algn="ctr"/>
            <a:r>
              <a:rPr lang="ru-RU"/>
              <a:t> </a:t>
            </a:r>
            <a:r>
              <a:rPr lang="ru-RU" sz="2000" b="1">
                <a:solidFill>
                  <a:srgbClr val="FFFF99"/>
                </a:solidFill>
              </a:rPr>
              <a:t>По заданию логопеда рисуем на определённых пальцах ноготки, колечки, вспоминаем на какой руке носят часы, даём волю фантазии. Другая часть занятия посвящена объяснению учениками, где ( на какой руке и каком пальце) они добавили элементы на своих рисунках и работах своих товарищей.</a:t>
            </a:r>
          </a:p>
        </p:txBody>
      </p:sp>
    </p:spTree>
  </p:cSld>
  <p:clrMapOvr>
    <a:masterClrMapping/>
  </p:clrMapOvr>
  <p:transition advClick="0">
    <p:strips/>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descr="SN853412"/>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3563938" y="3022600"/>
            <a:ext cx="5327650" cy="3608388"/>
          </a:xfrm>
          <a:prstGeom prst="rect">
            <a:avLst/>
          </a:prstGeom>
          <a:noFill/>
          <a:ln w="9525">
            <a:noFill/>
            <a:miter lim="800000"/>
            <a:headEnd/>
            <a:tailEnd/>
          </a:ln>
        </p:spPr>
      </p:pic>
      <p:pic>
        <p:nvPicPr>
          <p:cNvPr id="20482" name="Picture 5" descr="SN853499"/>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323850" y="260350"/>
            <a:ext cx="2700338" cy="3600450"/>
          </a:xfrm>
          <a:prstGeom prst="rect">
            <a:avLst/>
          </a:prstGeom>
          <a:noFill/>
          <a:ln w="9525">
            <a:noFill/>
            <a:miter lim="800000"/>
            <a:headEnd/>
            <a:tailEnd/>
          </a:ln>
        </p:spPr>
      </p:pic>
      <p:sp>
        <p:nvSpPr>
          <p:cNvPr id="20483" name="Text Box 6"/>
          <p:cNvSpPr txBox="1">
            <a:spLocks noChangeArrowheads="1"/>
          </p:cNvSpPr>
          <p:nvPr/>
        </p:nvSpPr>
        <p:spPr bwMode="auto">
          <a:xfrm>
            <a:off x="2987675" y="0"/>
            <a:ext cx="6156325" cy="3140075"/>
          </a:xfrm>
          <a:prstGeom prst="rect">
            <a:avLst/>
          </a:prstGeom>
          <a:noFill/>
          <a:ln w="9525">
            <a:noFill/>
            <a:miter lim="800000"/>
            <a:headEnd/>
            <a:tailEnd/>
          </a:ln>
        </p:spPr>
        <p:txBody>
          <a:bodyPr>
            <a:spAutoFit/>
          </a:bodyPr>
          <a:lstStyle/>
          <a:p>
            <a:pPr algn="ctr"/>
            <a:r>
              <a:rPr lang="ru-RU" sz="2000" b="1">
                <a:solidFill>
                  <a:srgbClr val="FFFF99"/>
                </a:solidFill>
              </a:rPr>
              <a:t>Игра «Звёздочка полетела», где ученик должен мысленно проследить перемещение звёздочки по устной инструкции логопеда и указать её конечное местоположение. Более сложная игра «Поле чудес», во время которой ребёнок по заданным координатам ищет заданную предметную карточку, затем наоборот определяет их  координаты, задаёт путь от карточки к карточке, придумывает задания для своих товарищей.</a:t>
            </a:r>
          </a:p>
        </p:txBody>
      </p:sp>
      <p:sp>
        <p:nvSpPr>
          <p:cNvPr id="13319" name="AutoShape 7"/>
          <p:cNvSpPr>
            <a:spLocks noChangeArrowheads="1"/>
          </p:cNvSpPr>
          <p:nvPr/>
        </p:nvSpPr>
        <p:spPr bwMode="auto">
          <a:xfrm>
            <a:off x="2195513" y="1268413"/>
            <a:ext cx="314325" cy="193675"/>
          </a:xfrm>
          <a:prstGeom prst="star5">
            <a:avLst/>
          </a:prstGeom>
          <a:solidFill>
            <a:schemeClr val="accent1"/>
          </a:solidFill>
          <a:ln w="9525">
            <a:solidFill>
              <a:schemeClr val="tx1"/>
            </a:solidFill>
            <a:miter lim="800000"/>
            <a:headEnd/>
            <a:tailEnd/>
          </a:ln>
          <a:effectLst/>
        </p:spPr>
        <p:txBody>
          <a:bodyPr wrap="none" anchor="ctr"/>
          <a:lstStyle/>
          <a:p>
            <a:pPr>
              <a:defRPr/>
            </a:pPr>
            <a:endParaRPr lang="ru-RU">
              <a:cs typeface="+mn-cs"/>
            </a:endParaRPr>
          </a:p>
        </p:txBody>
      </p:sp>
      <p:sp>
        <p:nvSpPr>
          <p:cNvPr id="20485" name="Text Box 8"/>
          <p:cNvSpPr txBox="1">
            <a:spLocks noChangeArrowheads="1"/>
          </p:cNvSpPr>
          <p:nvPr/>
        </p:nvSpPr>
        <p:spPr bwMode="auto">
          <a:xfrm>
            <a:off x="179388" y="3933825"/>
            <a:ext cx="3240087" cy="2835275"/>
          </a:xfrm>
          <a:prstGeom prst="rect">
            <a:avLst/>
          </a:prstGeom>
          <a:noFill/>
          <a:ln w="9525">
            <a:noFill/>
            <a:miter lim="800000"/>
            <a:headEnd/>
            <a:tailEnd/>
          </a:ln>
        </p:spPr>
        <p:txBody>
          <a:bodyPr>
            <a:spAutoFit/>
          </a:bodyPr>
          <a:lstStyle/>
          <a:p>
            <a:pPr algn="ctr"/>
            <a:r>
              <a:rPr lang="ru-RU" sz="2000" b="1">
                <a:solidFill>
                  <a:srgbClr val="FFFF99"/>
                </a:solidFill>
              </a:rPr>
              <a:t>Эти приёмы направлены на развитие зрительного гнозиса, мнезиса, пространственных представлений и их речевых обозначений, развитие зрительного анализа и синтеза.</a:t>
            </a:r>
          </a:p>
        </p:txBody>
      </p:sp>
    </p:spTree>
  </p:cSld>
  <p:clrMapOvr>
    <a:masterClrMapping/>
  </p:clrMapOvr>
  <p:transition advClick="0">
    <p:strips/>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descr="SN853433"/>
          <p:cNvPicPr>
            <a:picLocks noChangeAspect="1" noChangeArrowheads="1"/>
          </p:cNvPicPr>
          <p:nvPr/>
        </p:nvPicPr>
        <p:blipFill>
          <a:blip r:embed="rId2" cstate="screen">
            <a:extLst>
              <a:ext uri="{28A0092B-C50C-407E-A947-70E740481C1C}">
                <a14:useLocalDpi xmlns:a14="http://schemas.microsoft.com/office/drawing/2010/main" xmlns=""/>
              </a:ext>
            </a:extLst>
          </a:blip>
          <a:srcRect/>
          <a:stretch>
            <a:fillRect/>
          </a:stretch>
        </p:blipFill>
        <p:spPr bwMode="auto">
          <a:xfrm>
            <a:off x="755650" y="3357563"/>
            <a:ext cx="2389188" cy="3240087"/>
          </a:xfrm>
          <a:prstGeom prst="rect">
            <a:avLst/>
          </a:prstGeom>
          <a:noFill/>
          <a:ln w="9525">
            <a:noFill/>
            <a:miter lim="800000"/>
            <a:headEnd/>
            <a:tailEnd/>
          </a:ln>
        </p:spPr>
      </p:pic>
      <p:pic>
        <p:nvPicPr>
          <p:cNvPr id="21506" name="Picture 5" descr="SN853475"/>
          <p:cNvPicPr>
            <a:picLocks noChangeAspect="1" noChangeArrowheads="1"/>
          </p:cNvPicPr>
          <p:nvPr/>
        </p:nvPicPr>
        <p:blipFill>
          <a:blip r:embed="rId3" cstate="screen">
            <a:extLst>
              <a:ext uri="{28A0092B-C50C-407E-A947-70E740481C1C}">
                <a14:useLocalDpi xmlns:a14="http://schemas.microsoft.com/office/drawing/2010/main" xmlns=""/>
              </a:ext>
            </a:extLst>
          </a:blip>
          <a:srcRect/>
          <a:stretch>
            <a:fillRect/>
          </a:stretch>
        </p:blipFill>
        <p:spPr bwMode="auto">
          <a:xfrm>
            <a:off x="4932363" y="404813"/>
            <a:ext cx="2333625" cy="2663825"/>
          </a:xfrm>
          <a:prstGeom prst="rect">
            <a:avLst/>
          </a:prstGeom>
          <a:noFill/>
          <a:ln w="9525">
            <a:noFill/>
            <a:miter lim="800000"/>
            <a:headEnd/>
            <a:tailEnd/>
          </a:ln>
        </p:spPr>
      </p:pic>
      <p:pic>
        <p:nvPicPr>
          <p:cNvPr id="21507" name="Picture 6" descr="SN853436"/>
          <p:cNvPicPr>
            <a:picLocks noChangeAspect="1" noChangeArrowheads="1"/>
          </p:cNvPicPr>
          <p:nvPr/>
        </p:nvPicPr>
        <p:blipFill>
          <a:blip r:embed="rId4" cstate="screen">
            <a:extLst>
              <a:ext uri="{28A0092B-C50C-407E-A947-70E740481C1C}">
                <a14:useLocalDpi xmlns:a14="http://schemas.microsoft.com/office/drawing/2010/main" xmlns=""/>
              </a:ext>
            </a:extLst>
          </a:blip>
          <a:srcRect/>
          <a:stretch>
            <a:fillRect/>
          </a:stretch>
        </p:blipFill>
        <p:spPr bwMode="auto">
          <a:xfrm>
            <a:off x="900113" y="404813"/>
            <a:ext cx="3421062" cy="2679700"/>
          </a:xfrm>
          <a:prstGeom prst="rect">
            <a:avLst/>
          </a:prstGeom>
          <a:noFill/>
          <a:ln w="9525">
            <a:noFill/>
            <a:miter lim="800000"/>
            <a:headEnd/>
            <a:tailEnd/>
          </a:ln>
        </p:spPr>
      </p:pic>
      <p:sp>
        <p:nvSpPr>
          <p:cNvPr id="21508" name="Text Box 8"/>
          <p:cNvSpPr txBox="1">
            <a:spLocks noChangeArrowheads="1"/>
          </p:cNvSpPr>
          <p:nvPr/>
        </p:nvSpPr>
        <p:spPr bwMode="auto">
          <a:xfrm>
            <a:off x="3132138" y="2852738"/>
            <a:ext cx="6011862" cy="4054475"/>
          </a:xfrm>
          <a:prstGeom prst="rect">
            <a:avLst/>
          </a:prstGeom>
          <a:noFill/>
          <a:ln w="9525">
            <a:noFill/>
            <a:miter lim="800000"/>
            <a:headEnd/>
            <a:tailEnd/>
          </a:ln>
        </p:spPr>
        <p:txBody>
          <a:bodyPr>
            <a:spAutoFit/>
          </a:bodyPr>
          <a:lstStyle/>
          <a:p>
            <a:pPr algn="ctr"/>
            <a:r>
              <a:rPr lang="ru-RU" sz="2000" b="1">
                <a:solidFill>
                  <a:srgbClr val="FFFF99"/>
                </a:solidFill>
              </a:rPr>
              <a:t>Большое внимание на логопедических занятиях уделяется формированию навыка письма и красивого почерка. Обычно ученики с тоской занимаются прописыванием букв и слогов, но с удовольствием потренируется на тренажёре для письма. В игру превращается занятие по чистописанию, если оно выполняется с помощью «волшебного экрана» или, если красиво написанными буквами надо заполнить трафаретные фигурки, которые дети сами выбрали и перевели к себе в тетрадки.</a:t>
            </a:r>
            <a:r>
              <a:rPr lang="ru-RU"/>
              <a:t>  </a:t>
            </a:r>
          </a:p>
        </p:txBody>
      </p:sp>
    </p:spTree>
  </p:cSld>
  <p:clrMapOvr>
    <a:masterClrMapping/>
  </p:clrMapOvr>
  <p:transition advClick="0">
    <p:strips/>
  </p:transition>
</p:sld>
</file>

<file path=ppt/theme/theme1.xml><?xml version="1.0" encoding="utf-8"?>
<a:theme xmlns:a="http://schemas.openxmlformats.org/drawingml/2006/main" name="Оформление по умолчанию">
  <a:themeElements>
    <a:clrScheme name="Оформление по умолчанию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CC"/>
      </a:hlink>
      <a:folHlink>
        <a:srgbClr val="FFFFFF"/>
      </a:folHlink>
    </a:clrScheme>
    <a:fontScheme name="Оформление по умолчанию">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Оформление по умолчанию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CC"/>
        </a:hlink>
        <a:folHlink>
          <a:srgbClr val="FFFF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1213</TotalTime>
  <Words>1124</Words>
  <Application>Microsoft Office PowerPoint</Application>
  <PresentationFormat>Экран (4:3)</PresentationFormat>
  <Paragraphs>35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Оформление по умолчанию</vt:lpstr>
      <vt:lpstr>СПб ГБУ ЦССВ №9 логопед  Коваленко Светлана Владимировна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vneuroka.ru</dc:creator>
  <cp:lastModifiedBy>Мама</cp:lastModifiedBy>
  <cp:revision>24</cp:revision>
  <dcterms:created xsi:type="dcterms:W3CDTF">2011-07-12T13:27:38Z</dcterms:created>
  <dcterms:modified xsi:type="dcterms:W3CDTF">2021-04-21T19:27:32Z</dcterms:modified>
</cp:coreProperties>
</file>