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102475" cy="10233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854E2-9D8B-4981-9187-84E9965E4948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19A23-D17B-4070-B0EC-B6D502698C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" y="0"/>
            <a:ext cx="9137393" cy="686137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2952328"/>
          </a:xfrm>
        </p:spPr>
        <p:txBody>
          <a:bodyPr>
            <a:normAutofit/>
          </a:bodyPr>
          <a:lstStyle/>
          <a:p>
            <a:r>
              <a:rPr lang="ru-RU" sz="3800" b="1" dirty="0"/>
              <a:t>Составляющие безопасной среды на занятиях физической культурой и спортом </a:t>
            </a:r>
            <a:r>
              <a:rPr lang="ru-RU" sz="3800" b="1" dirty="0" smtClean="0"/>
              <a:t>в домашних условиях на дистанционном обучении</a:t>
            </a:r>
            <a:endParaRPr lang="ru-RU" sz="3800" b="1" dirty="0"/>
          </a:p>
        </p:txBody>
      </p:sp>
      <p:sp>
        <p:nvSpPr>
          <p:cNvPr id="5" name="Трапеция 4"/>
          <p:cNvSpPr/>
          <p:nvPr/>
        </p:nvSpPr>
        <p:spPr>
          <a:xfrm rot="10800000">
            <a:off x="828424" y="764703"/>
            <a:ext cx="7560000" cy="144016"/>
          </a:xfrm>
          <a:prstGeom prst="trapezoi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828424" y="6093296"/>
            <a:ext cx="7560000" cy="144016"/>
          </a:xfrm>
          <a:prstGeom prst="trapezoi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 rot="5400000">
            <a:off x="-1764424" y="3428720"/>
            <a:ext cx="5040000" cy="144016"/>
          </a:xfrm>
          <a:prstGeom prst="trapezoi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 rot="16200000">
            <a:off x="5940432" y="3429280"/>
            <a:ext cx="5040000" cy="144016"/>
          </a:xfrm>
          <a:prstGeom prst="trapezoi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779912" y="4581128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4077072"/>
            <a:ext cx="3888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Подготовила:</a:t>
            </a:r>
            <a:br>
              <a:rPr lang="ru-RU" b="1" dirty="0" smtClean="0"/>
            </a:br>
            <a:r>
              <a:rPr lang="ru-RU" b="1" dirty="0" smtClean="0"/>
              <a:t>Идрисова Светлана Анатольевна</a:t>
            </a:r>
            <a:br>
              <a:rPr lang="ru-RU" b="1" dirty="0" smtClean="0"/>
            </a:br>
            <a:r>
              <a:rPr lang="ru-RU" b="1" dirty="0" smtClean="0"/>
              <a:t>Инструктор по физической культуре</a:t>
            </a:r>
            <a:br>
              <a:rPr lang="ru-RU" b="1" dirty="0" smtClean="0"/>
            </a:br>
            <a:r>
              <a:rPr lang="ru-RU" b="1" dirty="0" smtClean="0"/>
              <a:t>МКДОУ </a:t>
            </a:r>
            <a:r>
              <a:rPr lang="ru-RU" b="1" smtClean="0"/>
              <a:t>ДС </a:t>
            </a:r>
            <a:r>
              <a:rPr lang="ru-RU" b="1" smtClean="0"/>
              <a:t>№466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" y="0"/>
            <a:ext cx="9137393" cy="6861375"/>
          </a:xfrm>
          <a:prstGeom prst="rect">
            <a:avLst/>
          </a:prstGeom>
          <a:noFill/>
        </p:spPr>
      </p:pic>
      <p:pic>
        <p:nvPicPr>
          <p:cNvPr id="3074" name="Picture 2" descr="D:\Светулино\Моя учеба\Физкультур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11795"/>
            <a:ext cx="4464496" cy="25975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7632848" cy="4752528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Физкультурные занятия должны осуществляться под </a:t>
            </a:r>
            <a:r>
              <a:rPr lang="ru-RU" dirty="0"/>
              <a:t>непосредственным контролем и наблюдением со стороны взрослого. </a:t>
            </a:r>
            <a:endParaRPr lang="ru-RU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В помещении </a:t>
            </a:r>
            <a:r>
              <a:rPr lang="ru-RU" dirty="0"/>
              <a:t>и на спортивной площадке должны быть созданы условия, обеспечивающие 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охрану </a:t>
            </a:r>
            <a:r>
              <a:rPr lang="ru-RU" dirty="0"/>
              <a:t>жизни и </a:t>
            </a:r>
            <a:endParaRPr lang="ru-RU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здоровья </a:t>
            </a:r>
            <a:r>
              <a:rPr lang="ru-RU" dirty="0"/>
              <a:t>детей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92696"/>
            <a:ext cx="7776864" cy="5544616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" y="0"/>
            <a:ext cx="9137393" cy="6861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2700" b="1" dirty="0"/>
              <a:t>Требования </a:t>
            </a:r>
            <a:r>
              <a:rPr lang="ru-RU" sz="2700" b="1" dirty="0" smtClean="0"/>
              <a:t>для родителей к </a:t>
            </a:r>
            <a:r>
              <a:rPr lang="ru-RU" sz="2700" b="1" dirty="0"/>
              <a:t>методике </a:t>
            </a:r>
            <a:r>
              <a:rPr lang="ru-RU" sz="2700" b="1" dirty="0" smtClean="0"/>
              <a:t>проведения физкультурных занятий в домашних условиях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504056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/>
              <a:t>Правильный </a:t>
            </a:r>
            <a:r>
              <a:rPr lang="ru-RU" sz="1800" dirty="0"/>
              <a:t>показ движения.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/>
              <a:t>Контроль над </a:t>
            </a:r>
            <a:r>
              <a:rPr lang="ru-RU" sz="1800" dirty="0"/>
              <a:t>тем, чтобы дети самовольно не использовали снаряды и тренажеры.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/>
              <a:t>Дети во время выполнения упражнений в помещении </a:t>
            </a:r>
            <a:r>
              <a:rPr lang="ru-RU" sz="1800" dirty="0"/>
              <a:t>или на физкультурной </a:t>
            </a:r>
            <a:r>
              <a:rPr lang="ru-RU" sz="1800" dirty="0" smtClean="0"/>
              <a:t>площадке должны быть под присмотром взрослых. </a:t>
            </a:r>
          </a:p>
          <a:p>
            <a:pPr marL="0" indent="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/>
              <a:t>При </a:t>
            </a:r>
            <a:r>
              <a:rPr lang="ru-RU" sz="1800" dirty="0"/>
              <a:t>выполнении упражнений с предметами </a:t>
            </a:r>
            <a:r>
              <a:rPr lang="ru-RU" sz="1800" dirty="0" smtClean="0"/>
              <a:t>необходимо следить </a:t>
            </a:r>
            <a:r>
              <a:rPr lang="ru-RU" sz="1800" dirty="0"/>
              <a:t>за достаточным интервалом и дистанцией между </a:t>
            </a:r>
            <a:r>
              <a:rPr lang="ru-RU" sz="1800" dirty="0" smtClean="0"/>
              <a:t>детьми и окружающими предметами интерьера.</a:t>
            </a:r>
          </a:p>
          <a:p>
            <a:pPr marL="0" indent="0" algn="just">
              <a:spcBef>
                <a:spcPts val="0"/>
              </a:spcBef>
              <a:buFont typeface="+mj-lt"/>
              <a:buAutoNum type="arabicPeriod"/>
            </a:pPr>
            <a:r>
              <a:rPr lang="ru-RU" sz="1800" dirty="0" smtClean="0"/>
              <a:t> Взрослые должны осуществлять постоянный </a:t>
            </a:r>
            <a:r>
              <a:rPr lang="ru-RU" sz="1800" dirty="0"/>
              <a:t>контроль над </a:t>
            </a:r>
            <a:r>
              <a:rPr lang="ru-RU" sz="1800" dirty="0" smtClean="0"/>
              <a:t>сохранением </a:t>
            </a:r>
            <a:r>
              <a:rPr lang="ru-RU" sz="1800" dirty="0"/>
              <a:t>правильной позы и </a:t>
            </a:r>
            <a:r>
              <a:rPr lang="ru-RU" sz="1800" dirty="0" smtClean="0"/>
              <a:t>осанки детей </a:t>
            </a:r>
            <a:r>
              <a:rPr lang="ru-RU" sz="1800" dirty="0"/>
              <a:t>во время занятия.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6.При </a:t>
            </a:r>
            <a:r>
              <a:rPr lang="ru-RU" sz="1800" dirty="0"/>
              <a:t>организации </a:t>
            </a:r>
            <a:r>
              <a:rPr lang="ru-RU" sz="1800" dirty="0" smtClean="0"/>
              <a:t>занятия, взрослые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должны </a:t>
            </a:r>
            <a:r>
              <a:rPr lang="ru-RU" sz="1800" dirty="0"/>
              <a:t>следить за состоянием детей, </a:t>
            </a:r>
            <a:r>
              <a:rPr lang="ru-RU" sz="1800" dirty="0" smtClean="0"/>
              <a:t>не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допускать </a:t>
            </a:r>
            <a:r>
              <a:rPr lang="ru-RU" sz="1800" dirty="0"/>
              <a:t>их переутомления.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7.Взрослый </a:t>
            </a:r>
            <a:r>
              <a:rPr lang="ru-RU" sz="1800" dirty="0"/>
              <a:t>в обязательном порядке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знакомит </a:t>
            </a:r>
            <a:r>
              <a:rPr lang="ru-RU" sz="1800" dirty="0"/>
              <a:t>детей с правилами поведения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на </a:t>
            </a:r>
            <a:r>
              <a:rPr lang="ru-RU" sz="1800" dirty="0"/>
              <a:t>занятии и систематически контролирует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их </a:t>
            </a:r>
            <a:r>
              <a:rPr lang="ru-RU" sz="1800" dirty="0"/>
              <a:t>выполнение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92696"/>
            <a:ext cx="7920880" cy="5544616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Мамапапаяздороваясемь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236980"/>
            <a:ext cx="3024336" cy="192832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6" y="0"/>
            <a:ext cx="9137393" cy="6861375"/>
          </a:xfrm>
          <a:prstGeom prst="rect">
            <a:avLst/>
          </a:prstGeom>
          <a:noFill/>
        </p:spPr>
      </p:pic>
      <p:pic>
        <p:nvPicPr>
          <p:cNvPr id="4098" name="Picture 2" descr="Комплектация детских садов игрушками и оборудованием - Компания Академия Детст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221088"/>
            <a:ext cx="5100858" cy="196064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496855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500" dirty="0" smtClean="0"/>
              <a:t>Безопасность - важнейшее требование предъявляемое к физкультурному оборудованию. </a:t>
            </a:r>
            <a:r>
              <a:rPr lang="ru-RU" sz="2500" dirty="0"/>
              <a:t>Для выполнения его необходимо обеспечить прочную установку снарядов, правильную обработку деревянных предметов (палки, рейки гимнастической стенки и др.). Во избежание травм они должны быть хорошо отполированы. Металлические снаряды делаются с закругленными углами. Качество снарядов, </a:t>
            </a:r>
            <a:r>
              <a:rPr lang="ru-RU" sz="2500" dirty="0" smtClean="0"/>
              <a:t>устойчивость</a:t>
            </a:r>
            <a:r>
              <a:rPr lang="ru-RU" sz="2500" dirty="0"/>
              <a:t>, </a:t>
            </a:r>
            <a:r>
              <a:rPr lang="ru-RU" sz="2500" dirty="0" smtClean="0"/>
              <a:t>     прочность       проверяются </a:t>
            </a:r>
          </a:p>
          <a:p>
            <a:pPr algn="just">
              <a:buNone/>
            </a:pPr>
            <a:r>
              <a:rPr lang="ru-RU" sz="2500" dirty="0" smtClean="0"/>
              <a:t>взрослым </a:t>
            </a:r>
          </a:p>
          <a:p>
            <a:pPr algn="just">
              <a:buNone/>
            </a:pPr>
            <a:r>
              <a:rPr lang="ru-RU" sz="2500" dirty="0" smtClean="0"/>
              <a:t>перед </a:t>
            </a:r>
            <a:r>
              <a:rPr lang="ru-RU" sz="2500" dirty="0"/>
              <a:t>занятием.</a:t>
            </a:r>
          </a:p>
          <a:p>
            <a:endParaRPr lang="ru-RU" sz="25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b="1" dirty="0"/>
              <a:t>Физкультурное</a:t>
            </a:r>
            <a:r>
              <a:rPr lang="ru-RU" dirty="0"/>
              <a:t> </a:t>
            </a:r>
            <a:r>
              <a:rPr lang="ru-RU" sz="3100" b="1" dirty="0"/>
              <a:t>оборудование и инвентарь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764704"/>
            <a:ext cx="7848872" cy="5472608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7" y="0"/>
            <a:ext cx="9137393" cy="68613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7704856" cy="460851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Традиционная цветовая гамма формы: белый верх, темный низ - снижает  вероятность травматизма, поскольку дети меньше отвлекаются от занятия. Форма состоит из: футболка хлопчатобумажная; шорты должны позволять детям свободно выполнять основные движения: прыжки, ползание, лазание, бег; легкая </a:t>
            </a:r>
            <a:r>
              <a:rPr lang="ru-RU" sz="1800" dirty="0"/>
              <a:t>спортивная обувь – </a:t>
            </a:r>
            <a:r>
              <a:rPr lang="ru-RU" sz="1800" dirty="0" smtClean="0"/>
              <a:t>чешки, балетки, </a:t>
            </a:r>
            <a:r>
              <a:rPr lang="ru-RU" sz="1800" dirty="0"/>
              <a:t>необходима для предотвращения травм стопы при выполнении основных </a:t>
            </a:r>
            <a:r>
              <a:rPr lang="ru-RU" sz="1800" dirty="0" smtClean="0"/>
              <a:t>движений. </a:t>
            </a:r>
            <a:endParaRPr lang="ru-RU" sz="1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Форма </a:t>
            </a:r>
            <a:r>
              <a:rPr lang="ru-RU" sz="1800" dirty="0"/>
              <a:t>должна быть без отвлекающих элементов: рюши, бантики, завязки, ремешки отвлекают ребенка от занятия, что может явиться причиной травматизма</a:t>
            </a:r>
            <a:r>
              <a:rPr lang="ru-RU" sz="1800" dirty="0" smtClean="0"/>
              <a:t>.</a:t>
            </a:r>
            <a:r>
              <a:rPr lang="en-US" sz="1800" dirty="0" smtClean="0"/>
              <a:t> </a:t>
            </a:r>
            <a:r>
              <a:rPr lang="ru-RU" sz="1800" dirty="0" smtClean="0"/>
              <a:t>Волосы у девочек должны быть заплетены и аккуратно прибраны.</a:t>
            </a:r>
            <a:endParaRPr lang="ru-RU" sz="1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Дети </a:t>
            </a:r>
            <a:r>
              <a:rPr lang="ru-RU" sz="1800" dirty="0"/>
              <a:t>должны переодеваться в спортивную форму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непосредственно </a:t>
            </a:r>
            <a:r>
              <a:rPr lang="ru-RU" sz="1800" dirty="0"/>
              <a:t>перед физкультурным </a:t>
            </a:r>
            <a:r>
              <a:rPr lang="ru-RU" sz="1800" dirty="0" smtClean="0"/>
              <a:t>занятием, а  в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повседневную сразу по </a:t>
            </a:r>
            <a:r>
              <a:rPr lang="ru-RU" sz="1800" dirty="0"/>
              <a:t>окончании </a:t>
            </a:r>
            <a:r>
              <a:rPr lang="ru-RU" sz="1800" dirty="0" smtClean="0"/>
              <a:t>занятия.</a:t>
            </a:r>
            <a:endParaRPr lang="ru-RU" sz="1800" dirty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Для </a:t>
            </a:r>
            <a:r>
              <a:rPr lang="ru-RU" sz="1800" dirty="0"/>
              <a:t>занятий на улице необходима облегченная </a:t>
            </a:r>
            <a:endParaRPr lang="ru-RU" sz="1800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ru-RU" sz="1800" dirty="0" smtClean="0"/>
              <a:t>форма </a:t>
            </a:r>
            <a:r>
              <a:rPr lang="ru-RU" sz="1800" dirty="0"/>
              <a:t>верхней сезонной одежды. </a:t>
            </a:r>
          </a:p>
          <a:p>
            <a:pPr algn="just">
              <a:buNone/>
            </a:pPr>
            <a:r>
              <a:rPr lang="ru-RU" sz="1800" dirty="0" smtClean="0"/>
              <a:t>        </a:t>
            </a:r>
            <a:endParaRPr lang="ru-RU" sz="1800" dirty="0"/>
          </a:p>
        </p:txBody>
      </p:sp>
      <p:pic>
        <p:nvPicPr>
          <p:cNvPr id="3074" name="Picture 2" descr="Почему нужно заниматься утренней гимнастикой?. Государственное учреждение  образования &quot;Дубровский детский сад&quot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119176"/>
            <a:ext cx="2376264" cy="214468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764704"/>
            <a:ext cx="7848872" cy="5544616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706090"/>
          </a:xfrm>
        </p:spPr>
        <p:txBody>
          <a:bodyPr>
            <a:normAutofit/>
          </a:bodyPr>
          <a:lstStyle/>
          <a:p>
            <a:r>
              <a:rPr lang="ru-RU" sz="3100" b="1" dirty="0"/>
              <a:t>Спортивная форма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6" y="0"/>
            <a:ext cx="9137393" cy="6861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sz="3100" b="1" dirty="0"/>
              <a:t>Санитарно-гигиенические условия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12776"/>
            <a:ext cx="7704856" cy="4525963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ru-RU" dirty="0"/>
              <a:t>Д</a:t>
            </a:r>
            <a:r>
              <a:rPr lang="ru-RU" dirty="0" smtClean="0"/>
              <a:t>остаточная </a:t>
            </a:r>
            <a:r>
              <a:rPr lang="ru-RU" dirty="0"/>
              <a:t>освещенность </a:t>
            </a:r>
            <a:r>
              <a:rPr lang="ru-RU" dirty="0" smtClean="0"/>
              <a:t>помещения </a:t>
            </a:r>
            <a:r>
              <a:rPr lang="ru-RU" dirty="0"/>
              <a:t>или площадки для занятий</a:t>
            </a:r>
            <a:r>
              <a:rPr lang="ru-RU" dirty="0" smtClean="0"/>
              <a:t>;</a:t>
            </a:r>
          </a:p>
          <a:p>
            <a:pPr algn="just">
              <a:buFontTx/>
              <a:buChar char="-"/>
            </a:pPr>
            <a:r>
              <a:rPr lang="ru-RU" dirty="0" smtClean="0"/>
              <a:t>Наличие вентиляции;</a:t>
            </a:r>
          </a:p>
          <a:p>
            <a:pPr algn="just">
              <a:buFontTx/>
              <a:buChar char="-"/>
            </a:pPr>
            <a:r>
              <a:rPr lang="ru-RU" dirty="0" smtClean="0"/>
              <a:t>Достаточные размеры помещения </a:t>
            </a:r>
            <a:r>
              <a:rPr lang="ru-RU" dirty="0"/>
              <a:t>или площадки для </a:t>
            </a:r>
            <a:r>
              <a:rPr lang="ru-RU" dirty="0" smtClean="0"/>
              <a:t>занятий;</a:t>
            </a:r>
          </a:p>
          <a:p>
            <a:pPr algn="just">
              <a:buFontTx/>
              <a:buChar char="-"/>
            </a:pPr>
            <a:r>
              <a:rPr lang="ru-RU" dirty="0" smtClean="0"/>
              <a:t>Ровный и исправный пол.</a:t>
            </a:r>
            <a:endParaRPr lang="ru-RU" dirty="0"/>
          </a:p>
        </p:txBody>
      </p:sp>
      <p:pic>
        <p:nvPicPr>
          <p:cNvPr id="1026" name="Picture 2" descr="D:\Светулино\Моя учеба\спортзал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941168"/>
            <a:ext cx="7840485" cy="1350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764704"/>
            <a:ext cx="7848872" cy="5472608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Светулино\Моя учеба\кромк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75"/>
            <a:ext cx="9137393" cy="686137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3138" y="3861048"/>
            <a:ext cx="1905426" cy="245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94122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Контроль самочувствия ребёнка</a:t>
            </a:r>
            <a:endParaRPr lang="ru-RU" sz="31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Взрослый должен постоянно следить за самочувствием ребёнка, не допуская переутомления, не превышая допустимой нагрузки на занятии;</a:t>
            </a:r>
          </a:p>
          <a:p>
            <a:pPr>
              <a:buNone/>
            </a:pPr>
            <a:endParaRPr lang="ru-RU" sz="800" dirty="0" smtClean="0"/>
          </a:p>
          <a:p>
            <a:r>
              <a:rPr lang="ru-RU" sz="2400" dirty="0" smtClean="0"/>
              <a:t>Нельзя проводить физкультурное занятие при плохом самочувствии ребёнка;</a:t>
            </a:r>
          </a:p>
          <a:p>
            <a:pPr>
              <a:buNone/>
            </a:pPr>
            <a:endParaRPr lang="ru-RU" sz="800" dirty="0" smtClean="0"/>
          </a:p>
          <a:p>
            <a:pPr>
              <a:spcBef>
                <a:spcPts val="0"/>
              </a:spcBef>
            </a:pPr>
            <a:r>
              <a:rPr lang="ru-RU" sz="2400" dirty="0" smtClean="0"/>
              <a:t>При наличии хронических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 заболеваний или травм,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 необходимо их учитывать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 при выборе упражнений и 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 режима нагрузки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4325255"/>
            <a:ext cx="1584176" cy="1984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642918"/>
            <a:ext cx="7858180" cy="5643602"/>
          </a:xfrm>
          <a:prstGeom prst="rect">
            <a:avLst/>
          </a:prstGeom>
          <a:noFill/>
          <a:ln w="1270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433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Составляющие безопасной среды на занятиях физической культурой и спортом в домашних условиях на дистанционном обучении</vt:lpstr>
      <vt:lpstr>Слайд 2</vt:lpstr>
      <vt:lpstr>Требования для родителей к методике проведения физкультурных занятий в домашних условиях</vt:lpstr>
      <vt:lpstr>Физкультурное оборудование и инвентарь</vt:lpstr>
      <vt:lpstr>Спортивная форма</vt:lpstr>
      <vt:lpstr>Санитарно-гигиенические условия</vt:lpstr>
      <vt:lpstr>Контроль самочувствия ребёнка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Артём</cp:lastModifiedBy>
  <cp:revision>38</cp:revision>
  <dcterms:created xsi:type="dcterms:W3CDTF">2020-09-20T15:14:22Z</dcterms:created>
  <dcterms:modified xsi:type="dcterms:W3CDTF">2021-04-21T14:12:22Z</dcterms:modified>
</cp:coreProperties>
</file>